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74" r:id="rId3"/>
    <p:sldMasterId id="2147483686" r:id="rId4"/>
    <p:sldMasterId id="2147483698" r:id="rId5"/>
    <p:sldMasterId id="2147483710" r:id="rId6"/>
    <p:sldMasterId id="2147483722" r:id="rId7"/>
  </p:sldMasterIdLst>
  <p:notesMasterIdLst>
    <p:notesMasterId r:id="rId47"/>
  </p:notesMasterIdLst>
  <p:sldIdLst>
    <p:sldId id="316" r:id="rId8"/>
    <p:sldId id="275" r:id="rId9"/>
    <p:sldId id="297" r:id="rId10"/>
    <p:sldId id="317" r:id="rId11"/>
    <p:sldId id="318" r:id="rId12"/>
    <p:sldId id="319" r:id="rId13"/>
    <p:sldId id="320" r:id="rId14"/>
    <p:sldId id="322" r:id="rId15"/>
    <p:sldId id="321" r:id="rId16"/>
    <p:sldId id="323" r:id="rId17"/>
    <p:sldId id="324" r:id="rId18"/>
    <p:sldId id="325" r:id="rId19"/>
    <p:sldId id="326" r:id="rId20"/>
    <p:sldId id="304" r:id="rId21"/>
    <p:sldId id="332" r:id="rId22"/>
    <p:sldId id="327" r:id="rId23"/>
    <p:sldId id="286" r:id="rId24"/>
    <p:sldId id="328" r:id="rId25"/>
    <p:sldId id="329" r:id="rId26"/>
    <p:sldId id="303" r:id="rId27"/>
    <p:sldId id="301" r:id="rId28"/>
    <p:sldId id="330" r:id="rId29"/>
    <p:sldId id="331" r:id="rId30"/>
    <p:sldId id="335" r:id="rId31"/>
    <p:sldId id="336" r:id="rId32"/>
    <p:sldId id="338" r:id="rId33"/>
    <p:sldId id="339" r:id="rId34"/>
    <p:sldId id="340" r:id="rId35"/>
    <p:sldId id="308" r:id="rId36"/>
    <p:sldId id="306" r:id="rId37"/>
    <p:sldId id="344" r:id="rId38"/>
    <p:sldId id="343" r:id="rId39"/>
    <p:sldId id="307" r:id="rId40"/>
    <p:sldId id="342" r:id="rId41"/>
    <p:sldId id="311" r:id="rId42"/>
    <p:sldId id="345" r:id="rId43"/>
    <p:sldId id="346" r:id="rId44"/>
    <p:sldId id="305" r:id="rId45"/>
    <p:sldId id="289" r:id="rId46"/>
  </p:sldIdLst>
  <p:sldSz cx="9144000" cy="6858000" type="screen4x3"/>
  <p:notesSz cx="6858000" cy="9947275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  <a:srgbClr val="523F6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presProps" Target="presProps.xml"/><Relationship Id="rId8" Type="http://schemas.openxmlformats.org/officeDocument/2006/relationships/slide" Target="slides/slide1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2323A1F8-98BB-4999-9A56-8EF05D6F0952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D5BFE4E2-E602-4158-8766-B57B8FCB0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471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8B58670-1226-4DAB-B5D8-85F8408F6931}" type="slidenum">
              <a:rPr lang="ru-RU">
                <a:latin typeface="Arial" charset="0"/>
              </a:rPr>
              <a:pPr/>
              <a:t>20</a:t>
            </a:fld>
            <a:endParaRPr lang="ru-RU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8DD83-4AC9-4945-8792-44BDCE14430A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E0EA-E0DD-4EDD-B9E1-1D096A1085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FF7F9-789D-43AC-81B8-0683A7DF7223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580D5-4DFA-4AF2-B07C-021A325F0F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5CBC8-A089-4586-A11D-9CE5FC8DDFA7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46538-AA2A-4AB1-8825-B3DDCA8641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40CC1-486D-4F6F-B4B0-E3C661B14918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27762-EE43-4D6F-B534-44DF0AF60F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3F932-54D5-4303-AB0D-CBF38A8F97F2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349DE-B536-437F-B940-29744A7193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D1D6C-9BD6-40F9-88F6-5BA5B3A42E39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419DD-1092-4793-9133-091EEF6082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B5825-CAC3-4D93-8F49-FE47BEDC3338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76539-E179-45DA-B533-5C266EDCEA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02F35-D1E6-4798-A4DB-70348B325B4F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0771-5885-43DE-A4E4-59F8FD0458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14766-69A8-4356-91AC-AFBB8C572554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6AF60-045A-435A-94BB-4BD24B5B2A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48F53-5779-4092-BF27-9809759D8AFE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6CD18-08D0-4358-8917-C4C743BB65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0654-6085-4516-ADF6-B46C67B51E0B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41A9D-7804-43FF-B14F-8A25658D5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zm112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38" y="857250"/>
            <a:ext cx="3714750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 userDrawn="1"/>
        </p:nvSpPr>
        <p:spPr>
          <a:xfrm>
            <a:off x="214313" y="500063"/>
            <a:ext cx="5572125" cy="1643062"/>
          </a:xfrm>
          <a:prstGeom prst="wedgeEllipseCallout">
            <a:avLst>
              <a:gd name="adj1" fmla="val 54170"/>
              <a:gd name="adj2" fmla="val 3614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785813" y="571500"/>
            <a:ext cx="45720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solidFill>
                  <a:srgbClr val="800000"/>
                </a:solidFill>
                <a:latin typeface="Arno Pro Caption" pitchFamily="18" charset="0"/>
              </a:rPr>
              <a:t>Устный счёт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4929198"/>
            <a:ext cx="6000792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F978A-EB58-493D-82BE-6AF47714145D}" type="datetimeFigureOut">
              <a:rPr lang="ru-RU"/>
              <a:pPr>
                <a:defRPr/>
              </a:pPr>
              <a:t>02.12.2024</a:t>
            </a:fld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B2207-2324-4D39-9B70-8F79C61C0C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2272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17499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7873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3047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9457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33436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46233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6854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3393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6196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17251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86638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29447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9844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8000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05776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7749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90393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494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9663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82044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56282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53654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63350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66779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96531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2793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89776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794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52242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97650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55241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7221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DFB-8A8E-45DC-8829-D22D9780D080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59121E5-EF88-475F-B0AB-2F8E33BE81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6541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46F3F-1365-4734-979A-E8884CC14914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BBC66-0CAE-48F3-BA0E-2C81EF1060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88291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FB727-0DA4-4810-8F94-729B2F9246F0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E8440-A16A-40BF-84C2-81F0348AE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4828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116B6-45CC-4CE6-82A8-0C7757B3749F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BB289-9F59-47A2-8A6C-5572D41B33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213513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62E1D-B1BF-494C-9A4E-97C4EAFA60ED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54830-3030-4CCC-B1C3-FE006774B9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475960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F06C2-2A63-4045-8649-225D27996541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CE1A6-EEEA-472D-8FE2-55E60BF12F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6569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89BFB-EEF6-42FB-878C-FC744A1932FB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CC685-E039-4B07-894A-7248C541B5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08944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6" name="Скругленный прямоугольник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9C43D-FC9D-444B-945D-0A120A8489EE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25CC9-036D-44B0-9856-23E2B432B6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08927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7ABAC-291B-4563-94CE-C8D391DE6698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896A5-543D-494D-92DE-58DCF0785B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73876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DE31F-76B6-4EB3-9080-0FC6141D1D48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ACA5A-D22A-4620-8718-981B17313E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60779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12890-8944-4142-A5AC-9BFE6BFF2ADA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7129D-08B4-42AB-99D8-5B9778AF75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69443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DFB-8A8E-45DC-8829-D22D9780D080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59121E5-EF88-475F-B0AB-2F8E33BE81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6708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46F3F-1365-4734-979A-E8884CC14914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BBC66-0CAE-48F3-BA0E-2C81EF1060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06578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FB727-0DA4-4810-8F94-729B2F9246F0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E8440-A16A-40BF-84C2-81F0348AE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7128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116B6-45CC-4CE6-82A8-0C7757B3749F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BB289-9F59-47A2-8A6C-5572D41B33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48660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62E1D-B1BF-494C-9A4E-97C4EAFA60ED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54830-3030-4CCC-B1C3-FE006774B9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66177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F06C2-2A63-4045-8649-225D27996541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CE1A6-EEEA-472D-8FE2-55E60BF12F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635221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89BFB-EEF6-42FB-878C-FC744A1932FB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CC685-E039-4B07-894A-7248C541B5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74447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6" name="Скругленный прямоугольник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9C43D-FC9D-444B-945D-0A120A8489EE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25CC9-036D-44B0-9856-23E2B432B6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34008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7ABAC-291B-4563-94CE-C8D391DE6698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896A5-543D-494D-92DE-58DCF0785B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38404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DE31F-76B6-4EB3-9080-0FC6141D1D48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ACA5A-D22A-4620-8718-981B17313E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597507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12890-8944-4142-A5AC-9BFE6BFF2ADA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7129D-08B4-42AB-99D8-5B9778AF75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65830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F9CBB-C046-423F-BC3F-13D64E33308A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F9CD9CE-A22F-4D79-908B-DEB4EEAAF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782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E34FA-8CD2-4A89-858F-D51A3C916395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CAAF-9941-467F-BB36-2B6842ED11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60400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719ED-BD55-4590-A1EC-75D7F40C107D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3C112-6112-4C4B-9B2D-11F15BD8CA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95854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F321C-1007-4EB9-864F-1B10C5AE20AE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BBB2C-964A-47BD-A7DD-0543FF7138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02196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924CB-C4AB-46C4-811E-48A51B9F75A7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C04E4-20BD-4C05-A059-6D9EAA835D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43425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C8C84-CCAA-4922-A287-A88AB40994F2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16EB6-D429-4C67-9AC3-F30342CDA3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854513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633B7-7F47-442F-9098-A06E0360A8D7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09181-EFBA-4049-8BD4-17E48BB50C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271895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6" name="Скругленный прямоугольник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52509-646A-4B62-A32E-0720CD1E8645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162F8-814B-43A3-A4B5-A30D379D7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218526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016BA-347C-445D-A4C7-40F9BBFE3803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7D83C-3FC7-4959-ACD3-1CAD088DFD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431378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5187B-BAB0-47ED-A1FF-E39A3459F8BA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3642F-FBB3-490C-833B-4D3467BE99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192165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AA55D-0B4E-4081-A900-9E2836EB8A50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20F1-123A-4D01-B69F-339FF267FF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3956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23B0CB-2E8F-4B45-BC66-E5DB4510A9A2}" type="datetimeFigureOut">
              <a:rPr lang="ru-RU"/>
              <a:pPr>
                <a:defRPr/>
              </a:pPr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87A1849-34BD-436C-B499-5BB466A9D6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02.12.2024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590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02.12.2024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752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FAB368D-5E94-4820-BB31-874500470A52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02.12.2024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E72E3EB-53F2-4402-AAFE-8A00E6F703A1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1918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4F4FB70-214E-43A5-A5EC-652698DAE567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 algn="l"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F38A1708-5B81-4FC2-8A76-61F480B7FC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3293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84F4FB70-214E-43A5-A5EC-652698DAE567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 algn="l"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F38A1708-5B81-4FC2-8A76-61F480B7FC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009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DB7ABFA-7467-475A-B39D-FFE8473D89A1}" type="datetimeFigureOut">
              <a:rPr lang="ru-RU">
                <a:solidFill>
                  <a:srgbClr val="696464"/>
                </a:solidFill>
              </a:rPr>
              <a:pPr>
                <a:defRPr/>
              </a:pPr>
              <a:t>02.12.2024</a:t>
            </a:fld>
            <a:endParaRPr lang="ru-RU">
              <a:solidFill>
                <a:srgbClr val="69646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 algn="l">
              <a:defRPr/>
            </a:pPr>
            <a:endParaRPr lang="ru-RU">
              <a:solidFill>
                <a:srgbClr val="696464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9374F6D1-6186-49DA-8686-5493CC48ED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408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ctrTitle"/>
          </p:nvPr>
        </p:nvSpPr>
        <p:spPr>
          <a:xfrm>
            <a:off x="1928813" y="2130425"/>
            <a:ext cx="6529387" cy="1470025"/>
          </a:xfrm>
        </p:spPr>
        <p:txBody>
          <a:bodyPr/>
          <a:lstStyle/>
          <a:p>
            <a:r>
              <a:rPr lang="ru-RU" sz="3600" dirty="0" smtClean="0">
                <a:latin typeface="Arial Black" pitchFamily="34" charset="0"/>
              </a:rPr>
              <a:t>«Приобретать знания – это храбрость, приумножать знания – это мудрость, а умело применять – великое искусство»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14875"/>
            <a:ext cx="7558088" cy="923925"/>
          </a:xfrm>
        </p:spPr>
        <p:txBody>
          <a:bodyPr/>
          <a:lstStyle/>
          <a:p>
            <a:pPr algn="r"/>
            <a:r>
              <a:rPr lang="ru-RU" smtClean="0">
                <a:solidFill>
                  <a:schemeClr val="tx1"/>
                </a:solidFill>
                <a:latin typeface="Arial Black" pitchFamily="34" charset="0"/>
              </a:rPr>
              <a:t>Восточная мудрость</a:t>
            </a:r>
            <a:endParaRPr lang="ru-RU" smtClean="0">
              <a:solidFill>
                <a:schemeClr val="tx1"/>
              </a:solidFill>
            </a:endParaRPr>
          </a:p>
        </p:txBody>
      </p:sp>
      <p:pic>
        <p:nvPicPr>
          <p:cNvPr id="16387" name="Рисунок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3357563"/>
            <a:ext cx="230505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1285875" y="4500563"/>
            <a:ext cx="785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b="1" smtClean="0"/>
              <a:t>ОГЭ-2025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1489918"/>
          </a:xfrm>
        </p:spPr>
        <p:txBody>
          <a:bodyPr/>
          <a:lstStyle/>
          <a:p>
            <a:pPr eaLnBrk="1" hangingPunct="1"/>
            <a:r>
              <a:rPr lang="ru-RU" sz="2800" dirty="0" smtClean="0">
                <a:latin typeface="Arial Black" pitchFamily="34" charset="0"/>
              </a:rPr>
              <a:t>Открытый урок по теме</a:t>
            </a:r>
            <a:r>
              <a:rPr lang="ru-RU" sz="2800" smtClean="0">
                <a:latin typeface="Arial Black" pitchFamily="34" charset="0"/>
              </a:rPr>
              <a:t>: </a:t>
            </a:r>
            <a:br>
              <a:rPr lang="ru-RU" sz="2800" smtClean="0">
                <a:latin typeface="Arial Black" pitchFamily="34" charset="0"/>
              </a:rPr>
            </a:br>
            <a:r>
              <a:rPr lang="ru-RU" sz="2800" smtClean="0">
                <a:latin typeface="Arial Black" pitchFamily="34" charset="0"/>
              </a:rPr>
              <a:t>Подготовка </a:t>
            </a:r>
            <a:r>
              <a:rPr lang="ru-RU" sz="2800" dirty="0">
                <a:latin typeface="Arial Black" pitchFamily="34" charset="0"/>
              </a:rPr>
              <a:t>к ОГЭ</a:t>
            </a:r>
            <a:br>
              <a:rPr lang="ru-RU" sz="2800" dirty="0">
                <a:latin typeface="Arial Black" pitchFamily="34" charset="0"/>
              </a:rPr>
            </a:br>
            <a:r>
              <a:rPr lang="ru-RU" sz="2800" dirty="0">
                <a:latin typeface="Arial Black" pitchFamily="34" charset="0"/>
              </a:rPr>
              <a:t>Модуль «Геометрия»</a:t>
            </a:r>
            <a:r>
              <a:rPr lang="ru-RU" sz="2800" dirty="0" smtClean="0">
                <a:latin typeface="Arial Black" pitchFamily="34" charset="0"/>
              </a:rPr>
              <a:t> 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3214678" y="3214686"/>
            <a:ext cx="5214974" cy="3166642"/>
          </a:xfrm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r>
              <a:rPr lang="ru-RU" sz="2000" b="1" dirty="0" smtClean="0"/>
              <a:t>      </a:t>
            </a:r>
            <a:r>
              <a:rPr lang="ru-RU" sz="2400" b="1" dirty="0" smtClean="0">
                <a:latin typeface="Arial Black" pitchFamily="34" charset="0"/>
              </a:rPr>
              <a:t>Математика нужна,</a:t>
            </a:r>
            <a:br>
              <a:rPr lang="ru-RU" sz="2400" b="1" dirty="0" smtClean="0">
                <a:latin typeface="Arial Black" pitchFamily="34" charset="0"/>
              </a:rPr>
            </a:br>
            <a:r>
              <a:rPr lang="ru-RU" sz="2400" b="1" dirty="0" smtClean="0">
                <a:latin typeface="Arial Black" pitchFamily="34" charset="0"/>
              </a:rPr>
              <a:t>Без нее никак нельзя.</a:t>
            </a:r>
            <a:br>
              <a:rPr lang="ru-RU" sz="2400" b="1" dirty="0" smtClean="0">
                <a:latin typeface="Arial Black" pitchFamily="34" charset="0"/>
              </a:rPr>
            </a:br>
            <a:r>
              <a:rPr lang="ru-RU" sz="2400" b="1" dirty="0" smtClean="0">
                <a:latin typeface="Arial Black" pitchFamily="34" charset="0"/>
              </a:rPr>
              <a:t>Учим, учим мы, друзья,</a:t>
            </a:r>
            <a:br>
              <a:rPr lang="ru-RU" sz="2400" b="1" dirty="0" smtClean="0">
                <a:latin typeface="Arial Black" pitchFamily="34" charset="0"/>
              </a:rPr>
            </a:br>
            <a:r>
              <a:rPr lang="ru-RU" sz="2400" b="1" dirty="0" smtClean="0">
                <a:latin typeface="Arial Black" pitchFamily="34" charset="0"/>
              </a:rPr>
              <a:t>Что же помним мы с утра?</a:t>
            </a:r>
            <a:endParaRPr lang="ru-RU" sz="2400" dirty="0" smtClean="0">
              <a:latin typeface="Arial Black" pitchFamily="34" charset="0"/>
            </a:endParaRPr>
          </a:p>
          <a:p>
            <a:pPr>
              <a:buFont typeface="Arial" charset="0"/>
              <a:buNone/>
              <a:defRPr/>
            </a:pPr>
            <a:endParaRPr lang="ru-RU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1000125" y="500063"/>
            <a:ext cx="7358063" cy="1857375"/>
          </a:xfrm>
          <a:prstGeom prst="fram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5364" name="Рисунок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FF0FE"/>
              </a:clrFrom>
              <a:clrTo>
                <a:srgbClr val="EFF0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2636838"/>
            <a:ext cx="2574925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142875" y="0"/>
            <a:ext cx="6357938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600" b="1" dirty="0">
                <a:solidFill>
                  <a:schemeClr val="tx1"/>
                </a:solidFill>
                <a:latin typeface="Arial Black" pitchFamily="34" charset="0"/>
              </a:rPr>
              <a:t>Теоретическая разминка !</a:t>
            </a:r>
          </a:p>
        </p:txBody>
      </p:sp>
      <p:pic>
        <p:nvPicPr>
          <p:cNvPr id="17410" name="Picture 2" descr="http://www.wirelesstoyz.com/Promotions/Michigan/ESD/facebook-question-mark-face-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0750" y="4922838"/>
            <a:ext cx="1658938" cy="179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4"/>
          <p:cNvSpPr txBox="1">
            <a:spLocks noChangeArrowheads="1"/>
          </p:cNvSpPr>
          <p:nvPr/>
        </p:nvSpPr>
        <p:spPr bwMode="auto">
          <a:xfrm>
            <a:off x="571500" y="2857500"/>
            <a:ext cx="6429375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Font typeface="Arial" charset="0"/>
              <a:buChar char="•"/>
            </a:pPr>
            <a:r>
              <a:rPr lang="ru-RU" sz="2000" dirty="0">
                <a:latin typeface="Arial Black" pitchFamily="34" charset="0"/>
              </a:rPr>
              <a:t>Сколько геометрических задач в варианте ОГЭ</a:t>
            </a:r>
            <a:r>
              <a:rPr lang="ru-RU" sz="2000" dirty="0" smtClean="0">
                <a:latin typeface="Arial Black" pitchFamily="34" charset="0"/>
              </a:rPr>
              <a:t>?</a:t>
            </a:r>
          </a:p>
          <a:p>
            <a:pPr algn="l">
              <a:buFont typeface="Arial" charset="0"/>
              <a:buChar char="•"/>
            </a:pPr>
            <a:endParaRPr lang="ru-RU" sz="2000" dirty="0">
              <a:latin typeface="Arial Black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ru-RU" sz="2000" dirty="0">
                <a:latin typeface="Arial Black" pitchFamily="34" charset="0"/>
              </a:rPr>
              <a:t>Прямоугольный </a:t>
            </a:r>
            <a:r>
              <a:rPr lang="ru-RU" sz="2000" dirty="0" smtClean="0">
                <a:latin typeface="Arial Black" pitchFamily="34" charset="0"/>
              </a:rPr>
              <a:t>треугольник; равнобедренный треугольник- медианы</a:t>
            </a:r>
            <a:r>
              <a:rPr lang="ru-RU" sz="2000" dirty="0">
                <a:latin typeface="Arial Black" pitchFamily="34" charset="0"/>
              </a:rPr>
              <a:t>, биссектрисы, высоты </a:t>
            </a:r>
            <a:r>
              <a:rPr lang="ru-RU" sz="2000" dirty="0" smtClean="0">
                <a:latin typeface="Arial Black" pitchFamily="34" charset="0"/>
              </a:rPr>
              <a:t>треугольника; </a:t>
            </a:r>
            <a:r>
              <a:rPr lang="ru-RU" sz="2000" dirty="0">
                <a:latin typeface="Arial Black" pitchFamily="34" charset="0"/>
              </a:rPr>
              <a:t>средняя </a:t>
            </a:r>
            <a:r>
              <a:rPr lang="ru-RU" sz="2000" dirty="0" smtClean="0">
                <a:latin typeface="Arial Black" pitchFamily="34" charset="0"/>
              </a:rPr>
              <a:t>линия</a:t>
            </a:r>
            <a:r>
              <a:rPr lang="ru-RU" sz="2000" dirty="0">
                <a:latin typeface="Arial Black" pitchFamily="34" charset="0"/>
              </a:rPr>
              <a:t> </a:t>
            </a:r>
            <a:r>
              <a:rPr lang="ru-RU" sz="2000" dirty="0" smtClean="0">
                <a:latin typeface="Arial Black" pitchFamily="34" charset="0"/>
              </a:rPr>
              <a:t>треугольника , трапеции.</a:t>
            </a:r>
          </a:p>
          <a:p>
            <a:pPr algn="l">
              <a:buFont typeface="Arial" charset="0"/>
              <a:buChar char="•"/>
            </a:pPr>
            <a:endParaRPr lang="ru-RU" sz="2000" dirty="0">
              <a:latin typeface="Arial Black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ru-RU" sz="2000" dirty="0" smtClean="0">
                <a:latin typeface="Arial Black" pitchFamily="34" charset="0"/>
              </a:rPr>
              <a:t>Окружность. </a:t>
            </a:r>
            <a:r>
              <a:rPr lang="ru-RU" sz="2000" dirty="0">
                <a:latin typeface="Arial Black" pitchFamily="34" charset="0"/>
              </a:rPr>
              <a:t>В</a:t>
            </a:r>
            <a:r>
              <a:rPr lang="ru-RU" sz="2000" dirty="0" smtClean="0">
                <a:latin typeface="Arial Black" pitchFamily="34" charset="0"/>
              </a:rPr>
              <a:t>писанный угол.</a:t>
            </a:r>
          </a:p>
          <a:p>
            <a:pPr algn="l">
              <a:buFont typeface="Arial" charset="0"/>
              <a:buChar char="•"/>
            </a:pPr>
            <a:endParaRPr lang="ru-RU" sz="2000" dirty="0">
              <a:latin typeface="Arial Black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ru-RU" sz="2000" dirty="0" smtClean="0">
                <a:latin typeface="Arial Black" pitchFamily="34" charset="0"/>
              </a:rPr>
              <a:t>Площадь фигур.</a:t>
            </a:r>
          </a:p>
          <a:p>
            <a:pPr algn="l">
              <a:buFont typeface="Arial" charset="0"/>
              <a:buChar char="•"/>
            </a:pPr>
            <a:endParaRPr lang="ru-RU" sz="2000" dirty="0">
              <a:latin typeface="Arial Black" pitchFamily="34" charset="0"/>
            </a:endParaRPr>
          </a:p>
          <a:p>
            <a:pPr algn="l"/>
            <a:endParaRPr lang="ru-RU" sz="2000" dirty="0">
              <a:latin typeface="Arial Black" pitchFamily="34" charset="0"/>
            </a:endParaRPr>
          </a:p>
          <a:p>
            <a:pPr algn="l"/>
            <a:endParaRPr lang="ru-RU" sz="2000" dirty="0">
              <a:latin typeface="Arial Black" pitchFamily="34" charset="0"/>
            </a:endParaRPr>
          </a:p>
          <a:p>
            <a:pPr algn="l"/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18434" name="TextBox 6"/>
          <p:cNvSpPr txBox="1">
            <a:spLocks noChangeArrowheads="1"/>
          </p:cNvSpPr>
          <p:nvPr/>
        </p:nvSpPr>
        <p:spPr bwMode="auto">
          <a:xfrm>
            <a:off x="642938" y="3357563"/>
            <a:ext cx="4214812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000" b="1"/>
              <a:t>1) На клетчатой бумаге с размером клетки 1см×1см изображен параллелограмм. Найдите длину его большей высоты. Ответ дайте в сантиметрах. </a:t>
            </a:r>
          </a:p>
        </p:txBody>
      </p:sp>
      <p:pic>
        <p:nvPicPr>
          <p:cNvPr id="18435" name="Рисунок 5" descr="http://alexlarin.net/gia2013/13/10.gif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00625" y="3714750"/>
            <a:ext cx="20002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19458" name="TextBox 6"/>
          <p:cNvSpPr txBox="1">
            <a:spLocks noChangeArrowheads="1"/>
          </p:cNvSpPr>
          <p:nvPr/>
        </p:nvSpPr>
        <p:spPr bwMode="auto">
          <a:xfrm>
            <a:off x="642938" y="2357438"/>
            <a:ext cx="421481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000" b="1"/>
              <a:t>1) На клетчатой бумаге с размером клетки 1см×1см изображен параллелограмм. Найдите длину его большей высоты. Ответ дайте в сантиметрах. </a:t>
            </a:r>
          </a:p>
        </p:txBody>
      </p:sp>
      <p:pic>
        <p:nvPicPr>
          <p:cNvPr id="19459" name="Рисунок 5" descr="http://alexlarin.net/gia2013/13/10.gif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57250" y="4286250"/>
            <a:ext cx="20002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Прямая соединительная линия 7"/>
          <p:cNvCxnSpPr/>
          <p:nvPr/>
        </p:nvCxnSpPr>
        <p:spPr>
          <a:xfrm rot="5400000">
            <a:off x="963613" y="5394325"/>
            <a:ext cx="150018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2" name="TextBox 12"/>
          <p:cNvSpPr txBox="1">
            <a:spLocks noChangeArrowheads="1"/>
          </p:cNvSpPr>
          <p:nvPr/>
        </p:nvSpPr>
        <p:spPr bwMode="auto">
          <a:xfrm>
            <a:off x="3643313" y="4786313"/>
            <a:ext cx="33575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400" b="1" dirty="0" smtClean="0"/>
              <a:t>Ответ</a:t>
            </a:r>
            <a:r>
              <a:rPr lang="ru-RU" sz="2400" b="1" dirty="0"/>
              <a:t>: </a:t>
            </a:r>
            <a:r>
              <a:rPr lang="ru-RU" sz="2400" b="1" dirty="0" smtClean="0"/>
              <a:t>5</a:t>
            </a:r>
            <a:r>
              <a:rPr lang="ru-RU" sz="2400" b="1" dirty="0"/>
              <a:t>.</a:t>
            </a:r>
            <a:endParaRPr lang="en-US" sz="2400" b="1" dirty="0"/>
          </a:p>
          <a:p>
            <a:pPr algn="l"/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5500688" y="3643313"/>
            <a:ext cx="3000375" cy="17145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19464" name="TextBox 16"/>
          <p:cNvSpPr txBox="1">
            <a:spLocks noChangeArrowheads="1"/>
          </p:cNvSpPr>
          <p:nvPr/>
        </p:nvSpPr>
        <p:spPr bwMode="auto">
          <a:xfrm>
            <a:off x="5572125" y="3714752"/>
            <a:ext cx="292893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u="sng" dirty="0"/>
              <a:t>Важно знать</a:t>
            </a:r>
            <a:r>
              <a:rPr lang="ru-RU" b="1" u="sng" dirty="0" smtClean="0"/>
              <a:t>!</a:t>
            </a:r>
          </a:p>
          <a:p>
            <a:endParaRPr lang="ru-RU" b="1" u="sng" dirty="0"/>
          </a:p>
          <a:p>
            <a:r>
              <a:rPr lang="ru-RU" b="1" dirty="0" smtClean="0"/>
              <a:t>У </a:t>
            </a:r>
            <a:r>
              <a:rPr lang="ru-RU" b="1" dirty="0"/>
              <a:t>параллелограмма </a:t>
            </a:r>
            <a:r>
              <a:rPr lang="ru-RU" b="1" dirty="0" smtClean="0"/>
              <a:t>две высоты разной длины.</a:t>
            </a:r>
            <a:endParaRPr lang="ru-RU" b="1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964381" y="5393545"/>
            <a:ext cx="150019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1214438" y="2571750"/>
            <a:ext cx="3643312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000" b="1"/>
              <a:t>2) Найдите длину средней линии трапеции, если её основания равны 44 см и 60 см.</a:t>
            </a:r>
          </a:p>
          <a:p>
            <a:pPr algn="l"/>
            <a:endParaRPr lang="ru-RU" sz="2000" b="1"/>
          </a:p>
        </p:txBody>
      </p:sp>
      <p:pic>
        <p:nvPicPr>
          <p:cNvPr id="20483" name="Рисунок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4429125"/>
            <a:ext cx="350043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1506" name="TextBox 6"/>
          <p:cNvSpPr txBox="1">
            <a:spLocks noChangeArrowheads="1"/>
          </p:cNvSpPr>
          <p:nvPr/>
        </p:nvSpPr>
        <p:spPr bwMode="auto">
          <a:xfrm>
            <a:off x="285750" y="2571750"/>
            <a:ext cx="3571875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000" b="1"/>
              <a:t>2) Найдите длину средней линии трапеции, если её основания равны 44 см и 60 см.</a:t>
            </a:r>
          </a:p>
          <a:p>
            <a:pPr algn="l"/>
            <a:endParaRPr lang="ru-RU" sz="2000" b="1"/>
          </a:p>
        </p:txBody>
      </p:sp>
      <p:pic>
        <p:nvPicPr>
          <p:cNvPr id="21507" name="Рисунок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643438"/>
            <a:ext cx="3357562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3929063" y="5357813"/>
            <a:ext cx="421481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000" b="1"/>
              <a:t>МК = (</a:t>
            </a:r>
            <a:r>
              <a:rPr lang="en-US" sz="2000" b="1"/>
              <a:t>AD</a:t>
            </a:r>
            <a:r>
              <a:rPr lang="ru-RU" sz="2000" b="1"/>
              <a:t> + ВС) / 2 = (44 + 60)/ 2 = 104/2=52;</a:t>
            </a:r>
          </a:p>
          <a:p>
            <a:pPr algn="l"/>
            <a:endParaRPr lang="ru-RU" sz="2000" b="1"/>
          </a:p>
          <a:p>
            <a:pPr algn="l"/>
            <a:r>
              <a:rPr lang="ru-RU" sz="2000" b="1"/>
              <a:t> Ответ: 52.</a:t>
            </a:r>
          </a:p>
          <a:p>
            <a:pPr algn="l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429125" y="3500438"/>
            <a:ext cx="3929063" cy="18573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21510" name="TextBox 7"/>
          <p:cNvSpPr txBox="1">
            <a:spLocks noChangeArrowheads="1"/>
          </p:cNvSpPr>
          <p:nvPr/>
        </p:nvSpPr>
        <p:spPr bwMode="auto">
          <a:xfrm>
            <a:off x="4500563" y="3571875"/>
            <a:ext cx="3714750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u="sng"/>
              <a:t>Важно знать!</a:t>
            </a:r>
          </a:p>
          <a:p>
            <a:endParaRPr lang="ru-RU" sz="2000" b="1" u="sng"/>
          </a:p>
          <a:p>
            <a:r>
              <a:rPr lang="ru-RU" sz="2000" b="1"/>
              <a:t>Средняя линия трапеции равна полусумме её оснований.</a:t>
            </a:r>
          </a:p>
          <a:p>
            <a:pPr algn="l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857224" y="2571750"/>
            <a:ext cx="400052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3)    АВС вписан в окружность, АС=6, ВС=8, АВ-диаметр. Найдите радиус окружности, описанной около этого треугольника.</a:t>
            </a:r>
          </a:p>
          <a:p>
            <a:pPr algn="l"/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786190"/>
            <a:ext cx="2786082" cy="2564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Равнобедренный треугольник 5"/>
          <p:cNvSpPr/>
          <p:nvPr/>
        </p:nvSpPr>
        <p:spPr>
          <a:xfrm>
            <a:off x="1285852" y="2714620"/>
            <a:ext cx="142876" cy="1428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3500430" y="5329262"/>
            <a:ext cx="421481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2000" b="1" dirty="0"/>
          </a:p>
          <a:p>
            <a:pPr algn="l"/>
            <a:r>
              <a:rPr lang="ru-RU" sz="2000" b="1" dirty="0"/>
              <a:t> Ответ: </a:t>
            </a:r>
            <a:r>
              <a:rPr lang="ru-RU" sz="2000" b="1" dirty="0" smtClean="0"/>
              <a:t>5.</a:t>
            </a:r>
            <a:endParaRPr lang="ru-RU" sz="2000" b="1" dirty="0"/>
          </a:p>
          <a:p>
            <a:pPr algn="l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429125" y="3071810"/>
            <a:ext cx="4286279" cy="22860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21510" name="TextBox 7"/>
          <p:cNvSpPr txBox="1">
            <a:spLocks noChangeArrowheads="1"/>
          </p:cNvSpPr>
          <p:nvPr/>
        </p:nvSpPr>
        <p:spPr bwMode="auto">
          <a:xfrm>
            <a:off x="4714876" y="3143248"/>
            <a:ext cx="371475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u="sng" dirty="0"/>
              <a:t>Важно знать!</a:t>
            </a:r>
          </a:p>
          <a:p>
            <a:pPr>
              <a:buFont typeface="Wingdings" pitchFamily="2" charset="2"/>
              <a:buChar char="ü"/>
            </a:pPr>
            <a:r>
              <a:rPr lang="ru-RU" sz="1400" b="1" dirty="0" smtClean="0"/>
              <a:t>Вписанный угол, опирающийся на полуокружность, - прямой.</a:t>
            </a:r>
            <a:endParaRPr lang="ru-RU" sz="1400" dirty="0" smtClean="0"/>
          </a:p>
          <a:p>
            <a:pPr lvl="0">
              <a:buFont typeface="Wingdings" pitchFamily="2" charset="2"/>
              <a:buChar char="ü"/>
            </a:pPr>
            <a:r>
              <a:rPr lang="ru-RU" sz="1400" b="1" dirty="0" smtClean="0"/>
              <a:t>Радиус окружности, описанной около прямоугольного треугольника равен половине гипотенузы.</a:t>
            </a:r>
            <a:endParaRPr lang="ru-RU" sz="1400" dirty="0" smtClean="0"/>
          </a:p>
          <a:p>
            <a:pPr lvl="0">
              <a:buFont typeface="Wingdings" pitchFamily="2" charset="2"/>
              <a:buChar char="ü"/>
            </a:pPr>
            <a:r>
              <a:rPr lang="ru-RU" sz="1400" b="1" dirty="0" smtClean="0"/>
              <a:t>Теорема Пифагора. Квадрат гипотенузы равен сумме квадратов катетов.</a:t>
            </a:r>
            <a:endParaRPr lang="ru-RU" sz="1400" dirty="0" smtClean="0"/>
          </a:p>
          <a:p>
            <a:pPr algn="l"/>
            <a:endParaRPr lang="ru-RU" dirty="0"/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857224" y="2571750"/>
            <a:ext cx="4000526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000" b="1" dirty="0">
                <a:latin typeface="Arial" pitchFamily="34" charset="0"/>
                <a:cs typeface="Arial" pitchFamily="34" charset="0"/>
              </a:rPr>
              <a:t>3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)   АВС вписан в окружность, АС=6, ВС=8, угол С равен 90</a:t>
            </a:r>
            <a:r>
              <a:rPr lang="ru-RU" sz="2000" b="1" baseline="30000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 Найдите радиус окружности, описанной около этого треугольника.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  <a:p>
            <a:pPr algn="l"/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857760"/>
            <a:ext cx="1932424" cy="1778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Равнобедренный треугольник 9"/>
          <p:cNvSpPr/>
          <p:nvPr/>
        </p:nvSpPr>
        <p:spPr>
          <a:xfrm>
            <a:off x="1214414" y="2786058"/>
            <a:ext cx="142876" cy="1428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857224" y="2571750"/>
            <a:ext cx="4000526" cy="142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4) Периметр квадрата равен 100. Найдите площадь квадрата.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214678" y="4143380"/>
            <a:ext cx="2519368" cy="218022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857224" y="2571750"/>
            <a:ext cx="4000526" cy="142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4) Периметр квадрата равен 100. Найдите площадь квадрата.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714348" y="4357694"/>
            <a:ext cx="1858963" cy="160871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429125" y="3071810"/>
            <a:ext cx="4286279" cy="22860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4714876" y="3143248"/>
            <a:ext cx="371475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u="sng" dirty="0"/>
              <a:t>Важно знать</a:t>
            </a:r>
            <a:r>
              <a:rPr lang="ru-RU" sz="2000" b="1" u="sng" dirty="0" smtClean="0"/>
              <a:t>!</a:t>
            </a:r>
            <a:endParaRPr lang="en-US" sz="2000" b="1" u="sng" dirty="0" smtClean="0"/>
          </a:p>
          <a:p>
            <a:endParaRPr lang="ru-RU" sz="2000" b="1" u="sng" dirty="0"/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Формула периметра квадрата </a:t>
            </a:r>
          </a:p>
          <a:p>
            <a:r>
              <a:rPr lang="en-US" b="1" dirty="0" smtClean="0"/>
              <a:t>P=4a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Формула площади квадрата</a:t>
            </a:r>
          </a:p>
          <a:p>
            <a:pPr>
              <a:buFont typeface="Wingdings" pitchFamily="2" charset="2"/>
              <a:buChar char="ü"/>
            </a:pPr>
            <a:r>
              <a:rPr lang="en-US" b="1" dirty="0" smtClean="0"/>
              <a:t>S=a^2</a:t>
            </a:r>
            <a:r>
              <a:rPr lang="ru-RU" b="1" dirty="0" smtClean="0"/>
              <a:t> </a:t>
            </a:r>
          </a:p>
          <a:p>
            <a:pPr>
              <a:buFont typeface="Wingdings" pitchFamily="2" charset="2"/>
              <a:buChar char="ü"/>
            </a:pPr>
            <a:endParaRPr lang="ru-RU" sz="1400" dirty="0" smtClean="0"/>
          </a:p>
          <a:p>
            <a:pPr algn="l"/>
            <a:endParaRPr lang="ru-RU" dirty="0"/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3500430" y="5329262"/>
            <a:ext cx="421481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2000" b="1" dirty="0"/>
          </a:p>
          <a:p>
            <a:pPr algn="l"/>
            <a:r>
              <a:rPr lang="ru-RU" sz="2000" b="1" dirty="0"/>
              <a:t> Ответ: </a:t>
            </a:r>
            <a:r>
              <a:rPr lang="ru-RU" sz="2000" b="1" dirty="0" smtClean="0"/>
              <a:t>625.</a:t>
            </a:r>
            <a:endParaRPr lang="ru-RU" sz="2000" b="1" dirty="0"/>
          </a:p>
          <a:p>
            <a:pPr algn="l"/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857224" y="2571750"/>
            <a:ext cx="4000526" cy="1881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5)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Найдите площадь квадрата, если радиус вписанной в него окружности равен 5.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214678" y="4143380"/>
            <a:ext cx="2500330" cy="221457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214678" y="4143380"/>
            <a:ext cx="2500330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Устный счет !</a:t>
            </a:r>
          </a:p>
        </p:txBody>
      </p:sp>
      <p:sp>
        <p:nvSpPr>
          <p:cNvPr id="20482" name="TextBox 6"/>
          <p:cNvSpPr txBox="1">
            <a:spLocks noChangeArrowheads="1"/>
          </p:cNvSpPr>
          <p:nvPr/>
        </p:nvSpPr>
        <p:spPr bwMode="auto">
          <a:xfrm>
            <a:off x="714348" y="2428868"/>
            <a:ext cx="4000526" cy="1881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5)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Найдите площадь квадрата, если радиус вписанной в него окружности равен 5.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429125" y="3071810"/>
            <a:ext cx="4286279" cy="22860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4714876" y="3143248"/>
            <a:ext cx="371475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u="sng" dirty="0"/>
              <a:t>Важно знать</a:t>
            </a:r>
            <a:r>
              <a:rPr lang="ru-RU" sz="2400" b="1" u="sng" dirty="0" smtClean="0"/>
              <a:t>!</a:t>
            </a:r>
            <a:endParaRPr lang="en-US" sz="2400" b="1" u="sng" dirty="0" smtClean="0"/>
          </a:p>
          <a:p>
            <a:endParaRPr lang="ru-RU" sz="2000" b="1" u="sng" dirty="0"/>
          </a:p>
          <a:p>
            <a:pPr>
              <a:buFont typeface="Wingdings" pitchFamily="2" charset="2"/>
              <a:buChar char="ü"/>
            </a:pPr>
            <a:r>
              <a:rPr lang="ru-RU" sz="2000" b="1" dirty="0" smtClean="0"/>
              <a:t>Формула площади квадрата</a:t>
            </a:r>
          </a:p>
          <a:p>
            <a:r>
              <a:rPr lang="en-US" sz="2000" b="1" dirty="0" smtClean="0"/>
              <a:t>S=a^2</a:t>
            </a:r>
            <a:r>
              <a:rPr lang="ru-RU" sz="2000" b="1" dirty="0" smtClean="0"/>
              <a:t> </a:t>
            </a:r>
            <a:endParaRPr lang="en-US" sz="2000" b="1" dirty="0" smtClean="0"/>
          </a:p>
          <a:p>
            <a:pPr>
              <a:buFont typeface="Wingdings" pitchFamily="2" charset="2"/>
              <a:buChar char="ü"/>
            </a:pPr>
            <a:r>
              <a:rPr lang="en-US" sz="2000" b="1" dirty="0" smtClean="0"/>
              <a:t>d=2r</a:t>
            </a:r>
            <a:endParaRPr lang="ru-RU" sz="2000" b="1" dirty="0" smtClean="0"/>
          </a:p>
          <a:p>
            <a:pPr>
              <a:buFont typeface="Wingdings" pitchFamily="2" charset="2"/>
              <a:buChar char="ü"/>
            </a:pPr>
            <a:endParaRPr lang="ru-RU" sz="1400" dirty="0" smtClean="0"/>
          </a:p>
          <a:p>
            <a:pPr algn="l"/>
            <a:endParaRPr lang="ru-RU" dirty="0"/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3500430" y="5329262"/>
            <a:ext cx="421481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2000" b="1" dirty="0"/>
          </a:p>
          <a:p>
            <a:pPr algn="l"/>
            <a:r>
              <a:rPr lang="ru-RU" sz="2000" b="1" dirty="0"/>
              <a:t> Ответ: </a:t>
            </a:r>
            <a:r>
              <a:rPr lang="en-US" sz="2000" b="1" dirty="0" smtClean="0"/>
              <a:t>100</a:t>
            </a:r>
            <a:r>
              <a:rPr lang="ru-RU" sz="2000" b="1" dirty="0" smtClean="0"/>
              <a:t>.</a:t>
            </a:r>
            <a:endParaRPr lang="ru-RU" sz="2000" b="1" dirty="0"/>
          </a:p>
          <a:p>
            <a:pPr algn="l"/>
            <a:endParaRPr lang="ru-RU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928662" y="4572008"/>
            <a:ext cx="2143140" cy="2000264"/>
            <a:chOff x="1643042" y="4357694"/>
            <a:chExt cx="2500330" cy="2214578"/>
          </a:xfrm>
        </p:grpSpPr>
        <p:sp>
          <p:nvSpPr>
            <p:cNvPr id="8" name="Rectangle 2"/>
            <p:cNvSpPr>
              <a:spLocks noChangeArrowheads="1"/>
            </p:cNvSpPr>
            <p:nvPr/>
          </p:nvSpPr>
          <p:spPr bwMode="auto">
            <a:xfrm>
              <a:off x="1643042" y="4357694"/>
              <a:ext cx="2500330" cy="22145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1643042" y="4357694"/>
              <a:ext cx="2500330" cy="221457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5" y="2643182"/>
            <a:ext cx="7643837" cy="3000396"/>
          </a:xfrm>
        </p:spPr>
        <p:txBody>
          <a:bodyPr/>
          <a:lstStyle/>
          <a:p>
            <a:pPr eaLnBrk="1" hangingPunct="1"/>
            <a:endParaRPr lang="ru-RU" b="1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eaLnBrk="1" hangingPunct="1"/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«</a:t>
            </a:r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Дорогу</a:t>
            </a:r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 </a:t>
            </a:r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осилит</a:t>
            </a:r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 </a:t>
            </a:r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идущий</a:t>
            </a:r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, </a:t>
            </a:r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а</a:t>
            </a:r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 </a:t>
            </a:r>
          </a:p>
          <a:p>
            <a:pPr eaLnBrk="1" hangingPunct="1"/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математику</a:t>
            </a:r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 – </a:t>
            </a:r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мыслящий</a:t>
            </a:r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»</a:t>
            </a:r>
          </a:p>
          <a:p>
            <a:pPr algn="r" eaLnBrk="1" hangingPunct="1"/>
            <a:r>
              <a:rPr lang="ru-RU" sz="2800" dirty="0" smtClean="0">
                <a:solidFill>
                  <a:schemeClr val="tx1"/>
                </a:solidFill>
                <a:latin typeface="Arial Black" pitchFamily="34" charset="0"/>
              </a:rPr>
              <a:t>Пифагор</a:t>
            </a:r>
          </a:p>
        </p:txBody>
      </p:sp>
      <p:sp>
        <p:nvSpPr>
          <p:cNvPr id="4" name="Овальная выноска 3"/>
          <p:cNvSpPr/>
          <p:nvPr/>
        </p:nvSpPr>
        <p:spPr>
          <a:xfrm>
            <a:off x="214313" y="0"/>
            <a:ext cx="5929312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2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200" b="1" dirty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</a:rPr>
              <a:t>Математический диктант</a:t>
            </a:r>
            <a:endParaRPr lang="ru-RU" sz="3200" dirty="0">
              <a:solidFill>
                <a:schemeClr val="tx1"/>
              </a:solidFill>
              <a:latin typeface="Arial Black" pitchFamily="34" charset="0"/>
            </a:endParaRPr>
          </a:p>
          <a:p>
            <a:pPr>
              <a:defRPr/>
            </a:pP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одзаголовок 1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95536" y="1772816"/>
                <a:ext cx="5832648" cy="4442266"/>
              </a:xfrm>
            </p:spPr>
            <p:txBody>
              <a:bodyPr/>
              <a:lstStyle/>
              <a:p>
                <a:pPr marL="457200" indent="-457200">
                  <a:buAutoNum type="arabicPeriod"/>
                </a:pPr>
                <a:r>
                  <a:rPr lang="ru-RU" sz="2400" b="1" dirty="0" smtClean="0"/>
                  <a:t>Катеты прямоугольного треугольника</a:t>
                </a:r>
              </a:p>
              <a:p>
                <a:r>
                  <a:rPr lang="ru-RU" sz="2400" b="1" dirty="0" smtClean="0"/>
                  <a:t> равны 9 и 40. Найдите гипотенузу.</a:t>
                </a:r>
              </a:p>
              <a:p>
                <a:r>
                  <a:rPr lang="ru-RU" sz="2400" b="1" dirty="0" smtClean="0"/>
                  <a:t>2. Найдите среднюю линию трапеции,</a:t>
                </a:r>
              </a:p>
              <a:p>
                <a:r>
                  <a:rPr lang="ru-RU" sz="2400" b="1" dirty="0" smtClean="0"/>
                  <a:t> если ее основания равны 46 и 66.</a:t>
                </a:r>
              </a:p>
              <a:p>
                <a:r>
                  <a:rPr lang="ru-RU" sz="2400" b="1" dirty="0" smtClean="0"/>
                  <a:t>3.В треугольнике АВС  АС=8, ВС=15.</a:t>
                </a:r>
              </a:p>
              <a:p>
                <a:r>
                  <a:rPr lang="ru-RU" sz="2400" b="1" dirty="0" smtClean="0"/>
                  <a:t> Угол С=90. Найдите радиус описанной окружности.</a:t>
                </a:r>
              </a:p>
              <a:p>
                <a:r>
                  <a:rPr lang="ru-RU" sz="2400" b="1" dirty="0" smtClean="0"/>
                  <a:t>4.Сторона правильного треугольника равна 12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4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sz="2400" b="1" i="1" smtClean="0">
                            <a:latin typeface="Cambria Math"/>
                          </a:rPr>
                          <m:t>𝟑</m:t>
                        </m:r>
                      </m:e>
                    </m:rad>
                  </m:oMath>
                </a14:m>
                <a:r>
                  <a:rPr lang="ru-RU" sz="2400" b="1" dirty="0" smtClean="0"/>
                  <a:t>. Найдите радиус</a:t>
                </a:r>
              </a:p>
              <a:p>
                <a:r>
                  <a:rPr lang="ru-RU" sz="2400" b="1" dirty="0" smtClean="0"/>
                  <a:t> описанной окружности.</a:t>
                </a:r>
                <a:endParaRPr lang="ru-RU" sz="2400" b="1" dirty="0"/>
              </a:p>
            </p:txBody>
          </p:sp>
        </mc:Choice>
        <mc:Fallback>
          <p:sp>
            <p:nvSpPr>
              <p:cNvPr id="2" name="Под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95536" y="1772816"/>
                <a:ext cx="5832648" cy="4442266"/>
              </a:xfrm>
              <a:blipFill rotWithShape="1">
                <a:blip r:embed="rId2" cstate="print"/>
                <a:stretch>
                  <a:fillRect l="-209" t="-1235" r="-2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76656" y="5589240"/>
            <a:ext cx="8660835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429000"/>
            <a:ext cx="1728192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25144"/>
            <a:ext cx="165618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93069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  <a:p>
            <a:pPr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Проверка !</a:t>
            </a:r>
          </a:p>
          <a:p>
            <a:pPr>
              <a:defRPr/>
            </a:pP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  <a:p>
            <a:pPr>
              <a:defRPr/>
            </a:pP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25624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98674238"/>
              </p:ext>
            </p:extLst>
          </p:nvPr>
        </p:nvGraphicFramePr>
        <p:xfrm>
          <a:off x="1547813" y="3860800"/>
          <a:ext cx="6096000" cy="1722438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1440011"/>
                <a:gridCol w="1368152"/>
                <a:gridCol w="1368152"/>
                <a:gridCol w="1512168"/>
                <a:gridCol w="407517"/>
              </a:tblGrid>
              <a:tr h="8080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5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5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5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en-US" sz="5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5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5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</a:tr>
              <a:tr h="8080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</a:t>
                      </a:r>
                      <a:endParaRPr lang="ru-RU" sz="4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</a:t>
                      </a:r>
                      <a:endParaRPr lang="ru-RU" sz="4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8,5</a:t>
                      </a:r>
                      <a:endParaRPr lang="ru-RU" sz="4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4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4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slide0020_image0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500313"/>
            <a:ext cx="82232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8" descr="Картинка 5 из 15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5" y="3857625"/>
            <a:ext cx="2160588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Box 3"/>
          <p:cNvSpPr txBox="1">
            <a:spLocks noChangeArrowheads="1"/>
          </p:cNvSpPr>
          <p:nvPr/>
        </p:nvSpPr>
        <p:spPr bwMode="auto">
          <a:xfrm>
            <a:off x="5000625" y="4857750"/>
            <a:ext cx="92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dirty="0" smtClean="0"/>
              <a:t>2019</a:t>
            </a:r>
            <a:endParaRPr lang="ru-RU" dirty="0"/>
          </a:p>
        </p:txBody>
      </p:sp>
      <p:grpSp>
        <p:nvGrpSpPr>
          <p:cNvPr id="31748" name="Group 13"/>
          <p:cNvGrpSpPr>
            <a:grpSpLocks/>
          </p:cNvGrpSpPr>
          <p:nvPr/>
        </p:nvGrpSpPr>
        <p:grpSpPr bwMode="auto">
          <a:xfrm flipH="1">
            <a:off x="994676" y="500063"/>
            <a:ext cx="2144487" cy="2428875"/>
            <a:chOff x="1895" y="2205"/>
            <a:chExt cx="1574" cy="1538"/>
          </a:xfrm>
        </p:grpSpPr>
        <p:grpSp>
          <p:nvGrpSpPr>
            <p:cNvPr id="31749" name="Group 14"/>
            <p:cNvGrpSpPr>
              <a:grpSpLocks/>
            </p:cNvGrpSpPr>
            <p:nvPr/>
          </p:nvGrpSpPr>
          <p:grpSpPr bwMode="auto">
            <a:xfrm>
              <a:off x="1895" y="2205"/>
              <a:ext cx="1574" cy="1538"/>
              <a:chOff x="3921" y="1570"/>
              <a:chExt cx="1357" cy="1311"/>
            </a:xfrm>
          </p:grpSpPr>
          <p:sp>
            <p:nvSpPr>
              <p:cNvPr id="31751" name="Oval 15"/>
              <p:cNvSpPr>
                <a:spLocks noChangeArrowheads="1"/>
              </p:cNvSpPr>
              <p:nvPr/>
            </p:nvSpPr>
            <p:spPr bwMode="auto">
              <a:xfrm>
                <a:off x="4604" y="1706"/>
                <a:ext cx="363" cy="31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l"/>
                <a:endParaRPr lang="ru-RU"/>
              </a:p>
            </p:txBody>
          </p:sp>
          <p:pic>
            <p:nvPicPr>
              <p:cNvPr id="31752" name="Picture 16" descr="Картинка 5 из 158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21" y="1570"/>
                <a:ext cx="1357" cy="13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750" name="Text Box 17"/>
            <p:cNvSpPr txBox="1">
              <a:spLocks noChangeArrowheads="1"/>
            </p:cNvSpPr>
            <p:nvPr/>
          </p:nvSpPr>
          <p:spPr bwMode="auto">
            <a:xfrm>
              <a:off x="2533" y="2766"/>
              <a:ext cx="480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ru-RU" sz="1600" b="1" dirty="0" smtClean="0"/>
                <a:t>2019</a:t>
              </a:r>
              <a:endParaRPr lang="ru-RU" sz="1600" b="1" dirty="0"/>
            </a:p>
          </p:txBody>
        </p:sp>
      </p:grpSp>
      <p:pic>
        <p:nvPicPr>
          <p:cNvPr id="10" name="Picture 3" descr="eyes_1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5" y="423510"/>
            <a:ext cx="4000529" cy="17196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Поиграем!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8674" name="TextBox 6"/>
          <p:cNvSpPr txBox="1">
            <a:spLocks noChangeArrowheads="1"/>
          </p:cNvSpPr>
          <p:nvPr/>
        </p:nvSpPr>
        <p:spPr bwMode="auto">
          <a:xfrm>
            <a:off x="785786" y="3500438"/>
            <a:ext cx="6643687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/>
              <a:t>Составьте как можно больше слов, состоящих из букв слова </a:t>
            </a:r>
          </a:p>
          <a:p>
            <a:r>
              <a:rPr lang="ru-RU" sz="72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ГЕОМЕТРИЯ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7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3600" b="1" dirty="0">
              <a:solidFill>
                <a:schemeClr val="tx1"/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Поиграем!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8674" name="TextBox 6"/>
          <p:cNvSpPr txBox="1">
            <a:spLocks noChangeArrowheads="1"/>
          </p:cNvSpPr>
          <p:nvPr/>
        </p:nvSpPr>
        <p:spPr bwMode="auto">
          <a:xfrm>
            <a:off x="785786" y="3500438"/>
            <a:ext cx="6643687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00CC"/>
                </a:solidFill>
              </a:rPr>
              <a:t>Метеор, терем, метро, метр, темя, море, гиря, ярмо…</a:t>
            </a:r>
            <a:endParaRPr lang="ru-RU" sz="3600" dirty="0" smtClean="0">
              <a:solidFill>
                <a:srgbClr val="0000CC"/>
              </a:solidFill>
            </a:endParaRPr>
          </a:p>
          <a:p>
            <a:endParaRPr lang="ru-RU" sz="2400" b="1" dirty="0" smtClean="0"/>
          </a:p>
          <a:p>
            <a:r>
              <a:rPr lang="ru-RU" sz="2400" b="1" dirty="0" err="1" smtClean="0"/>
              <a:t>Метео́р</a:t>
            </a:r>
            <a:r>
              <a:rPr lang="ru-RU" sz="2400" dirty="0" smtClean="0"/>
              <a:t> </a:t>
            </a:r>
            <a:r>
              <a:rPr lang="ru-RU" sz="2400" dirty="0" err="1" smtClean="0"/>
              <a:t>(др.-греч.μετέωρος, </a:t>
            </a:r>
            <a:r>
              <a:rPr lang="ru-RU" sz="2400" dirty="0" smtClean="0"/>
              <a:t>«небесный»), «падающая звезда» — явление, возникающее при сгорании в атмосфере Земли мелких метеорных тел.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32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Arial" charset="0"/>
              </a:rPr>
              <a:t>«</a:t>
            </a:r>
            <a:r>
              <a:rPr lang="ru-RU" sz="3200" b="1" dirty="0">
                <a:solidFill>
                  <a:schemeClr val="tx1"/>
                </a:solidFill>
                <a:latin typeface="Arial" charset="0"/>
              </a:rPr>
              <a:t>Решение задач по геометрии»</a:t>
            </a:r>
            <a:r>
              <a:rPr lang="ru-RU" sz="3200" dirty="0">
                <a:solidFill>
                  <a:schemeClr val="tx1"/>
                </a:solidFill>
                <a:latin typeface="Arial" charset="0"/>
              </a:rPr>
              <a:t> </a:t>
            </a:r>
          </a:p>
        </p:txBody>
      </p:sp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642938" y="3716338"/>
            <a:ext cx="7024687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800" b="1" dirty="0"/>
              <a:t> «Математику нельзя изучать, наблюдая, как это делает сосед» </a:t>
            </a:r>
          </a:p>
          <a:p>
            <a:pPr algn="l"/>
            <a:r>
              <a:rPr lang="ru-RU" sz="2800" b="1" dirty="0"/>
              <a:t> </a:t>
            </a:r>
          </a:p>
          <a:p>
            <a:pPr algn="r"/>
            <a:r>
              <a:rPr lang="ru-RU" sz="2800" b="1" dirty="0" err="1"/>
              <a:t>Айвен</a:t>
            </a:r>
            <a:r>
              <a:rPr lang="ru-RU" sz="2800" b="1" dirty="0"/>
              <a:t> </a:t>
            </a:r>
            <a:r>
              <a:rPr lang="ru-RU" sz="2800" b="1" dirty="0" err="1"/>
              <a:t>Нивен</a:t>
            </a:r>
            <a:r>
              <a:rPr lang="ru-RU" sz="2800" b="1" dirty="0"/>
              <a:t> </a:t>
            </a:r>
          </a:p>
          <a:p>
            <a:endParaRPr lang="ru-RU" sz="36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928688" y="642938"/>
            <a:ext cx="7358062" cy="1706562"/>
          </a:xfrm>
        </p:spPr>
        <p:txBody>
          <a:bodyPr/>
          <a:lstStyle/>
          <a:p>
            <a:pPr eaLnBrk="1" hangingPunct="1"/>
            <a:r>
              <a:rPr lang="ru-RU" sz="3600" dirty="0" smtClean="0">
                <a:latin typeface="Arial Black" pitchFamily="34" charset="0"/>
                <a:cs typeface="Times New Roman" pitchFamily="18" charset="0"/>
              </a:rPr>
              <a:t>«Величие человека в его способности мыслить.»</a:t>
            </a:r>
            <a:br>
              <a:rPr lang="ru-RU" sz="3600" dirty="0" smtClean="0">
                <a:latin typeface="Arial Black" pitchFamily="34" charset="0"/>
                <a:cs typeface="Times New Roman" pitchFamily="18" charset="0"/>
              </a:rPr>
            </a:br>
            <a:r>
              <a:rPr lang="ru-RU" sz="3600" dirty="0" smtClean="0">
                <a:latin typeface="Arial Black" pitchFamily="34" charset="0"/>
                <a:cs typeface="Times New Roman" pitchFamily="18" charset="0"/>
              </a:rPr>
              <a:t>                     </a:t>
            </a:r>
            <a:r>
              <a:rPr lang="ru-RU" sz="2400" dirty="0" err="1" smtClean="0">
                <a:latin typeface="Arial Black" pitchFamily="34" charset="0"/>
                <a:cs typeface="Times New Roman" pitchFamily="18" charset="0"/>
              </a:rPr>
              <a:t>Блез</a:t>
            </a:r>
            <a:r>
              <a:rPr lang="ru-RU" sz="2400" dirty="0" smtClean="0">
                <a:latin typeface="Arial Black" pitchFamily="34" charset="0"/>
                <a:cs typeface="Times New Roman" pitchFamily="18" charset="0"/>
              </a:rPr>
              <a:t> Паскаль</a:t>
            </a:r>
            <a:r>
              <a:rPr lang="ru-RU" sz="3600" dirty="0" smtClean="0">
                <a:latin typeface="Arial Black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Рамка 3"/>
          <p:cNvSpPr/>
          <p:nvPr/>
        </p:nvSpPr>
        <p:spPr>
          <a:xfrm>
            <a:off x="723900" y="460428"/>
            <a:ext cx="7848600" cy="2392508"/>
          </a:xfrm>
          <a:prstGeom prst="fram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29700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3455694"/>
            <a:ext cx="3000368" cy="290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39552" y="3500438"/>
            <a:ext cx="503258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Два угла вписанного в окружность четырехугольника равны 88</a:t>
            </a: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72</a:t>
            </a: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Найдите больший из оставшихся углов. Ответ дайте в градусах.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2862249" y="4643446"/>
            <a:ext cx="1785951" cy="1785951"/>
            <a:chOff x="2786050" y="4643446"/>
            <a:chExt cx="1785951" cy="1785951"/>
          </a:xfrm>
        </p:grpSpPr>
        <p:sp>
          <p:nvSpPr>
            <p:cNvPr id="8" name="Овал 7"/>
            <p:cNvSpPr/>
            <p:nvPr/>
          </p:nvSpPr>
          <p:spPr>
            <a:xfrm>
              <a:off x="2786050" y="4643446"/>
              <a:ext cx="1785950" cy="178595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0" name="Прямая соединительная линия 9"/>
            <p:cNvCxnSpPr>
              <a:stCxn id="8" idx="2"/>
            </p:cNvCxnSpPr>
            <p:nvPr/>
          </p:nvCxnSpPr>
          <p:spPr>
            <a:xfrm rot="10800000" flipH="1">
              <a:off x="2786050" y="4714885"/>
              <a:ext cx="1285884" cy="821537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>
              <a:endCxn id="8" idx="6"/>
            </p:cNvCxnSpPr>
            <p:nvPr/>
          </p:nvCxnSpPr>
          <p:spPr>
            <a:xfrm rot="16200000" flipH="1">
              <a:off x="3911201" y="4875621"/>
              <a:ext cx="821535" cy="50006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>
              <a:stCxn id="8" idx="6"/>
              <a:endCxn id="8" idx="4"/>
            </p:cNvCxnSpPr>
            <p:nvPr/>
          </p:nvCxnSpPr>
          <p:spPr>
            <a:xfrm flipH="1">
              <a:off x="3679025" y="5536421"/>
              <a:ext cx="892975" cy="89297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>
              <a:stCxn id="8" idx="4"/>
              <a:endCxn id="8" idx="2"/>
            </p:cNvCxnSpPr>
            <p:nvPr/>
          </p:nvCxnSpPr>
          <p:spPr>
            <a:xfrm rot="5400000" flipH="1">
              <a:off x="2786050" y="5536422"/>
              <a:ext cx="892975" cy="89297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7358062" cy="1143000"/>
          </a:xfrm>
        </p:spPr>
        <p:txBody>
          <a:bodyPr/>
          <a:lstStyle/>
          <a:p>
            <a:pPr eaLnBrk="1" hangingPunct="1"/>
            <a:r>
              <a:rPr lang="ru-RU" sz="3600" dirty="0" smtClean="0">
                <a:latin typeface="Arial Black" pitchFamily="34" charset="0"/>
                <a:cs typeface="Times New Roman" pitchFamily="18" charset="0"/>
              </a:rPr>
              <a:t>Подсказка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1214414" y="1214422"/>
            <a:ext cx="6929486" cy="1000132"/>
          </a:xfrm>
        </p:spPr>
        <p:txBody>
          <a:bodyPr/>
          <a:lstStyle/>
          <a:p>
            <a:pPr marL="514350" indent="-514350" algn="ctr" eaLnBrk="1" hangingPunct="1">
              <a:spcBef>
                <a:spcPts val="0"/>
              </a:spcBef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любом вписанном четырехугольнике сумма противоположных углов равна180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684213" y="476250"/>
            <a:ext cx="7848600" cy="1873250"/>
          </a:xfrm>
          <a:prstGeom prst="fram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29700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3429001"/>
            <a:ext cx="2714616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85720" y="3500438"/>
            <a:ext cx="49292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Два угла вписанного в окружность четырехугольника равны 88</a:t>
            </a: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72</a:t>
            </a: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Найдите больший из оставшихся углов. Ответ дайте в градусах.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21"/>
          <p:cNvGrpSpPr/>
          <p:nvPr/>
        </p:nvGrpSpPr>
        <p:grpSpPr>
          <a:xfrm>
            <a:off x="2786050" y="4643446"/>
            <a:ext cx="1785951" cy="1785951"/>
            <a:chOff x="2786050" y="4643446"/>
            <a:chExt cx="1785951" cy="1785951"/>
          </a:xfrm>
        </p:grpSpPr>
        <p:sp>
          <p:nvSpPr>
            <p:cNvPr id="8" name="Овал 7"/>
            <p:cNvSpPr/>
            <p:nvPr/>
          </p:nvSpPr>
          <p:spPr>
            <a:xfrm>
              <a:off x="2786050" y="4643446"/>
              <a:ext cx="1785950" cy="178595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0" name="Прямая соединительная линия 9"/>
            <p:cNvCxnSpPr>
              <a:stCxn id="8" idx="2"/>
            </p:cNvCxnSpPr>
            <p:nvPr/>
          </p:nvCxnSpPr>
          <p:spPr>
            <a:xfrm rot="10800000" flipH="1">
              <a:off x="2786050" y="4714885"/>
              <a:ext cx="1285884" cy="821537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>
              <a:endCxn id="8" idx="6"/>
            </p:cNvCxnSpPr>
            <p:nvPr/>
          </p:nvCxnSpPr>
          <p:spPr>
            <a:xfrm rot="16200000" flipH="1">
              <a:off x="3911201" y="4875621"/>
              <a:ext cx="821535" cy="50006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>
              <a:stCxn id="8" idx="6"/>
              <a:endCxn id="8" idx="4"/>
            </p:cNvCxnSpPr>
            <p:nvPr/>
          </p:nvCxnSpPr>
          <p:spPr>
            <a:xfrm flipH="1">
              <a:off x="3679025" y="5536421"/>
              <a:ext cx="892975" cy="89297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>
              <a:stCxn id="8" idx="4"/>
              <a:endCxn id="8" idx="2"/>
            </p:cNvCxnSpPr>
            <p:nvPr/>
          </p:nvCxnSpPr>
          <p:spPr>
            <a:xfrm rot="5400000" flipH="1">
              <a:off x="2786050" y="5536422"/>
              <a:ext cx="892975" cy="89297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Содержимое 2"/>
          <p:cNvSpPr txBox="1">
            <a:spLocks/>
          </p:cNvSpPr>
          <p:nvPr/>
        </p:nvSpPr>
        <p:spPr bwMode="auto">
          <a:xfrm>
            <a:off x="785786" y="2357430"/>
            <a:ext cx="535785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«Величие человека в его способности мыслить» </a:t>
            </a:r>
          </a:p>
          <a:p>
            <a:pPr marL="514350" marR="0" lvl="0" indent="-51435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Блез Паскаль.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1000100" y="714356"/>
            <a:ext cx="7358062" cy="1143000"/>
          </a:xfrm>
        </p:spPr>
        <p:txBody>
          <a:bodyPr/>
          <a:lstStyle/>
          <a:p>
            <a:pPr eaLnBrk="1" hangingPunct="1"/>
            <a:r>
              <a:rPr lang="ru-RU" sz="3600" dirty="0" smtClean="0">
                <a:latin typeface="Arial Black" pitchFamily="34" charset="0"/>
                <a:cs typeface="Times New Roman" pitchFamily="18" charset="0"/>
              </a:rPr>
              <a:t>Проверь себя!</a:t>
            </a:r>
          </a:p>
        </p:txBody>
      </p:sp>
      <p:sp>
        <p:nvSpPr>
          <p:cNvPr id="4" name="Рамка 3"/>
          <p:cNvSpPr/>
          <p:nvPr/>
        </p:nvSpPr>
        <p:spPr>
          <a:xfrm>
            <a:off x="684213" y="476250"/>
            <a:ext cx="7848600" cy="1873250"/>
          </a:xfrm>
          <a:prstGeom prst="fram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29700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9445" y="4338625"/>
            <a:ext cx="2604555" cy="25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57158" y="2428868"/>
            <a:ext cx="84296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Два угла вписанного в окружность четырехугольника равны 88</a:t>
            </a: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72</a:t>
            </a: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Найдите больший из оставшихся углов. Ответ дайте в градусах.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21"/>
          <p:cNvGrpSpPr/>
          <p:nvPr/>
        </p:nvGrpSpPr>
        <p:grpSpPr>
          <a:xfrm>
            <a:off x="500034" y="4500570"/>
            <a:ext cx="1785951" cy="1785951"/>
            <a:chOff x="2786050" y="4643446"/>
            <a:chExt cx="1785951" cy="1785951"/>
          </a:xfrm>
        </p:grpSpPr>
        <p:sp>
          <p:nvSpPr>
            <p:cNvPr id="8" name="Овал 7"/>
            <p:cNvSpPr/>
            <p:nvPr/>
          </p:nvSpPr>
          <p:spPr>
            <a:xfrm>
              <a:off x="2786050" y="4643446"/>
              <a:ext cx="1785950" cy="178595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0" name="Прямая соединительная линия 9"/>
            <p:cNvCxnSpPr>
              <a:stCxn id="8" idx="2"/>
            </p:cNvCxnSpPr>
            <p:nvPr/>
          </p:nvCxnSpPr>
          <p:spPr>
            <a:xfrm rot="10800000" flipH="1">
              <a:off x="2786050" y="4714885"/>
              <a:ext cx="1285884" cy="821537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>
              <a:endCxn id="8" idx="6"/>
            </p:cNvCxnSpPr>
            <p:nvPr/>
          </p:nvCxnSpPr>
          <p:spPr>
            <a:xfrm rot="16200000" flipH="1">
              <a:off x="3911201" y="4875621"/>
              <a:ext cx="821535" cy="50006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>
              <a:stCxn id="8" idx="6"/>
              <a:endCxn id="8" idx="4"/>
            </p:cNvCxnSpPr>
            <p:nvPr/>
          </p:nvCxnSpPr>
          <p:spPr>
            <a:xfrm flipH="1">
              <a:off x="3679025" y="5536421"/>
              <a:ext cx="892975" cy="89297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>
              <a:stCxn id="8" idx="4"/>
              <a:endCxn id="8" idx="2"/>
            </p:cNvCxnSpPr>
            <p:nvPr/>
          </p:nvCxnSpPr>
          <p:spPr>
            <a:xfrm rot="5400000" flipH="1">
              <a:off x="2786050" y="5536422"/>
              <a:ext cx="892975" cy="89297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177" name="Rectangle 2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178" name="Rectangle 26"/>
          <p:cNvSpPr>
            <a:spLocks noChangeArrowheads="1"/>
          </p:cNvSpPr>
          <p:nvPr/>
        </p:nvSpPr>
        <p:spPr bwMode="auto">
          <a:xfrm>
            <a:off x="457200" y="704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9180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9179" name="Picture 2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3357562"/>
            <a:ext cx="5658812" cy="309563"/>
          </a:xfrm>
          <a:prstGeom prst="rect">
            <a:avLst/>
          </a:prstGeom>
          <a:noFill/>
        </p:spPr>
      </p:pic>
      <p:sp>
        <p:nvSpPr>
          <p:cNvPr id="49182" name="Rectangle 3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9181" name="Picture 2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3786190"/>
            <a:ext cx="6072230" cy="285752"/>
          </a:xfrm>
          <a:prstGeom prst="rect">
            <a:avLst/>
          </a:prstGeom>
          <a:noFill/>
        </p:spPr>
      </p:pic>
      <p:sp>
        <p:nvSpPr>
          <p:cNvPr id="49184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9183" name="Picture 3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4214818"/>
            <a:ext cx="2377457" cy="285752"/>
          </a:xfrm>
          <a:prstGeom prst="rect">
            <a:avLst/>
          </a:prstGeom>
          <a:noFill/>
        </p:spPr>
      </p:pic>
      <p:sp>
        <p:nvSpPr>
          <p:cNvPr id="49" name="Rectangle 1"/>
          <p:cNvSpPr>
            <a:spLocks noChangeArrowheads="1"/>
          </p:cNvSpPr>
          <p:nvPr/>
        </p:nvSpPr>
        <p:spPr bwMode="auto">
          <a:xfrm>
            <a:off x="3500430" y="5643578"/>
            <a:ext cx="314327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Ответ: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" name="Picture 3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8125"/>
          <a:stretch>
            <a:fillRect/>
          </a:stretch>
        </p:blipFill>
        <p:spPr bwMode="auto">
          <a:xfrm>
            <a:off x="4500562" y="5715016"/>
            <a:ext cx="520069" cy="285752"/>
          </a:xfrm>
          <a:prstGeom prst="rect">
            <a:avLst/>
          </a:prstGeom>
          <a:noFill/>
        </p:spPr>
      </p:pic>
      <p:pic>
        <p:nvPicPr>
          <p:cNvPr id="22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91845" y="4491025"/>
            <a:ext cx="2604555" cy="25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827604"/>
            <a:ext cx="7773924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96123" y="0"/>
            <a:ext cx="551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5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С</a:t>
            </a:r>
            <a:endParaRPr lang="ru-RU" sz="5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45402" y="2967335"/>
            <a:ext cx="572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5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В</a:t>
            </a:r>
            <a:endParaRPr lang="ru-RU" sz="5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63074" y="5877133"/>
            <a:ext cx="817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5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Ю</a:t>
            </a:r>
            <a:endParaRPr lang="ru-RU" sz="5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0506" y="2967335"/>
            <a:ext cx="518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5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З</a:t>
            </a:r>
            <a:endParaRPr lang="ru-RU" sz="5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426514" y="4293096"/>
            <a:ext cx="1801670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6221270" y="1845618"/>
            <a:ext cx="6914" cy="246576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72000" y="4453890"/>
            <a:ext cx="1319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690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72200" y="2970907"/>
            <a:ext cx="1319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920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V="1">
            <a:off x="4426514" y="1845618"/>
            <a:ext cx="1794756" cy="244747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847877" y="2708920"/>
            <a:ext cx="275877" cy="369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?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Box 19"/>
              <p:cNvSpPr txBox="1"/>
              <p:nvPr/>
            </p:nvSpPr>
            <p:spPr>
              <a:xfrm>
                <a:off x="1403647" y="4915308"/>
                <a:ext cx="7228051" cy="403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920</m:t>
                            </m:r>
                          </m:e>
                          <m:sup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690</m:t>
                            </m:r>
                          </m:e>
                          <m:sup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ru-RU" dirty="0" smtClean="0">
                    <a:solidFill>
                      <a:prstClr val="black"/>
                    </a:solidFill>
                    <a:latin typeface="Calibri"/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846400+476100</m:t>
                        </m:r>
                      </m:e>
                    </m:rad>
                    <m:r>
                      <a:rPr lang="ru-RU" i="1" dirty="0" smtClean="0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1322500</m:t>
                        </m:r>
                      </m:e>
                    </m:rad>
                    <m:r>
                      <a:rPr lang="ru-RU" i="1" dirty="0" smtClean="0">
                        <a:solidFill>
                          <a:prstClr val="black"/>
                        </a:solidFill>
                        <a:latin typeface="Cambria Math"/>
                      </a:rPr>
                      <m:t>=1150</m:t>
                    </m:r>
                  </m:oMath>
                </a14:m>
                <a:endParaRPr lang="ru-RU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7" y="4915308"/>
                <a:ext cx="7228051" cy="40325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242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5914103" y="6362164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Ответ: 1150.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08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384" y="620688"/>
            <a:ext cx="8453208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043608" y="2420888"/>
            <a:ext cx="0" cy="331236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771800" y="4077072"/>
            <a:ext cx="0" cy="1656184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915816" y="509799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11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3798" y="38315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39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7704" y="28796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prstClr val="black"/>
                </a:solidFill>
                <a:latin typeface="Calibri"/>
              </a:rPr>
              <a:t>?</a:t>
            </a:r>
            <a:endParaRPr lang="ru-RU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3688" y="58397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21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43608" y="306431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28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5548" y="36724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21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1043608" y="2420888"/>
            <a:ext cx="1728192" cy="165618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043608" y="5733256"/>
            <a:ext cx="1728192" cy="0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1043608" y="4077072"/>
            <a:ext cx="1728192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Box 22"/>
              <p:cNvSpPr txBox="1"/>
              <p:nvPr/>
            </p:nvSpPr>
            <p:spPr>
              <a:xfrm>
                <a:off x="3737992" y="4716809"/>
                <a:ext cx="4328190" cy="4082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28</m:t>
                            </m:r>
                          </m:e>
                          <m:sup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21</m:t>
                            </m:r>
                          </m:e>
                          <m:sup>
                            <m:r>
                              <a:rPr lang="ru-RU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ru-RU" dirty="0" smtClean="0">
                    <a:solidFill>
                      <a:prstClr val="black"/>
                    </a:solidFill>
                    <a:latin typeface="Calibri"/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784+441</m:t>
                        </m:r>
                      </m:e>
                    </m:rad>
                    <m:r>
                      <a:rPr lang="ru-RU" i="1" dirty="0" smtClean="0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i="1" dirty="0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1225</m:t>
                        </m:r>
                      </m:e>
                    </m:rad>
                    <m:r>
                      <a:rPr lang="ru-RU" i="1" dirty="0" smtClean="0">
                        <a:solidFill>
                          <a:prstClr val="black"/>
                        </a:solidFill>
                        <a:latin typeface="Cambria Math"/>
                      </a:rPr>
                      <m:t>=35</m:t>
                    </m:r>
                  </m:oMath>
                </a14:m>
                <a:endParaRPr lang="ru-RU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992" y="4716809"/>
                <a:ext cx="4328190" cy="408253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223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940152" y="6362164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Ответ: 35.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22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5" grpId="0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201" y="188640"/>
            <a:ext cx="8333263" cy="1420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972417" y="1858223"/>
            <a:ext cx="0" cy="237626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772617" y="3226375"/>
            <a:ext cx="0" cy="101287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972417" y="1858223"/>
            <a:ext cx="3240360" cy="2381024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972417" y="4234487"/>
            <a:ext cx="3240360" cy="476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476473" y="384991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18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40569" y="336318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1,6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73813" y="3845267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2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1520" y="341970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/>
              </a:rPr>
              <a:t>?</a:t>
            </a:r>
            <a:endParaRPr lang="ru-RU" sz="28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385" y="1573485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Calibri"/>
              </a:rPr>
              <a:t>А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06701" y="2692231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М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12777" y="4052201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В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0369" y="3985369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С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28601" y="4239247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Calibri"/>
              </a:rPr>
              <a:t>К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Box 20"/>
              <p:cNvSpPr txBox="1"/>
              <p:nvPr/>
            </p:nvSpPr>
            <p:spPr>
              <a:xfrm>
                <a:off x="5170929" y="1951484"/>
                <a:ext cx="1572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∆АВС~∆МВК</m:t>
                      </m:r>
                    </m:oMath>
                  </m:oMathPara>
                </a14:m>
                <a:endParaRPr lang="ru-RU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0929" y="1951484"/>
                <a:ext cx="1572866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Box 30"/>
              <p:cNvSpPr txBox="1"/>
              <p:nvPr/>
            </p:nvSpPr>
            <p:spPr>
              <a:xfrm>
                <a:off x="5317292" y="2505482"/>
                <a:ext cx="1168910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АС</m:t>
                          </m:r>
                        </m:num>
                        <m:den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МК</m:t>
                          </m:r>
                        </m:den>
                      </m:f>
                      <m:r>
                        <a:rPr lang="ru-RU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ВС</m:t>
                          </m:r>
                        </m:num>
                        <m:den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ВК</m:t>
                          </m:r>
                        </m:den>
                      </m:f>
                    </m:oMath>
                  </m:oMathPara>
                </a14:m>
                <a:endParaRPr lang="ru-RU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292" y="2505482"/>
                <a:ext cx="1168910" cy="61093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Box 32"/>
              <p:cNvSpPr txBox="1"/>
              <p:nvPr/>
            </p:nvSpPr>
            <p:spPr>
              <a:xfrm>
                <a:off x="5389739" y="3499578"/>
                <a:ext cx="1135246" cy="6658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АС</m:t>
                          </m:r>
                        </m:num>
                        <m:den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1,6</m:t>
                          </m:r>
                        </m:den>
                      </m:f>
                      <m:r>
                        <a:rPr lang="ru-RU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20</m:t>
                          </m:r>
                        </m:num>
                        <m:den>
                          <m:r>
                            <a:rPr lang="ru-RU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9739" y="3499578"/>
                <a:ext cx="1135246" cy="665888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Box 31"/>
              <p:cNvSpPr txBox="1"/>
              <p:nvPr/>
            </p:nvSpPr>
            <p:spPr>
              <a:xfrm>
                <a:off x="5317292" y="4401150"/>
                <a:ext cx="1617751" cy="4840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ru-RU" i="1" smtClean="0">
                        <a:solidFill>
                          <a:prstClr val="black"/>
                        </a:solidFill>
                        <a:latin typeface="Cambria Math"/>
                      </a:rPr>
                      <m:t>АС=</m:t>
                    </m:r>
                    <m:f>
                      <m:fPr>
                        <m:ctrlP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1,6∗20</m:t>
                        </m:r>
                      </m:num>
                      <m:den>
                        <m:r>
                          <a:rPr lang="ru-RU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prstClr val="black"/>
                    </a:solidFill>
                    <a:latin typeface="Calibri"/>
                  </a:rPr>
                  <a:t>=16</a:t>
                </a:r>
                <a:endParaRPr lang="ru-RU" dirty="0">
                  <a:solidFill>
                    <a:prstClr val="black"/>
                  </a:solidFill>
                  <a:latin typeface="Calibri"/>
                </a:endParaRP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292" y="4401150"/>
                <a:ext cx="1617751" cy="484043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r="-2256" b="-88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940152" y="6362164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Ответ: 16.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259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9" grpId="0"/>
      <p:bldP spid="21" grpId="0" animBg="1"/>
      <p:bldP spid="31" grpId="0" animBg="1"/>
      <p:bldP spid="33" grpId="0" animBg="1"/>
      <p:bldP spid="3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2011362"/>
          </a:xfrm>
        </p:spPr>
        <p:txBody>
          <a:bodyPr/>
          <a:lstStyle/>
          <a:p>
            <a:r>
              <a:rPr lang="ru-RU" sz="3200" b="1" smtClean="0">
                <a:solidFill>
                  <a:schemeClr val="tx1"/>
                </a:solidFill>
              </a:rPr>
              <a:t>Боковая сторона трапеции равна 3, а один из прилегающих к ней углов равен 30°. Найдите площадь трапеции, если её основания равны 2 и 6.</a:t>
            </a:r>
          </a:p>
        </p:txBody>
      </p:sp>
      <p:pic>
        <p:nvPicPr>
          <p:cNvPr id="10243" name="Picture 2" descr="C:\Users\1\Desktop\xs3qstsrc22EC96CA631084174BB4BCF1ADA3C54E_1_1330521414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071688" y="2909888"/>
            <a:ext cx="5237162" cy="2590800"/>
          </a:xfrm>
          <a:noFill/>
        </p:spPr>
      </p:pic>
    </p:spTree>
    <p:extLst>
      <p:ext uri="{BB962C8B-B14F-4D97-AF65-F5344CB8AC3E}">
        <p14:creationId xmlns:p14="http://schemas.microsoft.com/office/powerpoint/2010/main" xmlns="" val="383577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472487" cy="6797675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Медиана равностороннего треугольника равна 11√3. Найдите сторону этого треугольника</a:t>
            </a:r>
            <a:r>
              <a:rPr lang="ru-RU" sz="3600" dirty="0" smtClean="0"/>
              <a:t>.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b="1" dirty="0" smtClean="0">
              <a:solidFill>
                <a:schemeClr val="tx1"/>
              </a:solidFill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5929313"/>
            <a:ext cx="7772400" cy="90487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2656"/>
            <a:ext cx="4536503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6639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928688" y="642938"/>
            <a:ext cx="7358062" cy="1143000"/>
          </a:xfrm>
        </p:spPr>
        <p:txBody>
          <a:bodyPr/>
          <a:lstStyle/>
          <a:p>
            <a:pPr eaLnBrk="1" hangingPunct="1"/>
            <a:r>
              <a:rPr lang="ru-RU" sz="4000" dirty="0" smtClean="0">
                <a:latin typeface="Arial Black" pitchFamily="34" charset="0"/>
                <a:cs typeface="Times New Roman" pitchFamily="18" charset="0"/>
              </a:rPr>
              <a:t>Часть 2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571500" y="2857500"/>
            <a:ext cx="3500438" cy="2928938"/>
          </a:xfrm>
        </p:spPr>
        <p:txBody>
          <a:bodyPr/>
          <a:lstStyle/>
          <a:p>
            <a:pPr marL="514350" indent="-514350" algn="ctr" eaLnBrk="1" hangingPunct="1">
              <a:buFont typeface="Arial" charset="0"/>
              <a:buNone/>
              <a:defRPr/>
            </a:pPr>
            <a:r>
              <a:rPr lang="ru-RU" dirty="0" smtClean="0"/>
              <a:t> </a:t>
            </a:r>
            <a:endParaRPr lang="ru-RU" dirty="0" smtClean="0">
              <a:solidFill>
                <a:srgbClr val="523F69"/>
              </a:solidFill>
            </a:endParaRPr>
          </a:p>
          <a:p>
            <a:pPr marL="2332038" indent="-533400" eaLnBrk="1" hangingPunct="1">
              <a:buFont typeface="Arial" charset="0"/>
              <a:buNone/>
              <a:defRPr/>
            </a:pPr>
            <a:endParaRPr lang="ru-RU" dirty="0" smtClean="0">
              <a:solidFill>
                <a:srgbClr val="523F69"/>
              </a:solidFill>
            </a:endParaRP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ru-RU" dirty="0" smtClean="0"/>
              <a:t> </a:t>
            </a:r>
          </a:p>
        </p:txBody>
      </p:sp>
      <p:sp>
        <p:nvSpPr>
          <p:cNvPr id="4" name="Рамка 3"/>
          <p:cNvSpPr/>
          <p:nvPr/>
        </p:nvSpPr>
        <p:spPr>
          <a:xfrm>
            <a:off x="684213" y="476250"/>
            <a:ext cx="7848600" cy="1873250"/>
          </a:xfrm>
          <a:prstGeom prst="fram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33796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88" y="2859088"/>
            <a:ext cx="3929062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Box 5"/>
          <p:cNvSpPr txBox="1">
            <a:spLocks noChangeArrowheads="1"/>
          </p:cNvSpPr>
          <p:nvPr/>
        </p:nvSpPr>
        <p:spPr bwMode="auto">
          <a:xfrm>
            <a:off x="714375" y="2928938"/>
            <a:ext cx="3929063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800" b="1" dirty="0"/>
              <a:t>«Прежде чем решать задачу – прочитай условие !»</a:t>
            </a:r>
          </a:p>
          <a:p>
            <a:pPr algn="r"/>
            <a:endParaRPr lang="ru-RU" sz="2800" b="1" dirty="0"/>
          </a:p>
          <a:p>
            <a:pPr algn="r"/>
            <a:r>
              <a:rPr lang="ru-RU" sz="2800" b="1" dirty="0"/>
              <a:t> Жак Адамар</a:t>
            </a:r>
          </a:p>
        </p:txBody>
      </p:sp>
      <p:pic>
        <p:nvPicPr>
          <p:cNvPr id="7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1588" y="3011488"/>
            <a:ext cx="3929062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5" descr="http://img01.chitalnya.ru/upload/231/472783156670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1588" y="3022870"/>
            <a:ext cx="3929062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000374" y="3786188"/>
                <a:ext cx="5214964" cy="2428875"/>
              </a:xfrm>
            </p:spPr>
            <p:txBody>
              <a:bodyPr rtlCol="0">
                <a:noAutofit/>
              </a:bodyPr>
              <a:lstStyle/>
              <a:p>
                <a:pPr algn="l">
                  <a:defRPr/>
                </a:pPr>
                <a:r>
                  <a:rPr lang="ru-RU" sz="2800" b="1" dirty="0" smtClean="0">
                    <a:solidFill>
                      <a:schemeClr val="tx1"/>
                    </a:solidFill>
                    <a:latin typeface="Arial Black" pitchFamily="34" charset="0"/>
                  </a:rPr>
                  <a:t>Углы В и С треугольника АВС равны соответственно 80˚ и 40˚. Найдите радиус описанной окружности, если ВС = 14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 </m:t>
                        </m:r>
                      </m:e>
                    </m:rad>
                  </m:oMath>
                </a14:m>
                <a:endParaRPr lang="ru-RU" sz="2800" b="1" dirty="0" smtClean="0">
                  <a:solidFill>
                    <a:schemeClr val="tx1"/>
                  </a:solidFill>
                  <a:latin typeface="Arial Black" pitchFamily="34" charset="0"/>
                </a:endParaRPr>
              </a:p>
              <a:p>
                <a:pPr algn="l">
                  <a:defRPr/>
                </a:pPr>
                <a:r>
                  <a:rPr lang="ru-RU" sz="2800" b="1" dirty="0" smtClean="0">
                    <a:solidFill>
                      <a:schemeClr val="tx1"/>
                    </a:solidFill>
                    <a:latin typeface="Arial Black" pitchFamily="34" charset="0"/>
                  </a:rPr>
                  <a:t> </a:t>
                </a:r>
                <a:endParaRPr lang="ru-RU" sz="2800" dirty="0"/>
              </a:p>
            </p:txBody>
          </p:sp>
        </mc:Choice>
        <mc:Fallback>
          <p:sp>
            <p:nvSpPr>
              <p:cNvPr id="3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000374" y="3786188"/>
                <a:ext cx="5214964" cy="2428875"/>
              </a:xfrm>
              <a:blipFill rotWithShape="1">
                <a:blip r:embed="rId2" cstate="print"/>
                <a:stretch>
                  <a:fillRect l="-2336" t="-2506" r="-4322" b="-177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ьная выноска 3"/>
          <p:cNvSpPr/>
          <p:nvPr/>
        </p:nvSpPr>
        <p:spPr>
          <a:xfrm>
            <a:off x="179388" y="-12441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Arial Black" pitchFamily="34" charset="0"/>
              </a:rPr>
              <a:t>…?!</a:t>
            </a:r>
            <a:endParaRPr lang="ru-RU" sz="40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32771" name="Рисунок 5" descr="http://www.kostyor.ru/deti/img/kla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50"/>
            <a:ext cx="302418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5" descr="http://www.kostyor.ru/deti/img/kla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50"/>
            <a:ext cx="302418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одзаголовок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024188" y="3693318"/>
                <a:ext cx="5214964" cy="2428875"/>
              </a:xfrm>
            </p:spPr>
            <p:txBody>
              <a:bodyPr rtlCol="0">
                <a:normAutofit/>
              </a:bodyPr>
              <a:lstStyle/>
              <a:p>
                <a:pPr algn="l">
                  <a:defRPr/>
                </a:pPr>
                <a:r>
                  <a:rPr lang="ru-RU" sz="2800" b="1" dirty="0" smtClean="0">
                    <a:solidFill>
                      <a:schemeClr val="tx1"/>
                    </a:solidFill>
                    <a:latin typeface="Arial Black" pitchFamily="34" charset="0"/>
                  </a:rPr>
                  <a:t>В треугольнике АВС угол А =30˚, угол В равен 45˚ , ВС =8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e>
                    </m:rad>
                  </m:oMath>
                </a14:m>
                <a:r>
                  <a:rPr lang="ru-RU" dirty="0" smtClean="0"/>
                  <a:t>.</a:t>
                </a:r>
              </a:p>
              <a:p>
                <a:pPr algn="l">
                  <a:defRPr/>
                </a:pPr>
                <a:r>
                  <a:rPr lang="ru-RU" sz="2800" b="1" dirty="0" smtClean="0"/>
                  <a:t>Найдите АС.</a:t>
                </a:r>
              </a:p>
              <a:p>
                <a:pPr algn="l">
                  <a:defRPr/>
                </a:pPr>
                <a:endParaRPr lang="ru-RU" dirty="0"/>
              </a:p>
            </p:txBody>
          </p:sp>
        </mc:Choice>
        <mc:Fallback>
          <p:sp>
            <p:nvSpPr>
              <p:cNvPr id="3" name="Подзаголовок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024188" y="3693318"/>
                <a:ext cx="5214964" cy="2428875"/>
              </a:xfrm>
              <a:blipFill rotWithShape="1">
                <a:blip r:embed="rId2" cstate="print"/>
                <a:stretch>
                  <a:fillRect l="-2336" t="-25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ьная выноска 3"/>
          <p:cNvSpPr/>
          <p:nvPr/>
        </p:nvSpPr>
        <p:spPr>
          <a:xfrm>
            <a:off x="179388" y="-12441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4000" b="1" dirty="0" smtClean="0">
                <a:solidFill>
                  <a:prstClr val="black"/>
                </a:solidFill>
                <a:latin typeface="Arial Black" pitchFamily="34" charset="0"/>
              </a:rPr>
              <a:t> ….?!</a:t>
            </a:r>
            <a:endParaRPr lang="ru-RU" sz="40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32771" name="Рисунок 5" descr="http://www.kostyor.ru/deti/img/kla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50"/>
            <a:ext cx="302418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71466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9660" y="3693318"/>
            <a:ext cx="5214964" cy="2428875"/>
          </a:xfrm>
        </p:spPr>
        <p:txBody>
          <a:bodyPr rtlCol="0">
            <a:normAutofit fontScale="92500"/>
          </a:bodyPr>
          <a:lstStyle/>
          <a:p>
            <a:pPr algn="l">
              <a:defRPr/>
            </a:pPr>
            <a:r>
              <a:rPr lang="ru-RU" sz="60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ru-RU" sz="2800" b="1" dirty="0">
                <a:solidFill>
                  <a:schemeClr val="tx1"/>
                </a:solidFill>
                <a:latin typeface="Arial Black" pitchFamily="34" charset="0"/>
              </a:rPr>
              <a:t>В</a:t>
            </a:r>
            <a:r>
              <a:rPr lang="ru-RU" sz="2800" b="1" dirty="0" smtClean="0">
                <a:solidFill>
                  <a:schemeClr val="tx1"/>
                </a:solidFill>
                <a:latin typeface="Arial Black" pitchFamily="34" charset="0"/>
              </a:rPr>
              <a:t> треугольнике АВС угол А=60˚ , сторона АВ=10см, сторона АС=7см. Найдите сторону ВС.</a:t>
            </a:r>
            <a:endParaRPr lang="ru-RU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179388" y="-12441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4000" b="1" dirty="0" smtClean="0">
                <a:solidFill>
                  <a:prstClr val="black"/>
                </a:solidFill>
                <a:latin typeface="Arial Black" pitchFamily="34" charset="0"/>
              </a:rPr>
              <a:t> ….?!</a:t>
            </a:r>
            <a:endParaRPr lang="ru-RU" sz="40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32771" name="Рисунок 5" descr="http://www.kostyor.ru/deti/img/kla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50"/>
            <a:ext cx="302418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210171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2708275"/>
            <a:ext cx="6664325" cy="3578225"/>
          </a:xfrm>
        </p:spPr>
        <p:txBody>
          <a:bodyPr rtlCol="0">
            <a:normAutofit lnSpcReduction="10000"/>
          </a:bodyPr>
          <a:lstStyle/>
          <a:p>
            <a:pPr algn="l"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Что сегодня на уроке мы повторили?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 Чему научились?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Для чего вы это делали?</a:t>
            </a:r>
          </a:p>
          <a:p>
            <a:pPr algn="l"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Какие из задач оказались наиболее трудными?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600" b="1" dirty="0">
                <a:solidFill>
                  <a:schemeClr val="tx1"/>
                </a:solidFill>
                <a:latin typeface="Arial Black" pitchFamily="34" charset="0"/>
              </a:rPr>
              <a:t>Подведем итоги!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00374" y="3786188"/>
            <a:ext cx="5214964" cy="2428875"/>
          </a:xfrm>
        </p:spPr>
        <p:txBody>
          <a:bodyPr rtlCol="0">
            <a:normAutofit fontScale="70000" lnSpcReduction="20000"/>
          </a:bodyPr>
          <a:lstStyle/>
          <a:p>
            <a:pPr algn="l">
              <a:defRPr/>
            </a:pPr>
            <a:endParaRPr lang="ru-RU" sz="6000" b="1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l">
              <a:defRPr/>
            </a:pPr>
            <a:r>
              <a:rPr lang="ru-RU" sz="6000" b="1" dirty="0">
                <a:solidFill>
                  <a:schemeClr val="tx1"/>
                </a:solidFill>
                <a:latin typeface="Arial Black" pitchFamily="34" charset="0"/>
              </a:rPr>
              <a:t>1</a:t>
            </a:r>
            <a:r>
              <a:rPr lang="ru-RU" sz="6000" b="1" dirty="0" smtClean="0">
                <a:solidFill>
                  <a:schemeClr val="tx1"/>
                </a:solidFill>
                <a:latin typeface="Arial Black" pitchFamily="34" charset="0"/>
              </a:rPr>
              <a:t>. Вариант 10 решу ОГЭ.</a:t>
            </a:r>
          </a:p>
          <a:p>
            <a:pPr algn="l">
              <a:defRPr/>
            </a:pPr>
            <a:r>
              <a:rPr lang="ru-RU" sz="60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endParaRPr lang="ru-RU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179388" y="-12441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4000" b="1" dirty="0">
                <a:solidFill>
                  <a:schemeClr val="tx1"/>
                </a:solidFill>
                <a:latin typeface="Arial Black" pitchFamily="34" charset="0"/>
              </a:rPr>
              <a:t>Домашнее задание</a:t>
            </a:r>
          </a:p>
        </p:txBody>
      </p:sp>
      <p:pic>
        <p:nvPicPr>
          <p:cNvPr id="32771" name="Рисунок 5" descr="http://www.kostyor.ru/deti/img/kla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50"/>
            <a:ext cx="302418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478733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Рисунок 5" descr="http://cs305410.vkontakte.ru/u75495740/-14/x_de7364c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50" y="785813"/>
            <a:ext cx="222408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Box 9"/>
          <p:cNvSpPr txBox="1">
            <a:spLocks noChangeArrowheads="1"/>
          </p:cNvSpPr>
          <p:nvPr/>
        </p:nvSpPr>
        <p:spPr bwMode="auto">
          <a:xfrm>
            <a:off x="2143125" y="428625"/>
            <a:ext cx="664368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u="sng" dirty="0">
                <a:latin typeface="Arial Black" pitchFamily="34" charset="0"/>
              </a:rPr>
              <a:t>Притча</a:t>
            </a:r>
          </a:p>
          <a:p>
            <a:pPr algn="l"/>
            <a:r>
              <a:rPr lang="ru-RU" b="1" dirty="0">
                <a:latin typeface="Arial Black" pitchFamily="34" charset="0"/>
              </a:rPr>
              <a:t> </a:t>
            </a:r>
            <a:r>
              <a:rPr lang="ru-RU" sz="2000" dirty="0">
                <a:latin typeface="Arial Black" pitchFamily="34" charset="0"/>
              </a:rPr>
              <a:t>Шел мудрец, а навстречу ему три человека везли под горячим солнцем тележки с камнями для строительства Храма. Мудрец остановился и задал каждому по вопросу. </a:t>
            </a:r>
            <a:endParaRPr lang="ru-RU" sz="2000" dirty="0" smtClean="0">
              <a:latin typeface="Arial Black" pitchFamily="34" charset="0"/>
            </a:endParaRPr>
          </a:p>
          <a:p>
            <a:pPr algn="l"/>
            <a:endParaRPr lang="ru-RU" sz="2000" dirty="0">
              <a:latin typeface="Arial Black" pitchFamily="34" charset="0"/>
            </a:endParaRPr>
          </a:p>
          <a:p>
            <a:pPr algn="l"/>
            <a:r>
              <a:rPr lang="ru-RU" sz="2000" dirty="0">
                <a:latin typeface="Arial Black" pitchFamily="34" charset="0"/>
              </a:rPr>
              <a:t>У первого спросил: « Что ты делал целый день?» И тот с </a:t>
            </a:r>
            <a:r>
              <a:rPr lang="ru-RU" sz="2000" dirty="0" err="1">
                <a:latin typeface="Arial Black" pitchFamily="34" charset="0"/>
              </a:rPr>
              <a:t>ухмылкою</a:t>
            </a:r>
            <a:r>
              <a:rPr lang="ru-RU" sz="2000" dirty="0">
                <a:latin typeface="Arial Black" pitchFamily="34" charset="0"/>
              </a:rPr>
              <a:t> ответил, что целый день возил проклятые камни. </a:t>
            </a:r>
          </a:p>
          <a:p>
            <a:pPr algn="l"/>
            <a:r>
              <a:rPr lang="ru-RU" sz="2000" dirty="0">
                <a:latin typeface="Arial Black" pitchFamily="34" charset="0"/>
              </a:rPr>
              <a:t>У второго спросил: « А ты что делал целый день?»</a:t>
            </a:r>
          </a:p>
          <a:p>
            <a:pPr algn="l"/>
            <a:r>
              <a:rPr lang="ru-RU" sz="2000" dirty="0">
                <a:latin typeface="Arial Black" pitchFamily="34" charset="0"/>
              </a:rPr>
              <a:t> И тот ответил: « Я добросовестно выполнял свою работу». </a:t>
            </a:r>
          </a:p>
          <a:p>
            <a:pPr algn="l"/>
            <a:r>
              <a:rPr lang="ru-RU" sz="2000" dirty="0">
                <a:latin typeface="Arial Black" pitchFamily="34" charset="0"/>
              </a:rPr>
              <a:t>А третий улыбнулся ему, лицо засветилось радостью и удовольствием, и  ответил: </a:t>
            </a:r>
          </a:p>
          <a:p>
            <a:pPr algn="l"/>
            <a:r>
              <a:rPr lang="ru-RU" sz="2000" dirty="0">
                <a:latin typeface="Arial Black" pitchFamily="34" charset="0"/>
              </a:rPr>
              <a:t>«А я принимал участие в строительстве Храма».</a:t>
            </a:r>
          </a:p>
          <a:p>
            <a:pPr algn="l"/>
            <a:endParaRPr lang="ru-RU" sz="2000" i="1" dirty="0">
              <a:latin typeface="Monotype Corsiva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3573016"/>
            <a:ext cx="5760640" cy="2232248"/>
          </a:xfrm>
        </p:spPr>
        <p:txBody>
          <a:bodyPr rtlCol="0">
            <a:normAutofit fontScale="70000" lnSpcReduction="20000"/>
          </a:bodyPr>
          <a:lstStyle/>
          <a:p>
            <a:pPr algn="l">
              <a:defRPr/>
            </a:pPr>
            <a:r>
              <a:rPr lang="ru-RU" sz="60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</a:p>
          <a:p>
            <a:pPr algn="l">
              <a:defRPr/>
            </a:pPr>
            <a:r>
              <a:rPr lang="ru-RU" sz="6000" b="1" dirty="0" smtClean="0">
                <a:solidFill>
                  <a:schemeClr val="tx1"/>
                </a:solidFill>
                <a:latin typeface="Arial Black" pitchFamily="34" charset="0"/>
              </a:rPr>
              <a:t>  Дополнительные</a:t>
            </a:r>
          </a:p>
          <a:p>
            <a:pPr algn="l">
              <a:defRPr/>
            </a:pPr>
            <a:r>
              <a:rPr lang="ru-RU" sz="6000" b="1" dirty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ru-RU" sz="6000" b="1" dirty="0" smtClean="0">
                <a:solidFill>
                  <a:schemeClr val="tx1"/>
                </a:solidFill>
                <a:latin typeface="Arial Black" pitchFamily="34" charset="0"/>
              </a:rPr>
              <a:t>       задания  </a:t>
            </a:r>
          </a:p>
          <a:p>
            <a:pPr algn="l">
              <a:defRPr/>
            </a:pPr>
            <a:endParaRPr lang="ru-RU" sz="6000" b="1" dirty="0">
              <a:solidFill>
                <a:schemeClr val="tx1"/>
              </a:solidFill>
              <a:latin typeface="Arial Black" pitchFamily="34" charset="0"/>
            </a:endParaRPr>
          </a:p>
          <a:p>
            <a:pPr algn="l">
              <a:defRPr/>
            </a:pPr>
            <a:endParaRPr lang="ru-RU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150923" y="-12441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4000" b="1" dirty="0" smtClean="0">
                <a:solidFill>
                  <a:prstClr val="black"/>
                </a:solidFill>
                <a:latin typeface="Arial Black" pitchFamily="34" charset="0"/>
              </a:rPr>
              <a:t>….?!</a:t>
            </a:r>
            <a:endParaRPr lang="ru-RU" sz="40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32771" name="Рисунок 5" descr="http://www.kostyor.ru/deti/img/kla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50"/>
            <a:ext cx="302418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584314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25" y="3643313"/>
            <a:ext cx="8358188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8" y="5072063"/>
            <a:ext cx="8358187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2214563"/>
            <a:ext cx="8501063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7188"/>
            <a:ext cx="785971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4857750" y="1643063"/>
            <a:ext cx="2857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sz="2000">
                <a:solidFill>
                  <a:prstClr val="black"/>
                </a:solidFill>
                <a:latin typeface="Cambria" pitchFamily="18" charset="0"/>
              </a:rPr>
              <a:t>Ответ: 9,5</a:t>
            </a:r>
            <a:endParaRPr lang="ru-RU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22535" name="TextBox 7"/>
          <p:cNvSpPr txBox="1">
            <a:spLocks noChangeArrowheads="1"/>
          </p:cNvSpPr>
          <p:nvPr/>
        </p:nvSpPr>
        <p:spPr bwMode="auto">
          <a:xfrm>
            <a:off x="4929188" y="3214688"/>
            <a:ext cx="2857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sz="2000">
                <a:solidFill>
                  <a:prstClr val="black"/>
                </a:solidFill>
                <a:latin typeface="Cambria" pitchFamily="18" charset="0"/>
              </a:rPr>
              <a:t>Ответ: 30</a:t>
            </a:r>
            <a:endParaRPr lang="ru-RU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22536" name="TextBox 8"/>
          <p:cNvSpPr txBox="1">
            <a:spLocks noChangeArrowheads="1"/>
          </p:cNvSpPr>
          <p:nvPr/>
        </p:nvSpPr>
        <p:spPr bwMode="auto">
          <a:xfrm>
            <a:off x="5000625" y="4857750"/>
            <a:ext cx="2857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sz="2000">
                <a:solidFill>
                  <a:prstClr val="black"/>
                </a:solidFill>
                <a:latin typeface="Cambria" pitchFamily="18" charset="0"/>
              </a:rPr>
              <a:t>Ответ: 7,5</a:t>
            </a:r>
            <a:endParaRPr lang="ru-RU">
              <a:solidFill>
                <a:prstClr val="black"/>
              </a:solidFill>
              <a:latin typeface="Cambria" pitchFamily="18" charset="0"/>
            </a:endParaRPr>
          </a:p>
        </p:txBody>
      </p:sp>
      <p:sp>
        <p:nvSpPr>
          <p:cNvPr id="22537" name="TextBox 9"/>
          <p:cNvSpPr txBox="1">
            <a:spLocks noChangeArrowheads="1"/>
          </p:cNvSpPr>
          <p:nvPr/>
        </p:nvSpPr>
        <p:spPr bwMode="auto">
          <a:xfrm>
            <a:off x="5000625" y="6143625"/>
            <a:ext cx="2857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sz="2000">
                <a:solidFill>
                  <a:prstClr val="black"/>
                </a:solidFill>
                <a:latin typeface="Cambria" pitchFamily="18" charset="0"/>
              </a:rPr>
              <a:t>Ответ: 294</a:t>
            </a:r>
            <a:endParaRPr lang="ru-RU">
              <a:solidFill>
                <a:prstClr val="black"/>
              </a:solidFill>
              <a:latin typeface="Cambria" pitchFamily="18" charset="0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150" y="509588"/>
            <a:ext cx="785971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550" y="661988"/>
            <a:ext cx="785971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6360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88" y="2357438"/>
            <a:ext cx="6592887" cy="3935412"/>
          </a:xfrm>
        </p:spPr>
        <p:txBody>
          <a:bodyPr rtlCol="0">
            <a:normAutofit lnSpcReduction="10000"/>
          </a:bodyPr>
          <a:lstStyle/>
          <a:p>
            <a:pPr algn="l">
              <a:buFont typeface="Arial" pitchFamily="34" charset="0"/>
              <a:buNone/>
              <a:defRPr/>
            </a:pPr>
            <a:endParaRPr lang="ru-RU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>
              <a:buFont typeface="Arial" pitchFamily="34" charset="0"/>
              <a:buNone/>
              <a:defRPr/>
            </a:pPr>
            <a:r>
              <a:rPr lang="ru-RU" b="1" dirty="0" smtClean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– урок полезен, все понятно.</a:t>
            </a:r>
          </a:p>
          <a:p>
            <a:pPr>
              <a:buFont typeface="Arial" pitchFamily="34" charset="0"/>
              <a:buNone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      – лишь кое-что чуть-чуть неясно, ещё придется потрудиться.</a:t>
            </a:r>
          </a:p>
          <a:p>
            <a:pPr>
              <a:buFont typeface="Arial" pitchFamily="34" charset="0"/>
              <a:buNone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      – да, трудно все-таки учиться!</a:t>
            </a:r>
            <a:endParaRPr lang="ru-RU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214313" y="0"/>
            <a:ext cx="5689600" cy="2349500"/>
          </a:xfrm>
          <a:prstGeom prst="wedgeEllipseCallout">
            <a:avLst>
              <a:gd name="adj1" fmla="val 50609"/>
              <a:gd name="adj2" fmla="val 3197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600" b="1" dirty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</a:rPr>
              <a:t>Оцени своё отношение!</a:t>
            </a:r>
            <a:endParaRPr lang="ru-RU" sz="3600" b="1" dirty="0">
              <a:solidFill>
                <a:schemeClr val="tx1"/>
              </a:solidFill>
              <a:latin typeface="Arial Black" pitchFamily="34" charset="0"/>
            </a:endParaRPr>
          </a:p>
          <a:p>
            <a:pPr>
              <a:defRPr/>
            </a:pP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37891" name="Рисунок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5286375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Рисунок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786063"/>
            <a:ext cx="900112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4" descr="indifferentbighn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" y="4000500"/>
            <a:ext cx="96996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750" y="981075"/>
            <a:ext cx="8208963" cy="7699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defRPr/>
            </a:pPr>
            <a:r>
              <a:rPr lang="ru-RU" sz="4400" dirty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</a:rPr>
              <a:t>Всем спасибо за урок!</a:t>
            </a:r>
          </a:p>
        </p:txBody>
      </p:sp>
      <p:pic>
        <p:nvPicPr>
          <p:cNvPr id="38915" name="Рисунок 3" descr="http://photos1.fotosearch.com/bthumb/CSP/CSP411/k411653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63" y="2071688"/>
            <a:ext cx="4786312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2140</TotalTime>
  <Words>868</Words>
  <Application>Microsoft Office PowerPoint</Application>
  <PresentationFormat>Экран (4:3)</PresentationFormat>
  <Paragraphs>202</Paragraphs>
  <Slides>39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39</vt:i4>
      </vt:variant>
    </vt:vector>
  </HeadingPairs>
  <TitlesOfParts>
    <vt:vector size="46" baseType="lpstr">
      <vt:lpstr>Тема Office</vt:lpstr>
      <vt:lpstr>1_Тема Office</vt:lpstr>
      <vt:lpstr>2_Тема Office</vt:lpstr>
      <vt:lpstr>3_Тема Office</vt:lpstr>
      <vt:lpstr>Справедливость</vt:lpstr>
      <vt:lpstr>1_Справедливость</vt:lpstr>
      <vt:lpstr>2_Справедливость</vt:lpstr>
      <vt:lpstr>«Приобретать знания – это храбрость, приумножать знания – это мудрость, а умело применять – великое искусство»  </vt:lpstr>
      <vt:lpstr>Открытый урок по теме:  Подготовка к ОГЭ Модуль «Геометрия»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«Величие человека в его способности мыслить.»                      Блез Паскаль.</vt:lpstr>
      <vt:lpstr>Подсказка</vt:lpstr>
      <vt:lpstr>Проверь себя!</vt:lpstr>
      <vt:lpstr>Слайд 24</vt:lpstr>
      <vt:lpstr>Слайд 25</vt:lpstr>
      <vt:lpstr>Слайд 26</vt:lpstr>
      <vt:lpstr>Боковая сторона трапеции равна 3, а один из прилегающих к ней углов равен 30°. Найдите площадь трапеции, если её основания равны 2 и 6.</vt:lpstr>
      <vt:lpstr>Медиана равностороннего треугольника равна 11√3. Найдите сторону этого треугольника.  </vt:lpstr>
      <vt:lpstr>Часть 2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MAMZ</dc:creator>
  <cp:lastModifiedBy>79207659144</cp:lastModifiedBy>
  <cp:revision>247</cp:revision>
  <cp:lastPrinted>2019-04-12T13:03:49Z</cp:lastPrinted>
  <dcterms:created xsi:type="dcterms:W3CDTF">2011-07-06T17:27:45Z</dcterms:created>
  <dcterms:modified xsi:type="dcterms:W3CDTF">2024-12-02T05:58:47Z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1003982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