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7" d="100"/>
          <a:sy n="77" d="100"/>
        </p:scale>
        <p:origin x="83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FF754-9CBE-4221-8EF4-D88440A2BA1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10176-766F-463F-B680-BAE64E2109EF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454" y="1649895"/>
            <a:ext cx="7613374" cy="3558209"/>
          </a:xfrm>
        </p:spPr>
        <p:txBody>
          <a:bodyPr>
            <a:normAutofit fontScale="90000"/>
          </a:bodyPr>
          <a:lstStyle/>
          <a:p>
            <a:r>
              <a:rPr lang="ru-RU" sz="5400" b="1" dirty="0">
                <a:solidFill>
                  <a:schemeClr val="accent4">
                    <a:lumMod val="75000"/>
                  </a:schemeClr>
                </a:solidFill>
              </a:rPr>
              <a:t>Характерные признаки семейств класса однодольные. </a:t>
            </a:r>
            <a:br>
              <a:rPr lang="ru-RU" sz="5400" dirty="0"/>
            </a:br>
            <a:endParaRPr lang="ru-RU" sz="5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005" y="709930"/>
            <a:ext cx="3626485" cy="54387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824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Вспомним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083366"/>
            <a:ext cx="10780643" cy="48403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Выберите из предложенного списка и вставьте в текст пропущенные слова, используя для этого их цифровые обозначения. 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Цветковые растения объединяют в два класса – класс двудольных и класс однодольных. У зародыша двудольных растений есть две _______ (А). К двудольным растениям относятся такие семейства как крестоцветные и _______ (Б). Для всех представителей класса характерно наличие _______ (В) околоцветника. 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Список слов: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1) простой		2) семядоля		3) лилейные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4) почка		5) паслёновые	6) двойной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032000" y="5751194"/>
          <a:ext cx="8127999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Б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В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2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6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8240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Вспомним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083366"/>
            <a:ext cx="10780643" cy="484035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/>
              <a:t>Выберите из предложенного списка и вставьте в текст пропущенные слова, используя для этого их цифровые обозначения. 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Подсолнечник – важнейшая продовольственная культура. Он относится к семейству _______ (А). На верхушке его стебля расположено огромное соцветие _______ (Б). Плод у подсолнечника – _______ (В) с плотным околоплодником и маслянистым семенем. Из семян выжимают масло. 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Список слов: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1) семянка, 		2) зонтик, 		3) сложноцветные,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4) лилейные, 	5) корзинка,  	6) орешек.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032000" y="5751194"/>
          <a:ext cx="8127999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А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Б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В</a:t>
                      </a:r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3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5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/>
                        <a:t>1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Семейство Злаки (Мятликовые)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47330"/>
            <a:ext cx="10515600" cy="6492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Представители: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4" t="13623" r="32657"/>
          <a:stretch>
            <a:fillRect/>
          </a:stretch>
        </p:blipFill>
        <p:spPr>
          <a:xfrm>
            <a:off x="768189" y="2196548"/>
            <a:ext cx="2770616" cy="38762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557" y="2196548"/>
            <a:ext cx="4234761" cy="39837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7187" y="2087701"/>
            <a:ext cx="3232365" cy="39851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38200" y="6260361"/>
            <a:ext cx="2770616" cy="46166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Пшеница.</a:t>
            </a:r>
            <a:endParaRPr lang="ru-RU" sz="2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4710692" y="6260361"/>
            <a:ext cx="2770616" cy="46166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Кукуруза.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98936" y="6260361"/>
            <a:ext cx="2770616" cy="46166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Рис.</a:t>
            </a:r>
            <a:endParaRPr lang="ru-RU" sz="24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Стебель злаковых – соломина.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5552016" y="1845503"/>
            <a:ext cx="5801784" cy="435133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7138" y="2370422"/>
            <a:ext cx="4790661" cy="3416320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Злаки растут в результате деления клеток в основании каждого междоузлия.</a:t>
            </a:r>
            <a:endParaRPr lang="ru-RU" sz="3600" dirty="0"/>
          </a:p>
          <a:p>
            <a:pPr algn="ctr"/>
            <a:r>
              <a:rPr lang="ru-RU" sz="3600" dirty="0"/>
              <a:t>Такой рост называется вставочным.</a:t>
            </a:r>
            <a:endParaRPr lang="ru-RU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Листья злаков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2500" y="1902997"/>
            <a:ext cx="5511587" cy="4470608"/>
          </a:xfrm>
          <a:ln w="28575">
            <a:solidFill>
              <a:schemeClr val="accent1"/>
            </a:solidFill>
            <a:prstDash val="dash"/>
          </a:ln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3200" dirty="0"/>
              <a:t> узкие,</a:t>
            </a:r>
            <a:endParaRPr lang="ru-RU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3200" dirty="0"/>
              <a:t> длинные,</a:t>
            </a:r>
            <a:endParaRPr lang="ru-RU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3200" dirty="0"/>
              <a:t> с параллельным жилкованием.</a:t>
            </a:r>
            <a:endParaRPr lang="ru-RU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3200" dirty="0"/>
              <a:t> Влагалище листа защищает нежные делящиеся клетки в основаниях междоузлий.</a:t>
            </a:r>
            <a:endParaRPr lang="ru-RU" sz="3200" dirty="0"/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ru-RU" sz="3200" dirty="0"/>
              <a:t> Язычок не позволяет воде проникнуть между стеблем и влагалищем.</a:t>
            </a:r>
            <a:endParaRPr lang="ru-RU" sz="32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2048" y="1682336"/>
            <a:ext cx="5979952" cy="481053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Цветки злаковых обычно обоеполые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1798983"/>
            <a:ext cx="10412896" cy="76944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4400" dirty="0"/>
              <a:t>Формула цветка </a:t>
            </a:r>
            <a:r>
              <a:rPr lang="ru-RU" sz="3200" dirty="0"/>
              <a:t>– </a:t>
            </a:r>
            <a:r>
              <a:rPr lang="ru-RU" sz="4400" dirty="0"/>
              <a:t>О</a:t>
            </a:r>
            <a:r>
              <a:rPr lang="ru-RU" sz="3200" dirty="0"/>
              <a:t>(2)+2 </a:t>
            </a:r>
            <a:r>
              <a:rPr lang="ru-RU" sz="4400" dirty="0"/>
              <a:t>Т</a:t>
            </a:r>
            <a:r>
              <a:rPr lang="ru-RU" sz="3200" dirty="0"/>
              <a:t>3 </a:t>
            </a:r>
            <a:r>
              <a:rPr lang="ru-RU" sz="4400" dirty="0"/>
              <a:t>П</a:t>
            </a:r>
            <a:r>
              <a:rPr lang="ru-RU" sz="3200" dirty="0"/>
              <a:t>1.</a:t>
            </a:r>
            <a:endParaRPr lang="ru-RU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7" t="5324" r="5447" b="3623"/>
          <a:stretch>
            <a:fillRect/>
          </a:stretch>
        </p:blipFill>
        <p:spPr bwMode="auto">
          <a:xfrm>
            <a:off x="7328860" y="3001617"/>
            <a:ext cx="3922236" cy="3607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217" y="2888187"/>
            <a:ext cx="5761149" cy="38347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65174" y="355186"/>
            <a:ext cx="6851374" cy="847449"/>
          </a:xfrm>
          <a:ln w="28575">
            <a:solidFill>
              <a:schemeClr val="accent1"/>
            </a:solidFill>
          </a:ln>
        </p:spPr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Соцветия злаковых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5678" y="2136913"/>
            <a:ext cx="3409122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Сложный колос</a:t>
            </a:r>
            <a:endParaRPr lang="ru-RU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4686300" y="2136913"/>
            <a:ext cx="3409122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Початок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8666922" y="2136913"/>
            <a:ext cx="3409122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Метёлка</a:t>
            </a:r>
            <a:endParaRPr lang="ru-RU" sz="2800" dirty="0"/>
          </a:p>
        </p:txBody>
      </p:sp>
      <p:cxnSp>
        <p:nvCxnSpPr>
          <p:cNvPr id="8" name="Соединитель: уступ 7"/>
          <p:cNvCxnSpPr>
            <a:stCxn id="2" idx="2"/>
            <a:endCxn id="4" idx="0"/>
          </p:cNvCxnSpPr>
          <p:nvPr/>
        </p:nvCxnSpPr>
        <p:spPr>
          <a:xfrm rot="5400000">
            <a:off x="3933411" y="-320537"/>
            <a:ext cx="934278" cy="3980622"/>
          </a:xfrm>
          <a:prstGeom prst="bentConnector3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Соединитель: уступ 9"/>
          <p:cNvCxnSpPr>
            <a:stCxn id="2" idx="2"/>
            <a:endCxn id="5" idx="0"/>
          </p:cNvCxnSpPr>
          <p:nvPr/>
        </p:nvCxnSpPr>
        <p:spPr>
          <a:xfrm rot="5400000">
            <a:off x="5923722" y="1669774"/>
            <a:ext cx="934278" cy="12700"/>
          </a:xfrm>
          <a:prstGeom prst="bentConnector3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Соединитель: уступ 11"/>
          <p:cNvCxnSpPr>
            <a:stCxn id="2" idx="2"/>
            <a:endCxn id="6" idx="0"/>
          </p:cNvCxnSpPr>
          <p:nvPr/>
        </p:nvCxnSpPr>
        <p:spPr>
          <a:xfrm rot="16200000" flipH="1">
            <a:off x="7914033" y="-320537"/>
            <a:ext cx="934278" cy="3980622"/>
          </a:xfrm>
          <a:prstGeom prst="bentConnector3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05678" y="2984362"/>
            <a:ext cx="3409122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Пшеница, рожь</a:t>
            </a:r>
            <a:endParaRPr lang="ru-RU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37" t="14190" r="36784" b="14540"/>
          <a:stretch>
            <a:fillRect/>
          </a:stretch>
        </p:blipFill>
        <p:spPr bwMode="auto">
          <a:xfrm>
            <a:off x="714829" y="3831811"/>
            <a:ext cx="3399971" cy="2908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692650" y="2984362"/>
            <a:ext cx="3409122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Кукуруза</a:t>
            </a:r>
            <a:endParaRPr lang="ru-RU" sz="2800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/>
          <a:srcRect l="48853" t="59710" r="25941" b="7971"/>
          <a:stretch>
            <a:fillRect/>
          </a:stretch>
        </p:blipFill>
        <p:spPr>
          <a:xfrm>
            <a:off x="4610375" y="3820420"/>
            <a:ext cx="3548271" cy="291979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1551" y="4005468"/>
            <a:ext cx="1865620" cy="2665171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666922" y="2984362"/>
            <a:ext cx="3409122" cy="523220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Рис, просо</a:t>
            </a:r>
            <a:endParaRPr lang="ru-RU" sz="2800" dirty="0"/>
          </a:p>
        </p:txBody>
      </p:sp>
      <p:cxnSp>
        <p:nvCxnSpPr>
          <p:cNvPr id="19" name="Прямая соединительная линия 18"/>
          <p:cNvCxnSpPr>
            <a:stCxn id="4" idx="2"/>
            <a:endCxn id="13" idx="0"/>
          </p:cNvCxnSpPr>
          <p:nvPr/>
        </p:nvCxnSpPr>
        <p:spPr>
          <a:xfrm>
            <a:off x="2410239" y="2660133"/>
            <a:ext cx="0" cy="32422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390861" y="2660133"/>
            <a:ext cx="0" cy="32422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0344979" y="2660133"/>
            <a:ext cx="0" cy="324229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Плод злаковых – зерновка.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5522843" cy="4351338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600" dirty="0"/>
              <a:t> плод сухой, односемянный;</a:t>
            </a:r>
            <a:endParaRPr lang="ru-RU" sz="36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600" dirty="0"/>
              <a:t> околоплодник и семенная кожура срастаются;</a:t>
            </a:r>
            <a:endParaRPr lang="ru-RU" sz="36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600" dirty="0"/>
              <a:t> в семени одна семядоля – щиток.</a:t>
            </a:r>
            <a:endParaRPr lang="ru-RU" sz="3600" dirty="0"/>
          </a:p>
          <a:p>
            <a:pPr marL="0" indent="0" algn="just">
              <a:buNone/>
            </a:pPr>
            <a:endParaRPr lang="ru-RU" sz="3600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5"/>
          <a:stretch>
            <a:fillRect/>
          </a:stretch>
        </p:blipFill>
        <p:spPr bwMode="auto">
          <a:xfrm>
            <a:off x="7091242" y="1561479"/>
            <a:ext cx="4631547" cy="516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Семейство лилейные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4217" y="1497633"/>
            <a:ext cx="10409583" cy="80824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Насчитывает 650 видов. Представители: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217" y="2156326"/>
            <a:ext cx="1218080" cy="39626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61" t="30435" r="11382"/>
          <a:stretch>
            <a:fillRect/>
          </a:stretch>
        </p:blipFill>
        <p:spPr>
          <a:xfrm>
            <a:off x="2943357" y="2219370"/>
            <a:ext cx="2534478" cy="380171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5" t="4496" r="61201" b="4566"/>
          <a:stretch>
            <a:fillRect/>
          </a:stretch>
        </p:blipFill>
        <p:spPr>
          <a:xfrm>
            <a:off x="5808864" y="2156326"/>
            <a:ext cx="2247342" cy="39626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0286" y="3298248"/>
            <a:ext cx="3721714" cy="272283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1305" y="6185946"/>
            <a:ext cx="2014330" cy="46166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Тюльпан</a:t>
            </a:r>
            <a:endParaRPr lang="ru-RU" sz="2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077818" y="6185945"/>
            <a:ext cx="2014330" cy="46166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Нарцисс</a:t>
            </a:r>
            <a:endParaRPr lang="ru-RU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6096000" y="6185945"/>
            <a:ext cx="2014330" cy="46166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Лилия</a:t>
            </a:r>
            <a:endParaRPr lang="ru-RU" sz="24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9339470" y="6185945"/>
            <a:ext cx="2014330" cy="461665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Ландыш</a:t>
            </a:r>
            <a:endParaRPr lang="ru-RU" sz="24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Строение цветка лилейных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72539" y="2085840"/>
            <a:ext cx="3789983" cy="37899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56591" y="1905505"/>
            <a:ext cx="66989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/>
              <a:t>Простой, ярко окрашенный околоцветник состоит из 6 листочков, расположенных в два круга. </a:t>
            </a:r>
            <a:endParaRPr lang="ru-RU" sz="3600" dirty="0"/>
          </a:p>
          <a:p>
            <a:pPr algn="ctr"/>
            <a:r>
              <a:rPr lang="ru-RU" sz="3600" dirty="0"/>
              <a:t>В цветке 6 тычинок, расположенных в 2 круга и 1 пестик.</a:t>
            </a:r>
            <a:endParaRPr lang="ru-RU" sz="3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Подземные побеги Лилейных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189784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/>
              <a:t> Имеют вид корневища, луковицы или клубнелуковицы. </a:t>
            </a:r>
            <a:endParaRPr lang="ru-RU" sz="32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200" dirty="0"/>
              <a:t> Подземные побеги служат для переживания неблагоприятных сезонов — холодной зимы или засушливого периода.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02895" y="3786808"/>
            <a:ext cx="3223815" cy="26040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2983" y="3558208"/>
            <a:ext cx="1668536" cy="30711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01209" y="4263887"/>
            <a:ext cx="349857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Луковица тюльпана</a:t>
            </a:r>
            <a:endParaRPr lang="ru-RU" sz="2800" dirty="0"/>
          </a:p>
        </p:txBody>
      </p:sp>
      <p:cxnSp>
        <p:nvCxnSpPr>
          <p:cNvPr id="8" name="Прямая соединительная линия 7"/>
          <p:cNvCxnSpPr>
            <a:stCxn id="6" idx="1"/>
          </p:cNvCxnSpPr>
          <p:nvPr/>
        </p:nvCxnSpPr>
        <p:spPr>
          <a:xfrm flipH="1">
            <a:off x="3766930" y="4525497"/>
            <a:ext cx="934279" cy="6229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701209" y="5396948"/>
            <a:ext cx="3498574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Корневище ландыша</a:t>
            </a:r>
            <a:endParaRPr lang="ru-RU" sz="2800" dirty="0"/>
          </a:p>
        </p:txBody>
      </p:sp>
      <p:cxnSp>
        <p:nvCxnSpPr>
          <p:cNvPr id="11" name="Прямая соединительная линия 10"/>
          <p:cNvCxnSpPr>
            <a:stCxn id="9" idx="3"/>
          </p:cNvCxnSpPr>
          <p:nvPr/>
        </p:nvCxnSpPr>
        <p:spPr>
          <a:xfrm>
            <a:off x="8199783" y="5658558"/>
            <a:ext cx="1767468" cy="52358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582478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4">
                    <a:lumMod val="75000"/>
                  </a:schemeClr>
                </a:solidFill>
              </a:rPr>
              <a:t>Семейство Лилейные</a:t>
            </a:r>
            <a:endParaRPr lang="ru-RU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5314" y="2506662"/>
            <a:ext cx="5168348" cy="342699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ru-RU" sz="3600" dirty="0"/>
              <a:t> Листья цельные с дуговым жилкованием.</a:t>
            </a:r>
            <a:endParaRPr lang="ru-RU" sz="36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600" dirty="0"/>
              <a:t> Плоды – ягода или коробочка.</a:t>
            </a:r>
            <a:endParaRPr lang="ru-RU" sz="3600" dirty="0"/>
          </a:p>
          <a:p>
            <a:pPr algn="just">
              <a:buFont typeface="Wingdings" panose="05000000000000000000" pitchFamily="2" charset="2"/>
              <a:buChar char="§"/>
            </a:pPr>
            <a:r>
              <a:rPr lang="ru-RU" sz="3600" dirty="0"/>
              <a:t> Семена содержат эндосперм.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6817" y="0"/>
            <a:ext cx="4977581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Другая 1">
      <a:majorFont>
        <a:latin typeface="Bookman Old Style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2279</Words>
  <Application>WPS Presentation</Application>
  <PresentationFormat>Широкоэкранный</PresentationFormat>
  <Paragraphs>122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SimSun</vt:lpstr>
      <vt:lpstr>Wingdings</vt:lpstr>
      <vt:lpstr>Bookman Old Style</vt:lpstr>
      <vt:lpstr>Microsoft YaHei</vt:lpstr>
      <vt:lpstr>Arial Unicode MS</vt:lpstr>
      <vt:lpstr>Times New Roman</vt:lpstr>
      <vt:lpstr>Calibri</vt:lpstr>
      <vt:lpstr>Тема Office</vt:lpstr>
      <vt:lpstr>Характерные признаки семейств класса однодольные.  </vt:lpstr>
      <vt:lpstr>Вспомним</vt:lpstr>
      <vt:lpstr>Вспомним</vt:lpstr>
      <vt:lpstr>Семейство Злаки (Мятликовые)</vt:lpstr>
      <vt:lpstr>Стебель злаковых – соломина.</vt:lpstr>
      <vt:lpstr>Листья злаков</vt:lpstr>
      <vt:lpstr>Цветки злаковых обычно обоеполые</vt:lpstr>
      <vt:lpstr>Соцветия злаковых</vt:lpstr>
      <vt:lpstr>Плод злаковых – зерновка.</vt:lpstr>
      <vt:lpstr>Семейство лилейные</vt:lpstr>
      <vt:lpstr>Строение цветка лилейных</vt:lpstr>
      <vt:lpstr>Подземные побеги Лилейных</vt:lpstr>
      <vt:lpstr>Семейство Лилейные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Дарья Константиновна Наймушина</dc:creator>
  <cp:lastModifiedBy>Пользователь</cp:lastModifiedBy>
  <cp:revision>5</cp:revision>
  <dcterms:created xsi:type="dcterms:W3CDTF">2026-01-01T08:44:00Z</dcterms:created>
  <dcterms:modified xsi:type="dcterms:W3CDTF">2026-01-20T14:37:11Z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51F699F599E84C0AB73673E1F307C9B4_13</vt:lpwstr>
  </property>
  <property fmtid="{D5CDD505-2E9C-101B-9397-08002B2CF9AE}" pid="3" name="KSOProductBuildVer">
    <vt:lpwstr>1049-12.2.0.23155</vt:lpwstr>
  </property>
</Properties>
</file>