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2" r:id="rId2"/>
    <p:sldId id="293" r:id="rId3"/>
    <p:sldId id="258" r:id="rId4"/>
    <p:sldId id="265" r:id="rId5"/>
    <p:sldId id="262" r:id="rId6"/>
    <p:sldId id="267" r:id="rId7"/>
    <p:sldId id="266" r:id="rId8"/>
    <p:sldId id="270" r:id="rId9"/>
    <p:sldId id="271" r:id="rId10"/>
    <p:sldId id="298" r:id="rId11"/>
    <p:sldId id="295" r:id="rId12"/>
    <p:sldId id="296" r:id="rId13"/>
    <p:sldId id="273"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74" r:id="rId29"/>
    <p:sldId id="264" r:id="rId30"/>
    <p:sldId id="294" r:id="rId31"/>
    <p:sldId id="308"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0B97"/>
    <a:srgbClr val="0036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113273A6-0D9E-4329-A130-A095349539D1}" type="datetimeFigureOut">
              <a:rPr lang="ru-RU" smtClean="0"/>
              <a:pPr/>
              <a:t>02.02.2021</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7F3F28A-E83A-45F4-967C-6CF3E186E69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113273A6-0D9E-4329-A130-A095349539D1}" type="datetimeFigureOut">
              <a:rPr lang="ru-RU" smtClean="0"/>
              <a:pPr/>
              <a:t>02.02.2021</a:t>
            </a:fld>
            <a:endParaRPr lang="ru-RU"/>
          </a:p>
        </p:txBody>
      </p:sp>
      <p:sp>
        <p:nvSpPr>
          <p:cNvPr id="27" name="Номер слайда 26"/>
          <p:cNvSpPr>
            <a:spLocks noGrp="1"/>
          </p:cNvSpPr>
          <p:nvPr>
            <p:ph type="sldNum" sz="quarter" idx="11"/>
          </p:nvPr>
        </p:nvSpPr>
        <p:spPr/>
        <p:txBody>
          <a:bodyPr rtlCol="0"/>
          <a:lstStyle/>
          <a:p>
            <a:fld id="{B7F3F28A-E83A-45F4-967C-6CF3E186E69C}"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113273A6-0D9E-4329-A130-A095349539D1}" type="datetimeFigureOut">
              <a:rPr lang="ru-RU" smtClean="0"/>
              <a:pPr/>
              <a:t>02.02.2021</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B7F3F28A-E83A-45F4-967C-6CF3E186E69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13273A6-0D9E-4329-A130-A095349539D1}"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F3F28A-E83A-45F4-967C-6CF3E186E69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113273A6-0D9E-4329-A130-A095349539D1}" type="datetimeFigureOut">
              <a:rPr lang="ru-RU" smtClean="0"/>
              <a:pPr/>
              <a:t>02.02.2021</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7F3F28A-E83A-45F4-967C-6CF3E186E69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45252"/>
            <a:ext cx="8640960" cy="6169872"/>
          </a:xfrm>
        </p:spPr>
        <p:txBody>
          <a:bodyPr>
            <a:normAutofit fontScale="92500" lnSpcReduction="20000"/>
          </a:bodyPr>
          <a:lstStyle/>
          <a:p>
            <a:pPr marL="109728" indent="0" algn="ctr">
              <a:buNone/>
            </a:pPr>
            <a:r>
              <a:rPr lang="ru-RU" sz="3000" b="1" dirty="0" smtClean="0"/>
              <a:t>Притча    </a:t>
            </a:r>
            <a:r>
              <a:rPr lang="ru-RU" dirty="0" smtClean="0"/>
              <a:t> </a:t>
            </a:r>
          </a:p>
          <a:p>
            <a:pPr marL="109728" indent="0" algn="ctr">
              <a:buNone/>
            </a:pPr>
            <a:r>
              <a:rPr lang="ru-RU" dirty="0" smtClean="0">
                <a:solidFill>
                  <a:srgbClr val="002060"/>
                </a:solidFill>
                <a:latin typeface="Times New Roman" pitchFamily="18" charset="0"/>
                <a:cs typeface="Times New Roman" pitchFamily="18" charset="0"/>
              </a:rPr>
              <a:t>     Была </a:t>
            </a:r>
            <a:r>
              <a:rPr lang="ru-RU" dirty="0">
                <a:solidFill>
                  <a:srgbClr val="002060"/>
                </a:solidFill>
                <a:latin typeface="Times New Roman" pitchFamily="18" charset="0"/>
                <a:cs typeface="Times New Roman" pitchFamily="18" charset="0"/>
              </a:rPr>
              <a:t>однажды создана школа для животных. Преподаватели были уверены, что у них очень понятный учебный план, но почему-то учеников преследовали неудачи. Утка была звездой урока по плаванию, но полностью проваливалась на лазании по деревьям. Обезьяна была великолепна в лазании по деревьям, но получала тройки по плаванию. Цыплята были превосходны в поиске зерен, но так срывали уроки по лазанью по деревьям, что их ежедневно отправляли в кабинет к директору. Кролики делали сенсационные успехи в беге, но им пришлось нанимать индивидуального преподавателя по плаванию. Печальнее всего обстояли дела у черепах, которые, после многих диагностических тестов, были объявлены “неспособными развиваться”. И их послали в специальный класс, в отдаленную нору </a:t>
            </a:r>
            <a:r>
              <a:rPr lang="ru-RU" dirty="0" smtClean="0">
                <a:solidFill>
                  <a:srgbClr val="002060"/>
                </a:solidFill>
                <a:latin typeface="Times New Roman" pitchFamily="18" charset="0"/>
                <a:cs typeface="Times New Roman" pitchFamily="18" charset="0"/>
              </a:rPr>
              <a:t>суслика</a:t>
            </a:r>
            <a:r>
              <a:rPr lang="ru-RU" dirty="0" smtClean="0"/>
              <a:t>…</a:t>
            </a:r>
            <a:endParaRPr lang="ru-RU" dirty="0"/>
          </a:p>
        </p:txBody>
      </p:sp>
      <p:pic>
        <p:nvPicPr>
          <p:cNvPr id="4" name="Рисунок 3"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Tree>
    <p:extLst>
      <p:ext uri="{BB962C8B-B14F-4D97-AF65-F5344CB8AC3E}">
        <p14:creationId xmlns:p14="http://schemas.microsoft.com/office/powerpoint/2010/main" val="34554547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915816" y="764704"/>
            <a:ext cx="5709320" cy="3816424"/>
          </a:xfrm>
        </p:spPr>
        <p:txBody>
          <a:bodyPr/>
          <a:lstStyle/>
          <a:p>
            <a:pPr marL="109728" indent="0">
              <a:buNone/>
            </a:pPr>
            <a:r>
              <a:rPr lang="ru-RU" b="1" dirty="0">
                <a:solidFill>
                  <a:srgbClr val="002060"/>
                </a:solidFill>
                <a:latin typeface="Times New Roman" pitchFamily="18" charset="0"/>
                <a:cs typeface="Times New Roman" pitchFamily="18" charset="0"/>
              </a:rPr>
              <a:t>1.Кто здесь неудачник: </a:t>
            </a:r>
            <a:r>
              <a:rPr lang="ru-RU" b="1" dirty="0" smtClean="0">
                <a:solidFill>
                  <a:srgbClr val="002060"/>
                </a:solidFill>
                <a:latin typeface="Times New Roman" pitchFamily="18" charset="0"/>
                <a:cs typeface="Times New Roman" pitchFamily="18" charset="0"/>
              </a:rPr>
              <a:t>преподаватель </a:t>
            </a:r>
            <a:r>
              <a:rPr lang="ru-RU" b="1" dirty="0">
                <a:solidFill>
                  <a:srgbClr val="002060"/>
                </a:solidFill>
                <a:latin typeface="Times New Roman" pitchFamily="18" charset="0"/>
                <a:cs typeface="Times New Roman" pitchFamily="18" charset="0"/>
              </a:rPr>
              <a:t>или ученики? </a:t>
            </a:r>
            <a:endParaRPr lang="ru-RU" b="1" dirty="0" smtClean="0">
              <a:solidFill>
                <a:srgbClr val="002060"/>
              </a:solidFill>
              <a:latin typeface="Times New Roman" pitchFamily="18" charset="0"/>
              <a:cs typeface="Times New Roman" pitchFamily="18" charset="0"/>
            </a:endParaRPr>
          </a:p>
          <a:p>
            <a:pPr marL="109728" indent="0">
              <a:buNone/>
            </a:pPr>
            <a:r>
              <a:rPr lang="ru-RU" b="1" dirty="0" smtClean="0">
                <a:solidFill>
                  <a:srgbClr val="002060"/>
                </a:solidFill>
                <a:latin typeface="Times New Roman" pitchFamily="18" charset="0"/>
                <a:cs typeface="Times New Roman" pitchFamily="18" charset="0"/>
              </a:rPr>
              <a:t>2.Как </a:t>
            </a:r>
            <a:r>
              <a:rPr lang="ru-RU" b="1" dirty="0">
                <a:solidFill>
                  <a:srgbClr val="002060"/>
                </a:solidFill>
                <a:latin typeface="Times New Roman" pitchFamily="18" charset="0"/>
                <a:cs typeface="Times New Roman" pitchFamily="18" charset="0"/>
              </a:rPr>
              <a:t>учить разных учеников? </a:t>
            </a:r>
            <a:endParaRPr lang="ru-RU" b="1" dirty="0" smtClean="0">
              <a:solidFill>
                <a:srgbClr val="002060"/>
              </a:solidFill>
              <a:latin typeface="Times New Roman" pitchFamily="18" charset="0"/>
              <a:cs typeface="Times New Roman" pitchFamily="18" charset="0"/>
            </a:endParaRPr>
          </a:p>
          <a:p>
            <a:pPr marL="109728" indent="0">
              <a:buNone/>
            </a:pPr>
            <a:r>
              <a:rPr lang="ru-RU" b="1" dirty="0">
                <a:solidFill>
                  <a:srgbClr val="002060"/>
                </a:solidFill>
                <a:latin typeface="Times New Roman" pitchFamily="18" charset="0"/>
                <a:cs typeface="Times New Roman" pitchFamily="18" charset="0"/>
              </a:rPr>
              <a:t>3.Как выстраивать учебный процесс так, чтобы в нем могли хорошо чувствовать себя все обучающиеся?</a:t>
            </a:r>
            <a:r>
              <a:rPr lang="ru-RU" dirty="0">
                <a:solidFill>
                  <a:srgbClr val="002060"/>
                </a:solidFill>
                <a:latin typeface="Times New Roman" pitchFamily="18" charset="0"/>
                <a:cs typeface="Times New Roman" pitchFamily="18" charset="0"/>
              </a:rPr>
              <a:t> </a:t>
            </a:r>
            <a:endParaRPr lang="ru-RU" dirty="0" smtClean="0">
              <a:solidFill>
                <a:srgbClr val="002060"/>
              </a:solidFill>
              <a:latin typeface="Times New Roman" pitchFamily="18" charset="0"/>
              <a:cs typeface="Times New Roman" pitchFamily="18" charset="0"/>
            </a:endParaRPr>
          </a:p>
          <a:p>
            <a:pPr marL="109728" indent="0">
              <a:buNone/>
            </a:pPr>
            <a:r>
              <a:rPr lang="ru-RU" b="1" dirty="0" smtClean="0">
                <a:solidFill>
                  <a:srgbClr val="002060"/>
                </a:solidFill>
                <a:latin typeface="Times New Roman" pitchFamily="18" charset="0"/>
                <a:cs typeface="Times New Roman" pitchFamily="18" charset="0"/>
              </a:rPr>
              <a:t>4. …</a:t>
            </a: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a:p>
        </p:txBody>
      </p:sp>
      <p:pic>
        <p:nvPicPr>
          <p:cNvPr id="3074" name="Picture 2" descr="https://bessarabiainform.com/wp-content/uploads/2013/03/%D0%A1%D1%82%D0%B0%D1%82%D1%8C%D1%8F1.jpg"/>
          <p:cNvPicPr>
            <a:picLocks noChangeAspect="1" noChangeArrowheads="1"/>
          </p:cNvPicPr>
          <p:nvPr/>
        </p:nvPicPr>
        <p:blipFill rotWithShape="1">
          <a:blip r:embed="rId2">
            <a:extLst>
              <a:ext uri="{28A0092B-C50C-407E-A947-70E740481C1C}">
                <a14:useLocalDpi xmlns:a14="http://schemas.microsoft.com/office/drawing/2010/main" val="0"/>
              </a:ext>
            </a:extLst>
          </a:blip>
          <a:srcRect l="8764"/>
          <a:stretch/>
        </p:blipFill>
        <p:spPr bwMode="auto">
          <a:xfrm>
            <a:off x="251520" y="622216"/>
            <a:ext cx="2890664" cy="37375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https://docplayer.ru/docs-images/94/120447429/images/26-7.jpg"/>
          <p:cNvPicPr>
            <a:picLocks noChangeAspect="1" noChangeArrowheads="1"/>
          </p:cNvPicPr>
          <p:nvPr/>
        </p:nvPicPr>
        <p:blipFill rotWithShape="1">
          <a:blip r:embed="rId3">
            <a:extLst>
              <a:ext uri="{28A0092B-C50C-407E-A947-70E740481C1C}">
                <a14:useLocalDpi xmlns:a14="http://schemas.microsoft.com/office/drawing/2010/main" val="0"/>
              </a:ext>
            </a:extLst>
          </a:blip>
          <a:srcRect t="5989"/>
          <a:stretch/>
        </p:blipFill>
        <p:spPr bwMode="auto">
          <a:xfrm>
            <a:off x="6083170" y="3429000"/>
            <a:ext cx="2869143" cy="3404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Рисунок 5" descr="https://encrypted-tbn0.gstatic.com/images?q=tbn%3AANd9GcT9IWpAj3sKgdO4ob27KTfIP4XFNJcgTXODQ96HzgfUIzCWm7Y6"/>
          <p:cNvPicPr/>
          <p:nvPr/>
        </p:nvPicPr>
        <p:blipFill>
          <a:blip r:embed="rId4">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
        <p:nvSpPr>
          <p:cNvPr id="4" name="Прямоугольник 3"/>
          <p:cNvSpPr/>
          <p:nvPr/>
        </p:nvSpPr>
        <p:spPr>
          <a:xfrm>
            <a:off x="2195736" y="4509120"/>
            <a:ext cx="3707904" cy="1384995"/>
          </a:xfrm>
          <a:prstGeom prst="rect">
            <a:avLst/>
          </a:prstGeom>
        </p:spPr>
        <p:txBody>
          <a:bodyPr wrap="square">
            <a:spAutoFit/>
          </a:bodyPr>
          <a:lstStyle/>
          <a:p>
            <a:pPr marL="109728" indent="0">
              <a:buNone/>
            </a:pPr>
            <a:r>
              <a:rPr lang="ru-RU" sz="2800" b="1" dirty="0">
                <a:solidFill>
                  <a:srgbClr val="002060"/>
                </a:solidFill>
                <a:latin typeface="Times New Roman" pitchFamily="18" charset="0"/>
                <a:cs typeface="Times New Roman" pitchFamily="18" charset="0"/>
              </a:rPr>
              <a:t>5. …</a:t>
            </a:r>
          </a:p>
          <a:p>
            <a:pPr marL="109728" indent="0">
              <a:buNone/>
            </a:pPr>
            <a:r>
              <a:rPr lang="ru-RU" sz="2800" b="1" dirty="0">
                <a:solidFill>
                  <a:srgbClr val="002060"/>
                </a:solidFill>
                <a:latin typeface="Times New Roman" pitchFamily="18" charset="0"/>
                <a:cs typeface="Times New Roman" pitchFamily="18" charset="0"/>
              </a:rPr>
              <a:t>6. ….</a:t>
            </a:r>
          </a:p>
          <a:p>
            <a:pPr marL="109728" indent="0">
              <a:buNone/>
            </a:pPr>
            <a:r>
              <a:rPr lang="ru-RU" sz="2800" b="1" dirty="0">
                <a:solidFill>
                  <a:srgbClr val="002060"/>
                </a:solidFill>
                <a:latin typeface="Times New Roman" pitchFamily="18" charset="0"/>
                <a:cs typeface="Times New Roman" pitchFamily="18" charset="0"/>
              </a:rPr>
              <a:t>7. …</a:t>
            </a:r>
          </a:p>
        </p:txBody>
      </p:sp>
    </p:spTree>
    <p:extLst>
      <p:ext uri="{BB962C8B-B14F-4D97-AF65-F5344CB8AC3E}">
        <p14:creationId xmlns:p14="http://schemas.microsoft.com/office/powerpoint/2010/main" val="28437140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714356"/>
            <a:ext cx="8429684" cy="5860180"/>
          </a:xfrm>
        </p:spPr>
        <p:txBody>
          <a:bodyPr>
            <a:normAutofit fontScale="92500" lnSpcReduction="20000"/>
          </a:bodyPr>
          <a:lstStyle/>
          <a:p>
            <a:pPr algn="ctr">
              <a:buNone/>
            </a:pPr>
            <a:r>
              <a:rPr lang="ru-RU" sz="1300" b="1" dirty="0" smtClean="0">
                <a:solidFill>
                  <a:srgbClr val="002060"/>
                </a:solidFill>
                <a:latin typeface="Times New Roman" pitchFamily="18" charset="0"/>
                <a:cs typeface="Times New Roman" pitchFamily="18" charset="0"/>
              </a:rPr>
              <a:t>Министерство образования и науки Хабаровского края</a:t>
            </a:r>
          </a:p>
          <a:p>
            <a:pPr algn="ctr">
              <a:buNone/>
            </a:pPr>
            <a:r>
              <a:rPr lang="ru-RU" sz="1300" b="1" dirty="0" smtClean="0">
                <a:solidFill>
                  <a:srgbClr val="002060"/>
                </a:solidFill>
                <a:latin typeface="Times New Roman" pitchFamily="18" charset="0"/>
                <a:cs typeface="Times New Roman" pitchFamily="18" charset="0"/>
              </a:rPr>
              <a:t> Краевое государственное бюджетное  профессиональное образовательное учреждение</a:t>
            </a:r>
          </a:p>
          <a:p>
            <a:pPr algn="ctr">
              <a:buNone/>
            </a:pPr>
            <a:r>
              <a:rPr lang="ru-RU" sz="1300" b="1" dirty="0" smtClean="0">
                <a:solidFill>
                  <a:srgbClr val="002060"/>
                </a:solidFill>
                <a:latin typeface="Times New Roman" pitchFamily="18" charset="0"/>
                <a:cs typeface="Times New Roman" pitchFamily="18" charset="0"/>
              </a:rPr>
              <a:t>«</a:t>
            </a:r>
            <a:r>
              <a:rPr lang="ru-RU" sz="1300" b="1" dirty="0" err="1" smtClean="0">
                <a:solidFill>
                  <a:srgbClr val="002060"/>
                </a:solidFill>
                <a:latin typeface="Times New Roman" pitchFamily="18" charset="0"/>
                <a:cs typeface="Times New Roman" pitchFamily="18" charset="0"/>
              </a:rPr>
              <a:t>Комсомольский-на-Амуре</a:t>
            </a:r>
            <a:r>
              <a:rPr lang="ru-RU" sz="1300" b="1" dirty="0" smtClean="0">
                <a:solidFill>
                  <a:srgbClr val="002060"/>
                </a:solidFill>
                <a:latin typeface="Times New Roman" pitchFamily="18" charset="0"/>
                <a:cs typeface="Times New Roman" pitchFamily="18" charset="0"/>
              </a:rPr>
              <a:t> судомеханический техникум» имени Героя Советского Союза В.В. Орехова</a:t>
            </a:r>
          </a:p>
          <a:p>
            <a:pPr algn="ctr">
              <a:buNone/>
            </a:pPr>
            <a:r>
              <a:rPr lang="ru-RU" sz="1300" b="1" dirty="0" smtClean="0">
                <a:solidFill>
                  <a:srgbClr val="002060"/>
                </a:solidFill>
                <a:latin typeface="Times New Roman" pitchFamily="18" charset="0"/>
                <a:cs typeface="Times New Roman" pitchFamily="18" charset="0"/>
              </a:rPr>
              <a:t>КГБ ПОУ КСМТ</a:t>
            </a: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r>
              <a:rPr lang="ru-RU" sz="3500" b="1" dirty="0" smtClean="0">
                <a:solidFill>
                  <a:srgbClr val="002060"/>
                </a:solidFill>
                <a:latin typeface="Times New Roman" pitchFamily="18" charset="0"/>
                <a:cs typeface="Times New Roman" pitchFamily="18" charset="0"/>
              </a:rPr>
              <a:t>Формы и методы работы руководителя группы по обеспечению личностной и социальной успешности </a:t>
            </a:r>
          </a:p>
          <a:p>
            <a:pPr algn="ctr">
              <a:buNone/>
            </a:pPr>
            <a:r>
              <a:rPr lang="ru-RU" sz="3500" b="1" dirty="0" smtClean="0">
                <a:solidFill>
                  <a:srgbClr val="002060"/>
                </a:solidFill>
                <a:latin typeface="Times New Roman" pitchFamily="18" charset="0"/>
                <a:cs typeface="Times New Roman" pitchFamily="18" charset="0"/>
              </a:rPr>
              <a:t>обучающихся</a:t>
            </a:r>
          </a:p>
          <a:p>
            <a:pPr algn="ctr">
              <a:buNone/>
            </a:pPr>
            <a:endParaRPr lang="ru-RU" sz="1700" dirty="0" smtClean="0">
              <a:solidFill>
                <a:srgbClr val="002060"/>
              </a:solidFill>
              <a:latin typeface="Times New Roman" pitchFamily="18" charset="0"/>
              <a:cs typeface="Times New Roman" pitchFamily="18" charset="0"/>
            </a:endParaRPr>
          </a:p>
          <a:p>
            <a:pPr algn="ctr">
              <a:buNone/>
            </a:pPr>
            <a:r>
              <a:rPr lang="ru-RU" sz="1700" b="1" dirty="0" smtClean="0">
                <a:solidFill>
                  <a:srgbClr val="0036A2"/>
                </a:solidFill>
                <a:latin typeface="Times New Roman" pitchFamily="18" charset="0"/>
                <a:cs typeface="Times New Roman" pitchFamily="18" charset="0"/>
              </a:rPr>
              <a:t>Подоляка Анна Александровна</a:t>
            </a: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endParaRPr lang="ru-RU" sz="1200" dirty="0" smtClean="0">
              <a:solidFill>
                <a:srgbClr val="002060"/>
              </a:solidFill>
              <a:latin typeface="Times New Roman" pitchFamily="18" charset="0"/>
              <a:cs typeface="Times New Roman" pitchFamily="18" charset="0"/>
            </a:endParaRPr>
          </a:p>
          <a:p>
            <a:pPr algn="ctr">
              <a:buNone/>
            </a:pPr>
            <a:r>
              <a:rPr lang="ru-RU" sz="1500" b="1" dirty="0" smtClean="0">
                <a:solidFill>
                  <a:srgbClr val="002060"/>
                </a:solidFill>
                <a:latin typeface="Times New Roman" pitchFamily="18" charset="0"/>
                <a:cs typeface="Times New Roman" pitchFamily="18" charset="0"/>
              </a:rPr>
              <a:t>20</a:t>
            </a:r>
            <a:r>
              <a:rPr lang="en-US" sz="1500" b="1" dirty="0" smtClean="0">
                <a:solidFill>
                  <a:srgbClr val="002060"/>
                </a:solidFill>
                <a:latin typeface="Times New Roman" pitchFamily="18" charset="0"/>
                <a:cs typeface="Times New Roman" pitchFamily="18" charset="0"/>
              </a:rPr>
              <a:t>21</a:t>
            </a:r>
            <a:r>
              <a:rPr lang="ru-RU" sz="1500" b="1" dirty="0" smtClean="0">
                <a:solidFill>
                  <a:srgbClr val="002060"/>
                </a:solidFill>
                <a:latin typeface="Times New Roman" pitchFamily="18" charset="0"/>
                <a:cs typeface="Times New Roman" pitchFamily="18" charset="0"/>
              </a:rPr>
              <a:t> </a:t>
            </a:r>
            <a:r>
              <a:rPr lang="ru-RU" sz="1500" b="1" dirty="0" smtClean="0">
                <a:solidFill>
                  <a:srgbClr val="002060"/>
                </a:solidFill>
                <a:latin typeface="Times New Roman" pitchFamily="18" charset="0"/>
                <a:cs typeface="Times New Roman" pitchFamily="18" charset="0"/>
              </a:rPr>
              <a:t>г.</a:t>
            </a:r>
            <a:endParaRPr lang="ru-RU" sz="1500" b="1" dirty="0">
              <a:solidFill>
                <a:srgbClr val="002060"/>
              </a:solidFill>
              <a:latin typeface="Times New Roman" pitchFamily="18" charset="0"/>
              <a:cs typeface="Times New Roman" pitchFamily="18" charset="0"/>
            </a:endParaRPr>
          </a:p>
        </p:txBody>
      </p:sp>
      <p:pic>
        <p:nvPicPr>
          <p:cNvPr id="4" name="Рисунок 3"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4256324"/>
          </a:xfrm>
        </p:spPr>
        <p:txBody>
          <a:bodyPr>
            <a:normAutofit/>
          </a:bodyPr>
          <a:lstStyle/>
          <a:p>
            <a:pPr>
              <a:buNone/>
            </a:pPr>
            <a:r>
              <a:rPr lang="ru-RU" sz="4000" b="1" dirty="0" smtClean="0">
                <a:solidFill>
                  <a:srgbClr val="0B0B97"/>
                </a:solidFill>
                <a:latin typeface="Times New Roman" pitchFamily="18" charset="0"/>
                <a:cs typeface="Times New Roman" pitchFamily="18" charset="0"/>
              </a:rPr>
              <a:t>? Что такое успех и успешность?</a:t>
            </a:r>
            <a:endParaRPr lang="ru-RU" sz="4000" b="1" dirty="0">
              <a:solidFill>
                <a:srgbClr val="0B0B97"/>
              </a:solidFill>
              <a:latin typeface="Times New Roman" pitchFamily="18" charset="0"/>
              <a:cs typeface="Times New Roman" pitchFamily="18" charset="0"/>
            </a:endParaRPr>
          </a:p>
          <a:p>
            <a:pPr>
              <a:buNone/>
            </a:pPr>
            <a:r>
              <a:rPr lang="ru-RU" sz="2400" dirty="0" smtClean="0">
                <a:solidFill>
                  <a:srgbClr val="002060"/>
                </a:solidFill>
                <a:latin typeface="Times New Roman" pitchFamily="18" charset="0"/>
                <a:cs typeface="Times New Roman" pitchFamily="18" charset="0"/>
              </a:rPr>
              <a:t>- ощущение счастья, комфорта, полноты жизни. </a:t>
            </a:r>
          </a:p>
          <a:p>
            <a:pPr>
              <a:buNone/>
            </a:pPr>
            <a:r>
              <a:rPr lang="ru-RU" sz="2400" dirty="0" smtClean="0">
                <a:solidFill>
                  <a:srgbClr val="002060"/>
                </a:solidFill>
                <a:latin typeface="Times New Roman" pitchFamily="18" charset="0"/>
                <a:cs typeface="Times New Roman" pitchFamily="18" charset="0"/>
              </a:rPr>
              <a:t>- удача в достижении чего-либо, общественное признание и хорошие результаты в работе, учебе и других видах общественно-полезной деятельности;</a:t>
            </a:r>
          </a:p>
          <a:p>
            <a:pPr>
              <a:buNone/>
            </a:pPr>
            <a:r>
              <a:rPr lang="ru-RU" sz="2400" dirty="0" smtClean="0">
                <a:solidFill>
                  <a:srgbClr val="002060"/>
                </a:solidFill>
                <a:latin typeface="Times New Roman" pitchFamily="18" charset="0"/>
                <a:cs typeface="Times New Roman" pitchFamily="18" charset="0"/>
              </a:rPr>
              <a:t>- эффективное достижение человеком новых ступеней в карьере, наличие денег, машины, дачи, квартиры;</a:t>
            </a:r>
          </a:p>
          <a:p>
            <a:pPr>
              <a:buNone/>
            </a:pPr>
            <a:r>
              <a:rPr lang="ru-RU" sz="2400" dirty="0" smtClean="0">
                <a:solidFill>
                  <a:srgbClr val="002060"/>
                </a:solidFill>
                <a:latin typeface="Times New Roman" pitchFamily="18" charset="0"/>
                <a:cs typeface="Times New Roman" pitchFamily="18" charset="0"/>
              </a:rPr>
              <a:t>- достижение человеком того, к чему стремится, что сам для себя считает настоящей целью.</a:t>
            </a:r>
          </a:p>
        </p:txBody>
      </p:sp>
      <p:pic>
        <p:nvPicPr>
          <p:cNvPr id="4" name="Рисунок 3"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
        <p:nvSpPr>
          <p:cNvPr id="2" name="Прямоугольник 1"/>
          <p:cNvSpPr/>
          <p:nvPr/>
        </p:nvSpPr>
        <p:spPr>
          <a:xfrm>
            <a:off x="1928762" y="4899242"/>
            <a:ext cx="6963718" cy="1815882"/>
          </a:xfrm>
          <a:prstGeom prst="rect">
            <a:avLst/>
          </a:prstGeom>
        </p:spPr>
        <p:txBody>
          <a:bodyPr wrap="square">
            <a:spAutoFit/>
          </a:bodyPr>
          <a:lstStyle/>
          <a:p>
            <a:pPr>
              <a:buNone/>
            </a:pPr>
            <a:r>
              <a:rPr lang="ru-RU" sz="4000" b="1" dirty="0">
                <a:solidFill>
                  <a:srgbClr val="0B0B97"/>
                </a:solidFill>
                <a:latin typeface="Times New Roman" pitchFamily="18" charset="0"/>
                <a:cs typeface="Times New Roman" pitchFamily="18" charset="0"/>
              </a:rPr>
              <a:t>Успех</a:t>
            </a:r>
            <a:r>
              <a:rPr lang="ru-RU" sz="2400" dirty="0">
                <a:solidFill>
                  <a:srgbClr val="002060"/>
                </a:solidFill>
                <a:latin typeface="Times New Roman" pitchFamily="18" charset="0"/>
                <a:cs typeface="Times New Roman" pitchFamily="18" charset="0"/>
              </a:rPr>
              <a:t> - переживание состояния радости, удовлетворения оттого, что результат, к которому человек стремился, либо совпал с ожиданиями, либо превзошел их.</a:t>
            </a:r>
            <a:endParaRPr lang="ru-RU"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755" y="448564"/>
            <a:ext cx="8229600" cy="5378940"/>
          </a:xfrm>
        </p:spPr>
        <p:txBody>
          <a:bodyPr>
            <a:normAutofit/>
          </a:bodyPr>
          <a:lstStyle/>
          <a:p>
            <a:pPr>
              <a:buNone/>
            </a:pPr>
            <a:r>
              <a:rPr lang="ru-RU" sz="3200" b="1" dirty="0" smtClean="0">
                <a:solidFill>
                  <a:srgbClr val="0B0B97"/>
                </a:solidFill>
                <a:latin typeface="Times New Roman" pitchFamily="18" charset="0"/>
                <a:cs typeface="Times New Roman" pitchFamily="18" charset="0"/>
              </a:rPr>
              <a:t>Успех</a:t>
            </a:r>
            <a:r>
              <a:rPr lang="ru-RU" b="1" dirty="0" smtClean="0">
                <a:solidFill>
                  <a:srgbClr val="0B0B97"/>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это эмоциональное переживание, </a:t>
            </a:r>
            <a:r>
              <a:rPr lang="ru-RU" sz="3200" b="1" dirty="0" smtClean="0">
                <a:solidFill>
                  <a:srgbClr val="0B0B97"/>
                </a:solidFill>
                <a:latin typeface="Times New Roman" pitchFamily="18" charset="0"/>
                <a:cs typeface="Times New Roman" pitchFamily="18" charset="0"/>
              </a:rPr>
              <a:t>успешность </a:t>
            </a:r>
            <a:r>
              <a:rPr lang="ru-RU" dirty="0" smtClean="0">
                <a:solidFill>
                  <a:srgbClr val="002060"/>
                </a:solidFill>
                <a:latin typeface="Times New Roman" pitchFamily="18" charset="0"/>
                <a:cs typeface="Times New Roman" pitchFamily="18" charset="0"/>
              </a:rPr>
              <a:t>- это качественная характеристика деятельности конкретного человека, </a:t>
            </a:r>
            <a:r>
              <a:rPr lang="ru-RU" dirty="0">
                <a:solidFill>
                  <a:srgbClr val="002060"/>
                </a:solidFill>
                <a:latin typeface="Times New Roman" pitchFamily="18" charset="0"/>
                <a:cs typeface="Times New Roman" pitchFamily="18" charset="0"/>
              </a:rPr>
              <a:t>способность и умение </a:t>
            </a:r>
            <a:r>
              <a:rPr lang="ru-RU" dirty="0" smtClean="0">
                <a:solidFill>
                  <a:srgbClr val="002060"/>
                </a:solidFill>
                <a:latin typeface="Times New Roman" pitchFamily="18" charset="0"/>
                <a:cs typeface="Times New Roman" pitchFamily="18" charset="0"/>
              </a:rPr>
              <a:t>достигать успеха.</a:t>
            </a:r>
          </a:p>
          <a:p>
            <a:pPr>
              <a:buNone/>
            </a:pPr>
            <a:endParaRPr lang="ru-RU" sz="4000" b="1" dirty="0" smtClean="0">
              <a:solidFill>
                <a:srgbClr val="0070C0"/>
              </a:solidFill>
              <a:latin typeface="Times New Roman" pitchFamily="18" charset="0"/>
              <a:cs typeface="Times New Roman" pitchFamily="18" charset="0"/>
            </a:endParaRPr>
          </a:p>
          <a:p>
            <a:pPr>
              <a:buNone/>
            </a:pPr>
            <a:endParaRPr lang="ru-RU" sz="4000" b="1" dirty="0" smtClean="0">
              <a:solidFill>
                <a:srgbClr val="0070C0"/>
              </a:solidFill>
              <a:latin typeface="Times New Roman" pitchFamily="18" charset="0"/>
              <a:cs typeface="Times New Roman" pitchFamily="18" charset="0"/>
            </a:endParaRPr>
          </a:p>
          <a:p>
            <a:pPr>
              <a:buNone/>
            </a:pPr>
            <a:endParaRPr lang="ru-RU" sz="3200" b="1" dirty="0" smtClean="0">
              <a:solidFill>
                <a:srgbClr val="0070C0"/>
              </a:solidFill>
              <a:latin typeface="Times New Roman" pitchFamily="18" charset="0"/>
              <a:cs typeface="Times New Roman" pitchFamily="18" charset="0"/>
            </a:endParaRPr>
          </a:p>
          <a:p>
            <a:pPr>
              <a:buNone/>
            </a:pPr>
            <a:endParaRPr lang="ru-RU" sz="3200" b="1" dirty="0" smtClean="0">
              <a:solidFill>
                <a:srgbClr val="0070C0"/>
              </a:solidFill>
              <a:latin typeface="Times New Roman" pitchFamily="18" charset="0"/>
              <a:cs typeface="Times New Roman" pitchFamily="18" charset="0"/>
            </a:endParaRPr>
          </a:p>
          <a:p>
            <a:pPr>
              <a:buNone/>
            </a:pPr>
            <a:endParaRPr lang="ru-RU" sz="1800" b="1" dirty="0" smtClean="0">
              <a:solidFill>
                <a:srgbClr val="0070C0"/>
              </a:solidFill>
              <a:latin typeface="Times New Roman" pitchFamily="18" charset="0"/>
              <a:cs typeface="Times New Roman" pitchFamily="18" charset="0"/>
            </a:endParaRPr>
          </a:p>
          <a:p>
            <a:pPr>
              <a:buNone/>
            </a:pPr>
            <a:r>
              <a:rPr lang="ru-RU" sz="1800" dirty="0" smtClean="0"/>
              <a:t>«</a:t>
            </a:r>
          </a:p>
          <a:p>
            <a:pPr>
              <a:buNone/>
            </a:pPr>
            <a:endParaRPr lang="ru-RU" sz="1800" dirty="0"/>
          </a:p>
          <a:p>
            <a:pPr>
              <a:buNone/>
            </a:pPr>
            <a:endParaRPr lang="ru-RU" sz="3600" b="1" dirty="0">
              <a:solidFill>
                <a:srgbClr val="002060"/>
              </a:solidFill>
              <a:latin typeface="Times New Roman" pitchFamily="18" charset="0"/>
              <a:cs typeface="Times New Roman" pitchFamily="18" charset="0"/>
            </a:endParaRPr>
          </a:p>
        </p:txBody>
      </p:sp>
      <p:sp>
        <p:nvSpPr>
          <p:cNvPr id="4" name="Скругленный прямоугольник 3"/>
          <p:cNvSpPr/>
          <p:nvPr/>
        </p:nvSpPr>
        <p:spPr>
          <a:xfrm>
            <a:off x="3203848" y="2643501"/>
            <a:ext cx="2214578" cy="785818"/>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2060"/>
                </a:solidFill>
                <a:latin typeface="Times New Roman" pitchFamily="18" charset="0"/>
                <a:cs typeface="Times New Roman" pitchFamily="18" charset="0"/>
              </a:rPr>
              <a:t>Критерии успешности</a:t>
            </a:r>
            <a:endParaRPr lang="ru-RU" b="1" dirty="0">
              <a:solidFill>
                <a:srgbClr val="002060"/>
              </a:solidFill>
              <a:latin typeface="Times New Roman" pitchFamily="18" charset="0"/>
              <a:cs typeface="Times New Roman" pitchFamily="18" charset="0"/>
            </a:endParaRPr>
          </a:p>
        </p:txBody>
      </p:sp>
      <p:sp>
        <p:nvSpPr>
          <p:cNvPr id="5" name="Тройная стрелка влево/вправо/вверх 4"/>
          <p:cNvSpPr/>
          <p:nvPr/>
        </p:nvSpPr>
        <p:spPr>
          <a:xfrm>
            <a:off x="2816878" y="3429319"/>
            <a:ext cx="2786082" cy="285752"/>
          </a:xfrm>
          <a:prstGeom prst="leftRightUp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rgbClr val="0070C0"/>
              </a:solidFill>
            </a:endParaRPr>
          </a:p>
        </p:txBody>
      </p:sp>
      <p:sp>
        <p:nvSpPr>
          <p:cNvPr id="6" name="Скругленный прямоугольник 5"/>
          <p:cNvSpPr/>
          <p:nvPr/>
        </p:nvSpPr>
        <p:spPr>
          <a:xfrm>
            <a:off x="745176" y="3138034"/>
            <a:ext cx="2071702" cy="928694"/>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2060"/>
                </a:solidFill>
              </a:rPr>
              <a:t>внешние</a:t>
            </a:r>
            <a:endParaRPr lang="ru-RU" b="1" dirty="0">
              <a:solidFill>
                <a:srgbClr val="002060"/>
              </a:solidFill>
            </a:endParaRPr>
          </a:p>
        </p:txBody>
      </p:sp>
      <p:sp>
        <p:nvSpPr>
          <p:cNvPr id="7" name="Скругленный прямоугольник 6"/>
          <p:cNvSpPr/>
          <p:nvPr/>
        </p:nvSpPr>
        <p:spPr>
          <a:xfrm>
            <a:off x="5602980" y="3130341"/>
            <a:ext cx="2071702" cy="928694"/>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2060"/>
                </a:solidFill>
              </a:rPr>
              <a:t>внутренние</a:t>
            </a:r>
            <a:endParaRPr lang="ru-RU" b="1" dirty="0">
              <a:solidFill>
                <a:srgbClr val="002060"/>
              </a:solidFill>
            </a:endParaRPr>
          </a:p>
        </p:txBody>
      </p:sp>
      <p:sp>
        <p:nvSpPr>
          <p:cNvPr id="8" name="Скругленный прямоугольник 7"/>
          <p:cNvSpPr/>
          <p:nvPr/>
        </p:nvSpPr>
        <p:spPr>
          <a:xfrm>
            <a:off x="419173" y="4417162"/>
            <a:ext cx="3786214" cy="1297854"/>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rgbClr val="002060"/>
                </a:solidFill>
                <a:latin typeface="Times New Roman" pitchFamily="18" charset="0"/>
                <a:cs typeface="Times New Roman" pitchFamily="18" charset="0"/>
              </a:rPr>
              <a:t>оценка, даваемая обществом: друзьями, </a:t>
            </a:r>
            <a:r>
              <a:rPr lang="ru-RU" sz="1600" b="1" dirty="0" err="1" smtClean="0">
                <a:solidFill>
                  <a:srgbClr val="002060"/>
                </a:solidFill>
                <a:latin typeface="Times New Roman" pitchFamily="18" charset="0"/>
                <a:cs typeface="Times New Roman" pitchFamily="18" charset="0"/>
              </a:rPr>
              <a:t>одногруппниками</a:t>
            </a:r>
            <a:r>
              <a:rPr lang="ru-RU" sz="1600" b="1" dirty="0" smtClean="0">
                <a:solidFill>
                  <a:srgbClr val="002060"/>
                </a:solidFill>
                <a:latin typeface="Times New Roman" pitchFamily="18" charset="0"/>
                <a:cs typeface="Times New Roman" pitchFamily="18" charset="0"/>
              </a:rPr>
              <a:t>, педагогами, родителями и др. людьми</a:t>
            </a:r>
            <a:endParaRPr lang="ru-RU" sz="1600" b="1" dirty="0">
              <a:solidFill>
                <a:srgbClr val="002060"/>
              </a:solidFill>
              <a:latin typeface="Times New Roman" pitchFamily="18" charset="0"/>
              <a:cs typeface="Times New Roman" pitchFamily="18" charset="0"/>
            </a:endParaRPr>
          </a:p>
        </p:txBody>
      </p:sp>
      <p:sp>
        <p:nvSpPr>
          <p:cNvPr id="9" name="Скругленный прямоугольник 8"/>
          <p:cNvSpPr/>
          <p:nvPr/>
        </p:nvSpPr>
        <p:spPr>
          <a:xfrm>
            <a:off x="4572000" y="4417162"/>
            <a:ext cx="3786214" cy="1297854"/>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2060"/>
                </a:solidFill>
                <a:latin typeface="Times New Roman" pitchFamily="18" charset="0"/>
                <a:cs typeface="Times New Roman" pitchFamily="18" charset="0"/>
              </a:rPr>
              <a:t>собственная</a:t>
            </a:r>
          </a:p>
          <a:p>
            <a:pPr algn="ctr"/>
            <a:r>
              <a:rPr lang="ru-RU" b="1" dirty="0" smtClean="0">
                <a:solidFill>
                  <a:srgbClr val="002060"/>
                </a:solidFill>
                <a:latin typeface="Times New Roman" pitchFamily="18" charset="0"/>
                <a:cs typeface="Times New Roman" pitchFamily="18" charset="0"/>
              </a:rPr>
              <a:t>оценка успешности своей деятельности</a:t>
            </a:r>
            <a:endParaRPr lang="ru-RU" b="1" dirty="0">
              <a:solidFill>
                <a:srgbClr val="002060"/>
              </a:solidFill>
              <a:latin typeface="Times New Roman" pitchFamily="18" charset="0"/>
              <a:cs typeface="Times New Roman" pitchFamily="18" charset="0"/>
            </a:endParaRPr>
          </a:p>
        </p:txBody>
      </p:sp>
      <p:sp>
        <p:nvSpPr>
          <p:cNvPr id="10" name="Стрелка вниз 9"/>
          <p:cNvSpPr/>
          <p:nvPr/>
        </p:nvSpPr>
        <p:spPr>
          <a:xfrm>
            <a:off x="1781027" y="4103703"/>
            <a:ext cx="142876" cy="285752"/>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низ 10"/>
          <p:cNvSpPr/>
          <p:nvPr/>
        </p:nvSpPr>
        <p:spPr>
          <a:xfrm>
            <a:off x="6607983" y="4075729"/>
            <a:ext cx="142876" cy="285752"/>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Рисунок 11"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Tree>
    <p:extLst>
      <p:ext uri="{BB962C8B-B14F-4D97-AF65-F5344CB8AC3E}">
        <p14:creationId xmlns:p14="http://schemas.microsoft.com/office/powerpoint/2010/main" val="6181847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860180"/>
          </a:xfrm>
        </p:spPr>
        <p:txBody>
          <a:bodyPr>
            <a:normAutofit lnSpcReduction="10000"/>
          </a:bodyPr>
          <a:lstStyle/>
          <a:p>
            <a:pPr>
              <a:buNone/>
            </a:pPr>
            <a:r>
              <a:rPr lang="ru-RU" b="1" dirty="0" smtClean="0">
                <a:solidFill>
                  <a:srgbClr val="0B0B97"/>
                </a:solidFill>
                <a:latin typeface="Times New Roman" pitchFamily="18" charset="0"/>
                <a:cs typeface="Times New Roman" pitchFamily="18" charset="0"/>
              </a:rPr>
              <a:t>Аспекты успешности:</a:t>
            </a:r>
          </a:p>
          <a:p>
            <a:pPr>
              <a:buNone/>
            </a:pPr>
            <a:r>
              <a:rPr lang="ru-RU" sz="2000" dirty="0" smtClean="0">
                <a:solidFill>
                  <a:srgbClr val="002060"/>
                </a:solidFill>
                <a:latin typeface="Times New Roman" pitchFamily="18" charset="0"/>
                <a:cs typeface="Times New Roman" pitchFamily="18" charset="0"/>
              </a:rPr>
              <a:t>• </a:t>
            </a:r>
            <a:r>
              <a:rPr lang="ru-RU" sz="2400" b="1" dirty="0" smtClean="0">
                <a:solidFill>
                  <a:srgbClr val="0070C0"/>
                </a:solidFill>
                <a:latin typeface="Times New Roman" pitchFamily="18" charset="0"/>
                <a:cs typeface="Times New Roman" pitchFamily="18" charset="0"/>
              </a:rPr>
              <a:t>объективный</a:t>
            </a:r>
            <a:r>
              <a:rPr lang="ru-RU" sz="2000" dirty="0" smtClean="0">
                <a:solidFill>
                  <a:srgbClr val="002060"/>
                </a:solidFill>
                <a:latin typeface="Times New Roman" pitchFamily="18" charset="0"/>
                <a:cs typeface="Times New Roman" pitchFamily="18" charset="0"/>
              </a:rPr>
              <a:t>, в рамках которого успех рассматривается не столько как удача, сколько как высокая результативность в достижении намеченных целей и задач; эта удача отмечена значимыми для ребенка людьми, к которым могут принадлежать представители различных возрастных групп:</a:t>
            </a:r>
          </a:p>
          <a:p>
            <a:pPr>
              <a:buNone/>
            </a:pPr>
            <a:r>
              <a:rPr lang="ru-RU" sz="2000" dirty="0" smtClean="0">
                <a:solidFill>
                  <a:srgbClr val="002060"/>
                </a:solidFill>
                <a:latin typeface="Times New Roman" pitchFamily="18" charset="0"/>
                <a:cs typeface="Times New Roman" pitchFamily="18" charset="0"/>
              </a:rPr>
              <a:t>                      - социальная активность: стремление к общению, </a:t>
            </a:r>
          </a:p>
          <a:p>
            <a:pPr>
              <a:buNone/>
            </a:pPr>
            <a:r>
              <a:rPr lang="ru-RU" sz="2000" dirty="0" smtClean="0">
                <a:solidFill>
                  <a:srgbClr val="002060"/>
                </a:solidFill>
                <a:latin typeface="Times New Roman" pitchFamily="18" charset="0"/>
                <a:cs typeface="Times New Roman" pitchFamily="18" charset="0"/>
              </a:rPr>
              <a:t>                        установление контактов с незнакомыми людьми,</a:t>
            </a:r>
          </a:p>
          <a:p>
            <a:pPr>
              <a:buNone/>
            </a:pPr>
            <a:r>
              <a:rPr lang="ru-RU" sz="2000" dirty="0" smtClean="0">
                <a:solidFill>
                  <a:srgbClr val="002060"/>
                </a:solidFill>
                <a:latin typeface="Times New Roman" pitchFamily="18" charset="0"/>
                <a:cs typeface="Times New Roman" pitchFamily="18" charset="0"/>
              </a:rPr>
              <a:t>                      - социальная </a:t>
            </a:r>
            <a:r>
              <a:rPr lang="ru-RU" sz="2000" dirty="0" err="1" smtClean="0">
                <a:solidFill>
                  <a:srgbClr val="002060"/>
                </a:solidFill>
                <a:latin typeface="Times New Roman" pitchFamily="18" charset="0"/>
                <a:cs typeface="Times New Roman" pitchFamily="18" charset="0"/>
              </a:rPr>
              <a:t>адаптированность</a:t>
            </a:r>
            <a:r>
              <a:rPr lang="ru-RU" sz="2000" dirty="0" smtClean="0">
                <a:solidFill>
                  <a:srgbClr val="002060"/>
                </a:solidFill>
                <a:latin typeface="Times New Roman" pitchFamily="18" charset="0"/>
                <a:cs typeface="Times New Roman" pitchFamily="18" charset="0"/>
              </a:rPr>
              <a:t> (признание обществом: </a:t>
            </a:r>
          </a:p>
          <a:p>
            <a:pPr>
              <a:buNone/>
            </a:pPr>
            <a:r>
              <a:rPr lang="ru-RU" sz="2000" dirty="0" smtClean="0">
                <a:solidFill>
                  <a:srgbClr val="002060"/>
                </a:solidFill>
                <a:latin typeface="Times New Roman" pitchFamily="18" charset="0"/>
                <a:cs typeface="Times New Roman" pitchFamily="18" charset="0"/>
              </a:rPr>
              <a:t>                        взрослыми, сверстниками);</a:t>
            </a:r>
          </a:p>
          <a:p>
            <a:pPr>
              <a:buNone/>
            </a:pPr>
            <a:r>
              <a:rPr lang="ru-RU" sz="2000" dirty="0" smtClean="0">
                <a:solidFill>
                  <a:srgbClr val="002060"/>
                </a:solidFill>
                <a:latin typeface="Times New Roman" pitchFamily="18" charset="0"/>
                <a:cs typeface="Times New Roman" pitchFamily="18" charset="0"/>
              </a:rPr>
              <a:t>• </a:t>
            </a:r>
            <a:r>
              <a:rPr lang="ru-RU" sz="2400" b="1" dirty="0" smtClean="0">
                <a:solidFill>
                  <a:srgbClr val="0070C0"/>
                </a:solidFill>
                <a:latin typeface="Times New Roman" pitchFamily="18" charset="0"/>
                <a:cs typeface="Times New Roman" pitchFamily="18" charset="0"/>
              </a:rPr>
              <a:t>субъективный</a:t>
            </a:r>
            <a:r>
              <a:rPr lang="ru-RU" sz="2000" dirty="0" smtClean="0">
                <a:solidFill>
                  <a:srgbClr val="002060"/>
                </a:solidFill>
                <a:latin typeface="Times New Roman" pitchFamily="18" charset="0"/>
                <a:cs typeface="Times New Roman" pitchFamily="18" charset="0"/>
              </a:rPr>
              <a:t>, основанный на ощущении положительных эмоций, которые могут быть использованы растущим человеком как конструктивно, так и деструктивно для своего дальнейшего развития (в зависимости от мнения иных людей):</a:t>
            </a:r>
          </a:p>
          <a:p>
            <a:pPr>
              <a:buNone/>
            </a:pPr>
            <a:r>
              <a:rPr lang="ru-RU" sz="2000" dirty="0" smtClean="0">
                <a:solidFill>
                  <a:srgbClr val="002060"/>
                </a:solidFill>
                <a:latin typeface="Times New Roman" pitchFamily="18" charset="0"/>
                <a:cs typeface="Times New Roman" pitchFamily="18" charset="0"/>
              </a:rPr>
              <a:t>                      - адекватная самооценка,</a:t>
            </a:r>
          </a:p>
          <a:p>
            <a:pPr>
              <a:buNone/>
            </a:pPr>
            <a:r>
              <a:rPr lang="ru-RU" sz="2000" dirty="0" smtClean="0">
                <a:solidFill>
                  <a:srgbClr val="002060"/>
                </a:solidFill>
                <a:latin typeface="Times New Roman" pitchFamily="18" charset="0"/>
                <a:cs typeface="Times New Roman" pitchFamily="18" charset="0"/>
              </a:rPr>
              <a:t>                      - высокая степень самоуважения,</a:t>
            </a:r>
          </a:p>
          <a:p>
            <a:pPr>
              <a:buNone/>
            </a:pPr>
            <a:r>
              <a:rPr lang="ru-RU" sz="2000" dirty="0" smtClean="0">
                <a:solidFill>
                  <a:srgbClr val="002060"/>
                </a:solidFill>
                <a:latin typeface="Times New Roman" pitchFamily="18" charset="0"/>
                <a:cs typeface="Times New Roman" pitchFamily="18" charset="0"/>
              </a:rPr>
              <a:t>                      - уверенность в себе,</a:t>
            </a:r>
          </a:p>
          <a:p>
            <a:pPr>
              <a:buNone/>
            </a:pPr>
            <a:r>
              <a:rPr lang="ru-RU" sz="2000" dirty="0" smtClean="0">
                <a:solidFill>
                  <a:srgbClr val="002060"/>
                </a:solidFill>
                <a:latin typeface="Times New Roman" pitchFamily="18" charset="0"/>
                <a:cs typeface="Times New Roman" pitchFamily="18" charset="0"/>
              </a:rPr>
              <a:t>                      - </a:t>
            </a:r>
            <a:r>
              <a:rPr lang="ru-RU" sz="2000" dirty="0" err="1" smtClean="0">
                <a:solidFill>
                  <a:srgbClr val="002060"/>
                </a:solidFill>
                <a:latin typeface="Times New Roman" pitchFamily="18" charset="0"/>
                <a:cs typeface="Times New Roman" pitchFamily="18" charset="0"/>
              </a:rPr>
              <a:t>мотивированность</a:t>
            </a:r>
            <a:r>
              <a:rPr lang="ru-RU" sz="2000" dirty="0" smtClean="0">
                <a:solidFill>
                  <a:srgbClr val="002060"/>
                </a:solidFill>
                <a:latin typeface="Times New Roman" pitchFamily="18" charset="0"/>
                <a:cs typeface="Times New Roman" pitchFamily="18" charset="0"/>
              </a:rPr>
              <a:t> к достижению успеха.</a:t>
            </a:r>
            <a:endParaRPr lang="ru-RU" sz="2000" dirty="0">
              <a:solidFill>
                <a:srgbClr val="002060"/>
              </a:solidFill>
              <a:latin typeface="Times New Roman" pitchFamily="18" charset="0"/>
              <a:cs typeface="Times New Roman" pitchFamily="18" charset="0"/>
            </a:endParaRPr>
          </a:p>
        </p:txBody>
      </p:sp>
      <p:pic>
        <p:nvPicPr>
          <p:cNvPr id="4" name="Рисунок 3"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397704" y="928670"/>
            <a:ext cx="6429420" cy="844146"/>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rgbClr val="002060"/>
                </a:solidFill>
                <a:latin typeface="Times New Roman" pitchFamily="18" charset="0"/>
                <a:cs typeface="Times New Roman" pitchFamily="18" charset="0"/>
              </a:rPr>
              <a:t>субъективное ощущение человеком</a:t>
            </a:r>
          </a:p>
          <a:p>
            <a:pPr algn="ctr"/>
            <a:r>
              <a:rPr lang="ru-RU" sz="2000" b="1" dirty="0" smtClean="0">
                <a:solidFill>
                  <a:srgbClr val="002060"/>
                </a:solidFill>
                <a:latin typeface="Times New Roman" pitchFamily="18" charset="0"/>
                <a:cs typeface="Times New Roman" pitchFamily="18" charset="0"/>
              </a:rPr>
              <a:t>успешности результатов своей деятельности </a:t>
            </a:r>
            <a:endParaRPr lang="ru-RU" sz="2000" b="1" dirty="0">
              <a:solidFill>
                <a:srgbClr val="002060"/>
              </a:solidFill>
              <a:latin typeface="Times New Roman" pitchFamily="18" charset="0"/>
              <a:cs typeface="Times New Roman" pitchFamily="18" charset="0"/>
            </a:endParaRPr>
          </a:p>
        </p:txBody>
      </p:sp>
      <p:sp>
        <p:nvSpPr>
          <p:cNvPr id="9" name="Скругленный прямоугольник 8"/>
          <p:cNvSpPr/>
          <p:nvPr/>
        </p:nvSpPr>
        <p:spPr>
          <a:xfrm>
            <a:off x="214282" y="2112922"/>
            <a:ext cx="7572428" cy="1316078"/>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2060"/>
                </a:solidFill>
                <a:latin typeface="Times New Roman" pitchFamily="18" charset="0"/>
                <a:cs typeface="Times New Roman" pitchFamily="18" charset="0"/>
              </a:rPr>
              <a:t>может возникнуть в случае несовпадения с мнением окружающих людей, позитивно влияет на его дальнейшие действия и в результате приведет к адекватной </a:t>
            </a:r>
            <a:r>
              <a:rPr lang="ru-RU" b="1" dirty="0" err="1" smtClean="0">
                <a:solidFill>
                  <a:srgbClr val="002060"/>
                </a:solidFill>
                <a:latin typeface="Times New Roman" pitchFamily="18" charset="0"/>
                <a:cs typeface="Times New Roman" pitchFamily="18" charset="0"/>
              </a:rPr>
              <a:t>соотносимости</a:t>
            </a:r>
            <a:r>
              <a:rPr lang="ru-RU" b="1" dirty="0" smtClean="0">
                <a:solidFill>
                  <a:srgbClr val="002060"/>
                </a:solidFill>
                <a:latin typeface="Times New Roman" pitchFamily="18" charset="0"/>
                <a:cs typeface="Times New Roman" pitchFamily="18" charset="0"/>
              </a:rPr>
              <a:t> мнения самого человека и окружающих его людей</a:t>
            </a:r>
            <a:endParaRPr lang="ru-RU" b="1" dirty="0">
              <a:solidFill>
                <a:srgbClr val="002060"/>
              </a:solidFill>
              <a:latin typeface="Times New Roman" pitchFamily="18" charset="0"/>
              <a:cs typeface="Times New Roman" pitchFamily="18" charset="0"/>
            </a:endParaRPr>
          </a:p>
        </p:txBody>
      </p:sp>
      <p:sp>
        <p:nvSpPr>
          <p:cNvPr id="14" name="Скругленный прямоугольник 13"/>
          <p:cNvSpPr/>
          <p:nvPr/>
        </p:nvSpPr>
        <p:spPr>
          <a:xfrm>
            <a:off x="214282" y="3929066"/>
            <a:ext cx="6085910" cy="714380"/>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rgbClr val="002060"/>
                </a:solidFill>
                <a:latin typeface="Times New Roman" pitchFamily="18" charset="0"/>
                <a:cs typeface="Times New Roman" pitchFamily="18" charset="0"/>
              </a:rPr>
              <a:t>пролонгированное последействие результатов деятельности</a:t>
            </a:r>
            <a:endParaRPr lang="ru-RU" sz="2000" b="1" dirty="0">
              <a:solidFill>
                <a:srgbClr val="002060"/>
              </a:solidFill>
              <a:latin typeface="Times New Roman" pitchFamily="18" charset="0"/>
              <a:cs typeface="Times New Roman" pitchFamily="18" charset="0"/>
            </a:endParaRPr>
          </a:p>
        </p:txBody>
      </p:sp>
      <p:sp>
        <p:nvSpPr>
          <p:cNvPr id="16" name="Скругленный прямоугольник 15"/>
          <p:cNvSpPr/>
          <p:nvPr/>
        </p:nvSpPr>
        <p:spPr>
          <a:xfrm>
            <a:off x="1285852" y="5000636"/>
            <a:ext cx="4582292" cy="642942"/>
          </a:xfrm>
          <a:prstGeom prst="roundRect">
            <a:avLst/>
          </a:prstGeom>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002060"/>
                </a:solidFill>
                <a:latin typeface="Times New Roman" pitchFamily="18" charset="0"/>
                <a:cs typeface="Times New Roman" pitchFamily="18" charset="0"/>
              </a:rPr>
              <a:t>ситуация отсроченного успеха</a:t>
            </a:r>
            <a:endParaRPr lang="ru-RU" sz="2000" b="1" dirty="0">
              <a:solidFill>
                <a:srgbClr val="002060"/>
              </a:solidFill>
              <a:latin typeface="Times New Roman" pitchFamily="18" charset="0"/>
              <a:cs typeface="Times New Roman" pitchFamily="18" charset="0"/>
            </a:endParaRPr>
          </a:p>
        </p:txBody>
      </p:sp>
      <p:sp>
        <p:nvSpPr>
          <p:cNvPr id="18" name="Равно 17"/>
          <p:cNvSpPr/>
          <p:nvPr/>
        </p:nvSpPr>
        <p:spPr>
          <a:xfrm>
            <a:off x="2428860" y="3571876"/>
            <a:ext cx="428628" cy="285752"/>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9" name="Равно 18"/>
          <p:cNvSpPr/>
          <p:nvPr/>
        </p:nvSpPr>
        <p:spPr>
          <a:xfrm>
            <a:off x="2428860" y="4714884"/>
            <a:ext cx="428628" cy="285752"/>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1" name="Равно 20"/>
          <p:cNvSpPr/>
          <p:nvPr/>
        </p:nvSpPr>
        <p:spPr>
          <a:xfrm>
            <a:off x="2428860" y="1772816"/>
            <a:ext cx="428628" cy="285752"/>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22" name="Рисунок 21"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pic>
        <p:nvPicPr>
          <p:cNvPr id="12" name="Рисунок 11" descr="Похожее изображение"/>
          <p:cNvPicPr/>
          <p:nvPr/>
        </p:nvPicPr>
        <p:blipFill rotWithShape="1">
          <a:blip r:embed="rId3">
            <a:extLst>
              <a:ext uri="{28A0092B-C50C-407E-A947-70E740481C1C}">
                <a14:useLocalDpi xmlns:a14="http://schemas.microsoft.com/office/drawing/2010/main" val="0"/>
              </a:ext>
            </a:extLst>
          </a:blip>
          <a:srcRect l="10714"/>
          <a:stretch/>
        </p:blipFill>
        <p:spPr bwMode="auto">
          <a:xfrm>
            <a:off x="6400800" y="3714751"/>
            <a:ext cx="2638582" cy="3126667"/>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549254"/>
            <a:ext cx="8229600" cy="5665816"/>
          </a:xfrm>
        </p:spPr>
        <p:txBody>
          <a:bodyPr>
            <a:normAutofit fontScale="92500" lnSpcReduction="20000"/>
          </a:bodyPr>
          <a:lstStyle/>
          <a:p>
            <a:pPr marL="109728" indent="0">
              <a:buNone/>
            </a:pPr>
            <a:r>
              <a:rPr lang="ru-RU" b="1" dirty="0">
                <a:solidFill>
                  <a:srgbClr val="002060"/>
                </a:solidFill>
                <a:latin typeface="Times New Roman" pitchFamily="18" charset="0"/>
                <a:cs typeface="Times New Roman" pitchFamily="18" charset="0"/>
              </a:rPr>
              <a:t>Опасное искусство</a:t>
            </a:r>
            <a:endParaRPr lang="ru-RU" dirty="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     В </a:t>
            </a:r>
            <a:r>
              <a:rPr lang="ru-RU" dirty="0">
                <a:solidFill>
                  <a:srgbClr val="002060"/>
                </a:solidFill>
                <a:latin typeface="Times New Roman" pitchFamily="18" charset="0"/>
                <a:cs typeface="Times New Roman" pitchFamily="18" charset="0"/>
              </a:rPr>
              <a:t>одной монгольской деревне от укусов змеи умерло так много людей, что мало кто осмеливался выходить в поле. Говорят, один змеелов укротил змею и убедил ее сделаться миролюбивой.</a:t>
            </a:r>
          </a:p>
          <a:p>
            <a:pPr marL="109728" indent="0">
              <a:buNone/>
            </a:pPr>
            <a:r>
              <a:rPr lang="ru-RU" dirty="0" smtClean="0">
                <a:solidFill>
                  <a:srgbClr val="002060"/>
                </a:solidFill>
                <a:latin typeface="Times New Roman" pitchFamily="18" charset="0"/>
                <a:cs typeface="Times New Roman" pitchFamily="18" charset="0"/>
              </a:rPr>
              <a:t>     Жители </a:t>
            </a:r>
            <a:r>
              <a:rPr lang="ru-RU" dirty="0">
                <a:solidFill>
                  <a:srgbClr val="002060"/>
                </a:solidFill>
                <a:latin typeface="Times New Roman" pitchFamily="18" charset="0"/>
                <a:cs typeface="Times New Roman" pitchFamily="18" charset="0"/>
              </a:rPr>
              <a:t>деревни скоро увидели, что змея стала безвредной. Они начали забрасывать ее камнями и таскать за хвост. Как-то ночью, избитая, чуть живая, змея приползла к змеелову в дом.</a:t>
            </a:r>
          </a:p>
          <a:p>
            <a:pPr marL="109728" indent="0">
              <a:buNone/>
            </a:pPr>
            <a:r>
              <a:rPr lang="ru-RU" dirty="0" smtClean="0">
                <a:solidFill>
                  <a:srgbClr val="002060"/>
                </a:solidFill>
                <a:latin typeface="Times New Roman" pitchFamily="18" charset="0"/>
                <a:cs typeface="Times New Roman" pitchFamily="18" charset="0"/>
              </a:rPr>
              <a:t>     Змеелов </a:t>
            </a:r>
            <a:r>
              <a:rPr lang="ru-RU" dirty="0">
                <a:solidFill>
                  <a:srgbClr val="002060"/>
                </a:solidFill>
                <a:latin typeface="Times New Roman" pitchFamily="18" charset="0"/>
                <a:cs typeface="Times New Roman" pitchFamily="18" charset="0"/>
              </a:rPr>
              <a:t>выслушал ее жалобы и сказал:</a:t>
            </a:r>
          </a:p>
          <a:p>
            <a:pPr marL="109728" indent="0">
              <a:buNone/>
            </a:pPr>
            <a:r>
              <a:rPr lang="ru-RU" dirty="0">
                <a:solidFill>
                  <a:srgbClr val="002060"/>
                </a:solidFill>
                <a:latin typeface="Times New Roman" pitchFamily="18" charset="0"/>
                <a:cs typeface="Times New Roman" pitchFamily="18" charset="0"/>
              </a:rPr>
              <a:t>– Госпожа Змея, люди перестали бояться </a:t>
            </a: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    тебя </a:t>
            </a:r>
            <a:r>
              <a:rPr lang="ru-RU" dirty="0">
                <a:solidFill>
                  <a:srgbClr val="002060"/>
                </a:solidFill>
                <a:latin typeface="Times New Roman" pitchFamily="18" charset="0"/>
                <a:cs typeface="Times New Roman" pitchFamily="18" charset="0"/>
              </a:rPr>
              <a:t>– и это плохо.</a:t>
            </a:r>
          </a:p>
          <a:p>
            <a:pPr marL="109728" indent="0">
              <a:buNone/>
            </a:pPr>
            <a:r>
              <a:rPr lang="ru-RU" dirty="0">
                <a:solidFill>
                  <a:srgbClr val="002060"/>
                </a:solidFill>
                <a:latin typeface="Times New Roman" pitchFamily="18" charset="0"/>
                <a:cs typeface="Times New Roman" pitchFamily="18" charset="0"/>
              </a:rPr>
              <a:t>– Но ведь ты сам учил меня не </a:t>
            </a:r>
            <a:r>
              <a:rPr lang="ru-RU" dirty="0" smtClean="0">
                <a:solidFill>
                  <a:srgbClr val="002060"/>
                </a:solidFill>
                <a:latin typeface="Times New Roman" pitchFamily="18" charset="0"/>
                <a:cs typeface="Times New Roman" pitchFamily="18" charset="0"/>
              </a:rPr>
              <a:t>проявлять</a:t>
            </a:r>
          </a:p>
          <a:p>
            <a:pPr marL="109728" indent="0">
              <a:buNone/>
            </a:pPr>
            <a:r>
              <a:rPr lang="ru-RU" dirty="0" smtClean="0">
                <a:solidFill>
                  <a:srgbClr val="002060"/>
                </a:solidFill>
                <a:latin typeface="Times New Roman" pitchFamily="18" charset="0"/>
                <a:cs typeface="Times New Roman" pitchFamily="18" charset="0"/>
              </a:rPr>
              <a:t>     насилие</a:t>
            </a:r>
            <a:r>
              <a:rPr lang="ru-RU" dirty="0">
                <a:solidFill>
                  <a:srgbClr val="002060"/>
                </a:solidFill>
                <a:latin typeface="Times New Roman" pitchFamily="18" charset="0"/>
                <a:cs typeface="Times New Roman" pitchFamily="18" charset="0"/>
              </a:rPr>
              <a:t>!</a:t>
            </a:r>
          </a:p>
          <a:p>
            <a:pPr marL="109728" indent="0">
              <a:buNone/>
            </a:pPr>
            <a:r>
              <a:rPr lang="ru-RU" dirty="0">
                <a:solidFill>
                  <a:srgbClr val="002060"/>
                </a:solidFill>
                <a:latin typeface="Times New Roman" pitchFamily="18" charset="0"/>
                <a:cs typeface="Times New Roman" pitchFamily="18" charset="0"/>
              </a:rPr>
              <a:t>– Я хотел, чтобы ты прекратила кусаться</a:t>
            </a:r>
            <a:r>
              <a:rPr lang="ru-RU" dirty="0" smtClean="0">
                <a:solidFill>
                  <a:srgbClr val="002060"/>
                </a:solidFill>
                <a:latin typeface="Times New Roman" pitchFamily="18" charset="0"/>
                <a:cs typeface="Times New Roman" pitchFamily="18" charset="0"/>
              </a:rPr>
              <a:t>,  </a:t>
            </a: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a:t>
            </a:r>
            <a:r>
              <a:rPr lang="ru-RU" dirty="0">
                <a:solidFill>
                  <a:srgbClr val="002060"/>
                </a:solidFill>
                <a:latin typeface="Times New Roman" pitchFamily="18" charset="0"/>
                <a:cs typeface="Times New Roman" pitchFamily="18" charset="0"/>
              </a:rPr>
              <a:t>но не шипеть!</a:t>
            </a:r>
          </a:p>
          <a:p>
            <a:pPr marL="109728" indent="0">
              <a:buNone/>
            </a:pPr>
            <a:endParaRPr lang="ru-RU" dirty="0">
              <a:solidFill>
                <a:srgbClr val="002060"/>
              </a:solidFill>
              <a:latin typeface="Times New Roman" pitchFamily="18" charset="0"/>
              <a:cs typeface="Times New Roman" pitchFamily="18" charset="0"/>
            </a:endParaRPr>
          </a:p>
        </p:txBody>
      </p:sp>
      <p:pic>
        <p:nvPicPr>
          <p:cNvPr id="4" name="Рисунок 3"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pic>
        <p:nvPicPr>
          <p:cNvPr id="1028" name="Picture 4" descr="https://i.pinimg.com/originals/1a/f9/2b/1af92b37cba0b7b9f975043908bbf7d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3194" y="3645024"/>
            <a:ext cx="2520011" cy="31034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36712"/>
            <a:ext cx="8229600" cy="5737824"/>
          </a:xfrm>
        </p:spPr>
        <p:txBody>
          <a:bodyPr>
            <a:normAutofit fontScale="92500" lnSpcReduction="10000"/>
          </a:bodyPr>
          <a:lstStyle/>
          <a:p>
            <a:pPr marL="109728" indent="0">
              <a:buNone/>
            </a:pPr>
            <a:r>
              <a:rPr lang="ru-RU" b="1" dirty="0"/>
              <a:t>Вопросы:</a:t>
            </a:r>
            <a:endParaRPr lang="ru-RU" dirty="0"/>
          </a:p>
          <a:p>
            <a:pPr marL="109728" indent="0">
              <a:buNone/>
            </a:pPr>
            <a:r>
              <a:rPr lang="ru-RU" dirty="0" smtClean="0">
                <a:solidFill>
                  <a:srgbClr val="002060"/>
                </a:solidFill>
                <a:latin typeface="Times New Roman" pitchFamily="18" charset="0"/>
                <a:cs typeface="Times New Roman" pitchFamily="18" charset="0"/>
              </a:rPr>
              <a:t>1</a:t>
            </a:r>
            <a:r>
              <a:rPr lang="ru-RU" dirty="0">
                <a:solidFill>
                  <a:srgbClr val="002060"/>
                </a:solidFill>
                <a:latin typeface="Times New Roman" pitchFamily="18" charset="0"/>
                <a:cs typeface="Times New Roman" pitchFamily="18" charset="0"/>
              </a:rPr>
              <a:t>. Считаешь ли ты нормой бояться тех, кто сильнее тебя?</a:t>
            </a:r>
          </a:p>
          <a:p>
            <a:pPr marL="109728" indent="0">
              <a:buNone/>
            </a:pPr>
            <a:r>
              <a:rPr lang="ru-RU" dirty="0">
                <a:solidFill>
                  <a:srgbClr val="002060"/>
                </a:solidFill>
                <a:latin typeface="Times New Roman" pitchFamily="18" charset="0"/>
                <a:cs typeface="Times New Roman" pitchFamily="18" charset="0"/>
              </a:rPr>
              <a:t>2. Считаешь ли ты нормой обижать тех, кто не такой сильный, как ты?</a:t>
            </a:r>
          </a:p>
          <a:p>
            <a:pPr marL="109728" indent="0">
              <a:buNone/>
            </a:pPr>
            <a:r>
              <a:rPr lang="ru-RU" dirty="0">
                <a:solidFill>
                  <a:srgbClr val="002060"/>
                </a:solidFill>
                <a:latin typeface="Times New Roman" pitchFamily="18" charset="0"/>
                <a:cs typeface="Times New Roman" pitchFamily="18" charset="0"/>
              </a:rPr>
              <a:t>3. Если сильный не любит драться, считаешь ли ты его «слабаком»?</a:t>
            </a:r>
          </a:p>
          <a:p>
            <a:pPr marL="109728" indent="0">
              <a:buNone/>
            </a:pPr>
            <a:r>
              <a:rPr lang="ru-RU" dirty="0">
                <a:solidFill>
                  <a:srgbClr val="002060"/>
                </a:solidFill>
                <a:latin typeface="Times New Roman" pitchFamily="18" charset="0"/>
                <a:cs typeface="Times New Roman" pitchFamily="18" charset="0"/>
              </a:rPr>
              <a:t>4. Если ты сильный, умеешь ли ты постоять за себя не кулаками?</a:t>
            </a:r>
          </a:p>
          <a:p>
            <a:pPr marL="109728" indent="0">
              <a:buNone/>
            </a:pPr>
            <a:r>
              <a:rPr lang="ru-RU" dirty="0">
                <a:solidFill>
                  <a:srgbClr val="002060"/>
                </a:solidFill>
                <a:latin typeface="Times New Roman" pitchFamily="18" charset="0"/>
                <a:cs typeface="Times New Roman" pitchFamily="18" charset="0"/>
              </a:rPr>
              <a:t>5. Можно ли слова «…люди перестали бояться тебя» заменить словами «…люди перестали уважать тебя»?</a:t>
            </a:r>
          </a:p>
          <a:p>
            <a:pPr marL="109728" indent="0">
              <a:buNone/>
            </a:pPr>
            <a:r>
              <a:rPr lang="ru-RU" dirty="0">
                <a:solidFill>
                  <a:srgbClr val="002060"/>
                </a:solidFill>
                <a:latin typeface="Times New Roman" pitchFamily="18" charset="0"/>
                <a:cs typeface="Times New Roman" pitchFamily="18" charset="0"/>
              </a:rPr>
              <a:t>6. Закончи фразу: «Я хочу, чтобы меня …(уважали, боялись</a:t>
            </a:r>
            <a:r>
              <a:rPr lang="ru-RU" dirty="0" smtClean="0">
                <a:solidFill>
                  <a:srgbClr val="002060"/>
                </a:solidFill>
                <a:latin typeface="Times New Roman" pitchFamily="18" charset="0"/>
                <a:cs typeface="Times New Roman" pitchFamily="18" charset="0"/>
              </a:rPr>
              <a:t>)»</a:t>
            </a: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7</a:t>
            </a:r>
            <a:r>
              <a:rPr lang="ru-RU" dirty="0">
                <a:solidFill>
                  <a:srgbClr val="002060"/>
                </a:solidFill>
                <a:latin typeface="Times New Roman" pitchFamily="18" charset="0"/>
                <a:cs typeface="Times New Roman" pitchFamily="18" charset="0"/>
              </a:rPr>
              <a:t>. Где граница между страхом и уважением?</a:t>
            </a:r>
          </a:p>
          <a:p>
            <a:endParaRPr lang="ru-RU" dirty="0"/>
          </a:p>
        </p:txBody>
      </p:sp>
      <p:pic>
        <p:nvPicPr>
          <p:cNvPr id="4" name="Рисунок 3"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76672"/>
            <a:ext cx="8435280" cy="6025856"/>
          </a:xfrm>
        </p:spPr>
        <p:txBody>
          <a:bodyPr>
            <a:normAutofit fontScale="85000" lnSpcReduction="20000"/>
          </a:bodyPr>
          <a:lstStyle/>
          <a:p>
            <a:pPr marL="109728" indent="0" fontAlgn="base">
              <a:buNone/>
            </a:pPr>
            <a:r>
              <a:rPr lang="ru-RU" sz="3800" b="1" dirty="0">
                <a:solidFill>
                  <a:srgbClr val="002060"/>
                </a:solidFill>
                <a:latin typeface="Times New Roman" pitchFamily="18" charset="0"/>
                <a:cs typeface="Times New Roman" pitchFamily="18" charset="0"/>
              </a:rPr>
              <a:t>Поспешные выводы</a:t>
            </a:r>
          </a:p>
          <a:p>
            <a:pPr marL="109728" indent="0" fontAlgn="base">
              <a:buNone/>
            </a:pPr>
            <a:r>
              <a:rPr lang="ru-RU" dirty="0">
                <a:solidFill>
                  <a:srgbClr val="002060"/>
                </a:solidFill>
                <a:latin typeface="Times New Roman" pitchFamily="18" charset="0"/>
                <a:cs typeface="Times New Roman" pitchFamily="18" charset="0"/>
              </a:rPr>
              <a:t>Одна бабка сказала мужику, что сосед у него не чист на руку, что, мол, и топор украсть может.</a:t>
            </a:r>
          </a:p>
          <a:p>
            <a:pPr marL="109728" indent="0" fontAlgn="base">
              <a:buNone/>
            </a:pPr>
            <a:r>
              <a:rPr lang="ru-RU" dirty="0">
                <a:solidFill>
                  <a:srgbClr val="002060"/>
                </a:solidFill>
                <a:latin typeface="Times New Roman" pitchFamily="18" charset="0"/>
                <a:cs typeface="Times New Roman" pitchFamily="18" charset="0"/>
              </a:rPr>
              <a:t>Пришел мужик домой. И – сразу искать топор.</a:t>
            </a:r>
          </a:p>
          <a:p>
            <a:pPr marL="109728" indent="0" fontAlgn="base">
              <a:buNone/>
            </a:pPr>
            <a:r>
              <a:rPr lang="ru-RU" dirty="0">
                <a:solidFill>
                  <a:srgbClr val="002060"/>
                </a:solidFill>
                <a:latin typeface="Times New Roman" pitchFamily="18" charset="0"/>
                <a:cs typeface="Times New Roman" pitchFamily="18" charset="0"/>
              </a:rPr>
              <a:t>Нет топора!</a:t>
            </a:r>
          </a:p>
          <a:p>
            <a:pPr marL="109728" indent="0" fontAlgn="base">
              <a:buNone/>
            </a:pPr>
            <a:r>
              <a:rPr lang="ru-RU" dirty="0">
                <a:solidFill>
                  <a:srgbClr val="002060"/>
                </a:solidFill>
                <a:latin typeface="Times New Roman" pitchFamily="18" charset="0"/>
                <a:cs typeface="Times New Roman" pitchFamily="18" charset="0"/>
              </a:rPr>
              <a:t>Весь сарай обыскал – нигде нет топора!</a:t>
            </a:r>
          </a:p>
          <a:p>
            <a:pPr marL="109728" indent="0" fontAlgn="base">
              <a:buNone/>
            </a:pPr>
            <a:r>
              <a:rPr lang="ru-RU" dirty="0">
                <a:solidFill>
                  <a:srgbClr val="002060"/>
                </a:solidFill>
                <a:latin typeface="Times New Roman" pitchFamily="18" charset="0"/>
                <a:cs typeface="Times New Roman" pitchFamily="18" charset="0"/>
              </a:rPr>
              <a:t>Выходит на улицу. Видит – сосед идет. Но не просто идет: а идет он, как укравший топор, и смотрит, с прищуром, как укравший топор, и улыбается он, как укравший топор. Даже поздоровался сосед, как человек, укравший топор.</a:t>
            </a:r>
          </a:p>
          <a:p>
            <a:pPr marL="109728" indent="0" fontAlgn="base">
              <a:buNone/>
            </a:pPr>
            <a:r>
              <a:rPr lang="ru-RU" i="1" dirty="0">
                <a:solidFill>
                  <a:srgbClr val="002060"/>
                </a:solidFill>
                <a:latin typeface="Times New Roman" pitchFamily="18" charset="0"/>
                <a:cs typeface="Times New Roman" pitchFamily="18" charset="0"/>
              </a:rPr>
              <a:t>“Какой же нечестный у меня сосед!”</a:t>
            </a:r>
            <a:r>
              <a:rPr lang="ru-RU" dirty="0">
                <a:solidFill>
                  <a:srgbClr val="002060"/>
                </a:solidFill>
                <a:latin typeface="Times New Roman" pitchFamily="18" charset="0"/>
                <a:cs typeface="Times New Roman" pitchFamily="18" charset="0"/>
              </a:rPr>
              <a:t> – решил мужик.</a:t>
            </a:r>
          </a:p>
          <a:p>
            <a:pPr marL="109728" indent="0" fontAlgn="base">
              <a:buNone/>
            </a:pPr>
            <a:r>
              <a:rPr lang="ru-RU" dirty="0">
                <a:solidFill>
                  <a:srgbClr val="002060"/>
                </a:solidFill>
                <a:latin typeface="Times New Roman" pitchFamily="18" charset="0"/>
                <a:cs typeface="Times New Roman" pitchFamily="18" charset="0"/>
              </a:rPr>
              <a:t>Затаил злобу и вернулся домой. Глядь, а под сараем топор лежит. Его топор! Видать, кто-то из детей брал топор, да на место не положил. Обрадовался мужик. Довольный выходит за ворота. И видит, что сосед идет не как укравший топор, и смотрит с прищуром, не как укравший топор, и улыбается не как укравший топор.</a:t>
            </a:r>
          </a:p>
          <a:p>
            <a:pPr marL="109728" indent="0" fontAlgn="base">
              <a:buNone/>
            </a:pPr>
            <a:r>
              <a:rPr lang="ru-RU" i="1" dirty="0">
                <a:solidFill>
                  <a:srgbClr val="002060"/>
                </a:solidFill>
                <a:latin typeface="Times New Roman" pitchFamily="18" charset="0"/>
                <a:cs typeface="Times New Roman" pitchFamily="18" charset="0"/>
              </a:rPr>
              <a:t>“Какой честный у меня сосед!”</a:t>
            </a:r>
            <a:endParaRPr lang="ru-RU" dirty="0">
              <a:solidFill>
                <a:srgbClr val="002060"/>
              </a:solidFill>
              <a:latin typeface="Times New Roman" pitchFamily="18" charset="0"/>
              <a:cs typeface="Times New Roman" pitchFamily="18" charset="0"/>
            </a:endParaRPr>
          </a:p>
          <a:p>
            <a:pPr marL="109728" indent="0">
              <a:buNone/>
            </a:pPr>
            <a:endParaRPr lang="ru-RU" dirty="0"/>
          </a:p>
        </p:txBody>
      </p:sp>
    </p:spTree>
    <p:extLst>
      <p:ext uri="{BB962C8B-B14F-4D97-AF65-F5344CB8AC3E}">
        <p14:creationId xmlns:p14="http://schemas.microsoft.com/office/powerpoint/2010/main" val="442211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8363272" cy="6025856"/>
          </a:xfrm>
        </p:spPr>
        <p:txBody>
          <a:bodyPr>
            <a:normAutofit fontScale="77500" lnSpcReduction="20000"/>
          </a:bodyPr>
          <a:lstStyle/>
          <a:p>
            <a:pPr marL="109728" indent="0" fontAlgn="base">
              <a:buNone/>
            </a:pPr>
            <a:r>
              <a:rPr lang="ru-RU" sz="4100" b="1" dirty="0">
                <a:solidFill>
                  <a:srgbClr val="00B0F0"/>
                </a:solidFill>
                <a:latin typeface="Times New Roman" pitchFamily="18" charset="0"/>
                <a:cs typeface="Times New Roman" pitchFamily="18" charset="0"/>
              </a:rPr>
              <a:t>Притча. Банка жизни</a:t>
            </a:r>
          </a:p>
          <a:p>
            <a:pPr marL="109728" indent="0" fontAlgn="base">
              <a:buNone/>
            </a:pPr>
            <a:r>
              <a:rPr lang="ru-RU" sz="2900" b="1" dirty="0" smtClean="0">
                <a:solidFill>
                  <a:srgbClr val="002060"/>
                </a:solidFill>
                <a:latin typeface="Times New Roman" pitchFamily="18" charset="0"/>
                <a:cs typeface="Times New Roman" pitchFamily="18" charset="0"/>
              </a:rPr>
              <a:t>   Профессор </a:t>
            </a:r>
            <a:r>
              <a:rPr lang="ru-RU" sz="2900" b="1" dirty="0">
                <a:solidFill>
                  <a:srgbClr val="002060"/>
                </a:solidFill>
                <a:latin typeface="Times New Roman" pitchFamily="18" charset="0"/>
                <a:cs typeface="Times New Roman" pitchFamily="18" charset="0"/>
              </a:rPr>
              <a:t>философии, стоя на кафедре, взял трехлитровую стеклянную банку и наполнил её камнями, каждый не менее </a:t>
            </a:r>
            <a:r>
              <a:rPr lang="ru-RU" sz="2900" b="1" dirty="0" smtClean="0">
                <a:solidFill>
                  <a:srgbClr val="002060"/>
                </a:solidFill>
                <a:latin typeface="Times New Roman" pitchFamily="18" charset="0"/>
                <a:cs typeface="Times New Roman" pitchFamily="18" charset="0"/>
              </a:rPr>
              <a:t>3- </a:t>
            </a:r>
            <a:r>
              <a:rPr lang="ru-RU" sz="2900" b="1" dirty="0">
                <a:solidFill>
                  <a:srgbClr val="002060"/>
                </a:solidFill>
                <a:latin typeface="Times New Roman" pitchFamily="18" charset="0"/>
                <a:cs typeface="Times New Roman" pitchFamily="18" charset="0"/>
              </a:rPr>
              <a:t>см в диаметре. В конце он спросил студентов, полна ли банка?</a:t>
            </a:r>
            <a:br>
              <a:rPr lang="ru-RU" sz="2900" b="1" dirty="0">
                <a:solidFill>
                  <a:srgbClr val="002060"/>
                </a:solidFill>
                <a:latin typeface="Times New Roman" pitchFamily="18" charset="0"/>
                <a:cs typeface="Times New Roman" pitchFamily="18" charset="0"/>
              </a:rPr>
            </a:br>
            <a:r>
              <a:rPr lang="ru-RU" sz="2900" b="1" dirty="0" smtClean="0">
                <a:solidFill>
                  <a:srgbClr val="002060"/>
                </a:solidFill>
                <a:latin typeface="Times New Roman" pitchFamily="18" charset="0"/>
                <a:cs typeface="Times New Roman" pitchFamily="18" charset="0"/>
              </a:rPr>
              <a:t>   </a:t>
            </a:r>
            <a:r>
              <a:rPr lang="ru-RU" sz="2900" i="1" dirty="0" smtClean="0">
                <a:solidFill>
                  <a:srgbClr val="002060"/>
                </a:solidFill>
                <a:latin typeface="Times New Roman" pitchFamily="18" charset="0"/>
                <a:cs typeface="Times New Roman" pitchFamily="18" charset="0"/>
              </a:rPr>
              <a:t>Ответили</a:t>
            </a:r>
            <a:r>
              <a:rPr lang="ru-RU" sz="2900" i="1" dirty="0">
                <a:solidFill>
                  <a:srgbClr val="002060"/>
                </a:solidFill>
                <a:latin typeface="Times New Roman" pitchFamily="18" charset="0"/>
                <a:cs typeface="Times New Roman" pitchFamily="18" charset="0"/>
              </a:rPr>
              <a:t>: да, полна.</a:t>
            </a:r>
            <a:br>
              <a:rPr lang="ru-RU" sz="2900" i="1" dirty="0">
                <a:solidFill>
                  <a:srgbClr val="002060"/>
                </a:solidFill>
                <a:latin typeface="Times New Roman" pitchFamily="18" charset="0"/>
                <a:cs typeface="Times New Roman" pitchFamily="18" charset="0"/>
              </a:rPr>
            </a:br>
            <a:r>
              <a:rPr lang="ru-RU" sz="2900" b="1" dirty="0" smtClean="0">
                <a:solidFill>
                  <a:srgbClr val="002060"/>
                </a:solidFill>
                <a:latin typeface="Times New Roman" pitchFamily="18" charset="0"/>
                <a:cs typeface="Times New Roman" pitchFamily="18" charset="0"/>
              </a:rPr>
              <a:t>   Тогда </a:t>
            </a:r>
            <a:r>
              <a:rPr lang="ru-RU" sz="2900" b="1" dirty="0">
                <a:solidFill>
                  <a:srgbClr val="002060"/>
                </a:solidFill>
                <a:latin typeface="Times New Roman" pitchFamily="18" charset="0"/>
                <a:cs typeface="Times New Roman" pitchFamily="18" charset="0"/>
              </a:rPr>
              <a:t>он открыл банку горошка и, высыпав его в большую банку, немного потряс её. Естественно, горошек занял свободное место между камнями. Ещё раз профессор спросил студентов, полна ли банка?</a:t>
            </a:r>
          </a:p>
          <a:p>
            <a:pPr marL="109728" indent="0" fontAlgn="base">
              <a:buNone/>
            </a:pPr>
            <a:r>
              <a:rPr lang="ru-RU" sz="2900" i="1" dirty="0" smtClean="0">
                <a:solidFill>
                  <a:srgbClr val="002060"/>
                </a:solidFill>
                <a:latin typeface="Times New Roman" pitchFamily="18" charset="0"/>
                <a:cs typeface="Times New Roman" pitchFamily="18" charset="0"/>
              </a:rPr>
              <a:t>   Ответили</a:t>
            </a:r>
            <a:r>
              <a:rPr lang="ru-RU" sz="2900" i="1" dirty="0">
                <a:solidFill>
                  <a:srgbClr val="002060"/>
                </a:solidFill>
                <a:latin typeface="Times New Roman" pitchFamily="18" charset="0"/>
                <a:cs typeface="Times New Roman" pitchFamily="18" charset="0"/>
              </a:rPr>
              <a:t>: да, полна.</a:t>
            </a:r>
          </a:p>
          <a:p>
            <a:pPr marL="109728" indent="0" fontAlgn="base">
              <a:buNone/>
            </a:pPr>
            <a:r>
              <a:rPr lang="ru-RU" sz="2900" b="1" dirty="0" smtClean="0">
                <a:solidFill>
                  <a:srgbClr val="002060"/>
                </a:solidFill>
                <a:latin typeface="Times New Roman" pitchFamily="18" charset="0"/>
                <a:cs typeface="Times New Roman" pitchFamily="18" charset="0"/>
              </a:rPr>
              <a:t>   Тогда </a:t>
            </a:r>
            <a:r>
              <a:rPr lang="ru-RU" sz="2900" b="1" dirty="0">
                <a:solidFill>
                  <a:srgbClr val="002060"/>
                </a:solidFill>
                <a:latin typeface="Times New Roman" pitchFamily="18" charset="0"/>
                <a:cs typeface="Times New Roman" pitchFamily="18" charset="0"/>
              </a:rPr>
              <a:t>он взял коробку, наполненную песком, и насыпал его в банку. Естественно, песок занял полностью существующее свободное место и всё закрыл. Ещё раз профессор спросил студентов, полна ли банка?</a:t>
            </a:r>
          </a:p>
          <a:p>
            <a:pPr marL="109728" indent="0" fontAlgn="base">
              <a:buNone/>
            </a:pPr>
            <a:r>
              <a:rPr lang="ru-RU" sz="2900" b="1" dirty="0" smtClean="0">
                <a:solidFill>
                  <a:srgbClr val="002060"/>
                </a:solidFill>
                <a:latin typeface="Times New Roman" pitchFamily="18" charset="0"/>
                <a:cs typeface="Times New Roman" pitchFamily="18" charset="0"/>
              </a:rPr>
              <a:t>   </a:t>
            </a:r>
            <a:r>
              <a:rPr lang="ru-RU" sz="2900" i="1" dirty="0" smtClean="0">
                <a:solidFill>
                  <a:srgbClr val="002060"/>
                </a:solidFill>
                <a:latin typeface="Times New Roman" pitchFamily="18" charset="0"/>
                <a:cs typeface="Times New Roman" pitchFamily="18" charset="0"/>
              </a:rPr>
              <a:t>Ответили</a:t>
            </a:r>
            <a:r>
              <a:rPr lang="ru-RU" sz="2900" i="1" dirty="0">
                <a:solidFill>
                  <a:srgbClr val="002060"/>
                </a:solidFill>
                <a:latin typeface="Times New Roman" pitchFamily="18" charset="0"/>
                <a:cs typeface="Times New Roman" pitchFamily="18" charset="0"/>
              </a:rPr>
              <a:t>: да, и на этот раз однозначно, она полна.</a:t>
            </a:r>
            <a:br>
              <a:rPr lang="ru-RU" sz="2900" i="1" dirty="0">
                <a:solidFill>
                  <a:srgbClr val="002060"/>
                </a:solidFill>
                <a:latin typeface="Times New Roman" pitchFamily="18" charset="0"/>
                <a:cs typeface="Times New Roman" pitchFamily="18" charset="0"/>
              </a:rPr>
            </a:br>
            <a:r>
              <a:rPr lang="ru-RU" sz="2900" b="1" dirty="0" smtClean="0">
                <a:solidFill>
                  <a:srgbClr val="002060"/>
                </a:solidFill>
                <a:latin typeface="Times New Roman" pitchFamily="18" charset="0"/>
                <a:cs typeface="Times New Roman" pitchFamily="18" charset="0"/>
              </a:rPr>
              <a:t>   Тогда </a:t>
            </a:r>
            <a:r>
              <a:rPr lang="ru-RU" sz="2900" b="1" dirty="0">
                <a:solidFill>
                  <a:srgbClr val="002060"/>
                </a:solidFill>
                <a:latin typeface="Times New Roman" pitchFamily="18" charset="0"/>
                <a:cs typeface="Times New Roman" pitchFamily="18" charset="0"/>
              </a:rPr>
              <a:t>из-под стола он ещё вытащил 2 банки пива и вылил их в банку до последней капли, размачивая песок. Студенты смеялись.</a:t>
            </a:r>
          </a:p>
          <a:p>
            <a:pPr marL="109728" indent="0">
              <a:buNone/>
            </a:pPr>
            <a:endParaRPr lang="ru-RU" dirty="0"/>
          </a:p>
        </p:txBody>
      </p:sp>
    </p:spTree>
    <p:extLst>
      <p:ext uri="{BB962C8B-B14F-4D97-AF65-F5344CB8AC3E}">
        <p14:creationId xmlns:p14="http://schemas.microsoft.com/office/powerpoint/2010/main" val="4112522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4"/>
            <a:ext cx="8229600" cy="5809832"/>
          </a:xfrm>
        </p:spPr>
        <p:txBody>
          <a:bodyPr>
            <a:normAutofit fontScale="85000" lnSpcReduction="20000"/>
          </a:bodyPr>
          <a:lstStyle/>
          <a:p>
            <a:pPr marL="109728" indent="0" fontAlgn="base">
              <a:buNone/>
            </a:pPr>
            <a:r>
              <a:rPr lang="ru-RU" b="1" dirty="0" smtClean="0">
                <a:solidFill>
                  <a:srgbClr val="002060"/>
                </a:solidFill>
                <a:latin typeface="Times New Roman" pitchFamily="18" charset="0"/>
                <a:cs typeface="Times New Roman" pitchFamily="18" charset="0"/>
              </a:rPr>
              <a:t>   “</a:t>
            </a:r>
            <a:r>
              <a:rPr lang="ru-RU" b="1" dirty="0">
                <a:solidFill>
                  <a:srgbClr val="002060"/>
                </a:solidFill>
                <a:latin typeface="Times New Roman" pitchFamily="18" charset="0"/>
                <a:cs typeface="Times New Roman" pitchFamily="18" charset="0"/>
              </a:rPr>
              <a:t>А сейчас, – поучительно сказал профессор, – Я хочу, чтобы вы поняли, что банка – это ваша жизнь.</a:t>
            </a:r>
            <a:br>
              <a:rPr lang="ru-RU" b="1" dirty="0">
                <a:solidFill>
                  <a:srgbClr val="002060"/>
                </a:solidFill>
                <a:latin typeface="Times New Roman" pitchFamily="18" charset="0"/>
                <a:cs typeface="Times New Roman" pitchFamily="18" charset="0"/>
              </a:rPr>
            </a:br>
            <a:r>
              <a:rPr lang="ru-RU" b="1" dirty="0">
                <a:solidFill>
                  <a:srgbClr val="002060"/>
                </a:solidFill>
                <a:latin typeface="Times New Roman" pitchFamily="18" charset="0"/>
                <a:cs typeface="Times New Roman" pitchFamily="18" charset="0"/>
              </a:rPr>
              <a:t>Камни – это важнейшие вещи вашей жизни: семья, здоровье, друзья, свои дети – всё то, что необходимо, чтобы ваша жизнь всё-таки оставалась полной даже в случае, если всё остальное потеряется.</a:t>
            </a:r>
            <a:br>
              <a:rPr lang="ru-RU" b="1" dirty="0">
                <a:solidFill>
                  <a:srgbClr val="002060"/>
                </a:solidFill>
                <a:latin typeface="Times New Roman" pitchFamily="18" charset="0"/>
                <a:cs typeface="Times New Roman" pitchFamily="18" charset="0"/>
              </a:rPr>
            </a:br>
            <a:r>
              <a:rPr lang="ru-RU" b="1" dirty="0" smtClean="0">
                <a:solidFill>
                  <a:srgbClr val="002060"/>
                </a:solidFill>
                <a:latin typeface="Times New Roman" pitchFamily="18" charset="0"/>
                <a:cs typeface="Times New Roman" pitchFamily="18" charset="0"/>
              </a:rPr>
              <a:t>   Горошек </a:t>
            </a:r>
            <a:r>
              <a:rPr lang="ru-RU" b="1" dirty="0">
                <a:solidFill>
                  <a:srgbClr val="002060"/>
                </a:solidFill>
                <a:latin typeface="Times New Roman" pitchFamily="18" charset="0"/>
                <a:cs typeface="Times New Roman" pitchFamily="18" charset="0"/>
              </a:rPr>
              <a:t>– это вещи, которые лично для вас стали важными: работа, дом, машина…</a:t>
            </a:r>
            <a:br>
              <a:rPr lang="ru-RU" b="1" dirty="0">
                <a:solidFill>
                  <a:srgbClr val="002060"/>
                </a:solidFill>
                <a:latin typeface="Times New Roman" pitchFamily="18" charset="0"/>
                <a:cs typeface="Times New Roman" pitchFamily="18" charset="0"/>
              </a:rPr>
            </a:br>
            <a:r>
              <a:rPr lang="ru-RU" b="1" dirty="0" smtClean="0">
                <a:solidFill>
                  <a:srgbClr val="002060"/>
                </a:solidFill>
                <a:latin typeface="Times New Roman" pitchFamily="18" charset="0"/>
                <a:cs typeface="Times New Roman" pitchFamily="18" charset="0"/>
              </a:rPr>
              <a:t>   Песок </a:t>
            </a:r>
            <a:r>
              <a:rPr lang="ru-RU" b="1" dirty="0">
                <a:solidFill>
                  <a:srgbClr val="002060"/>
                </a:solidFill>
                <a:latin typeface="Times New Roman" pitchFamily="18" charset="0"/>
                <a:cs typeface="Times New Roman" pitchFamily="18" charset="0"/>
              </a:rPr>
              <a:t>– это всё остальное, мелочи. Если сначала наполнить банку песком, не останется места, где могли бы разместиться горошек и камни. И также в вашей жизни, если тратить всё время и всю энергию на мелочи, не остаётся места для важнейших вещей.</a:t>
            </a:r>
            <a:br>
              <a:rPr lang="ru-RU" b="1" dirty="0">
                <a:solidFill>
                  <a:srgbClr val="002060"/>
                </a:solidFill>
                <a:latin typeface="Times New Roman" pitchFamily="18" charset="0"/>
                <a:cs typeface="Times New Roman" pitchFamily="18" charset="0"/>
              </a:rPr>
            </a:br>
            <a:r>
              <a:rPr lang="ru-RU" b="1" dirty="0" smtClean="0">
                <a:solidFill>
                  <a:srgbClr val="002060"/>
                </a:solidFill>
                <a:latin typeface="Times New Roman" pitchFamily="18" charset="0"/>
                <a:cs typeface="Times New Roman" pitchFamily="18" charset="0"/>
              </a:rPr>
              <a:t>   Занимайтесь </a:t>
            </a:r>
            <a:r>
              <a:rPr lang="ru-RU" b="1" dirty="0">
                <a:solidFill>
                  <a:srgbClr val="002060"/>
                </a:solidFill>
                <a:latin typeface="Times New Roman" pitchFamily="18" charset="0"/>
                <a:cs typeface="Times New Roman" pitchFamily="18" charset="0"/>
              </a:rPr>
              <a:t>тем, что вам приносит </a:t>
            </a:r>
            <a:r>
              <a:rPr lang="ru-RU" b="1" dirty="0" smtClean="0">
                <a:solidFill>
                  <a:srgbClr val="002060"/>
                </a:solidFill>
                <a:latin typeface="Times New Roman" pitchFamily="18" charset="0"/>
                <a:cs typeface="Times New Roman" pitchFamily="18" charset="0"/>
              </a:rPr>
              <a:t>счастье. Занимайтесь</a:t>
            </a:r>
            <a:r>
              <a:rPr lang="ru-RU" b="1" dirty="0">
                <a:solidFill>
                  <a:srgbClr val="002060"/>
                </a:solidFill>
                <a:latin typeface="Times New Roman" pitchFamily="18" charset="0"/>
                <a:cs typeface="Times New Roman" pitchFamily="18" charset="0"/>
              </a:rPr>
              <a:t>, прежде всего, камнями, то есть самыми важными вещами в жизни. Определите ваши приоритеты.</a:t>
            </a:r>
          </a:p>
          <a:p>
            <a:pPr marL="109728" indent="0" fontAlgn="base">
              <a:buNone/>
            </a:pPr>
            <a:r>
              <a:rPr lang="ru-RU" b="1" i="1" dirty="0" smtClean="0">
                <a:solidFill>
                  <a:srgbClr val="002060"/>
                </a:solidFill>
                <a:latin typeface="Times New Roman" pitchFamily="18" charset="0"/>
                <a:cs typeface="Times New Roman" pitchFamily="18" charset="0"/>
              </a:rPr>
              <a:t>   Остальное </a:t>
            </a:r>
            <a:r>
              <a:rPr lang="ru-RU" b="1" i="1" dirty="0">
                <a:solidFill>
                  <a:srgbClr val="002060"/>
                </a:solidFill>
                <a:latin typeface="Times New Roman" pitchFamily="18" charset="0"/>
                <a:cs typeface="Times New Roman" pitchFamily="18" charset="0"/>
              </a:rPr>
              <a:t>– это только песок</a:t>
            </a:r>
          </a:p>
          <a:p>
            <a:pPr marL="109728" indent="0">
              <a:buNone/>
            </a:pPr>
            <a:endParaRPr lang="ru-RU" dirty="0"/>
          </a:p>
        </p:txBody>
      </p:sp>
    </p:spTree>
    <p:extLst>
      <p:ext uri="{BB962C8B-B14F-4D97-AF65-F5344CB8AC3E}">
        <p14:creationId xmlns:p14="http://schemas.microsoft.com/office/powerpoint/2010/main" val="93095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980728"/>
            <a:ext cx="8229600" cy="5593808"/>
          </a:xfrm>
        </p:spPr>
        <p:txBody>
          <a:bodyPr/>
          <a:lstStyle/>
          <a:p>
            <a:pPr marL="109728" indent="0" algn="just">
              <a:buNone/>
            </a:pPr>
            <a:r>
              <a:rPr lang="ru-RU" sz="3200" b="1" dirty="0" smtClean="0">
                <a:solidFill>
                  <a:srgbClr val="002060"/>
                </a:solidFill>
                <a:latin typeface="Times New Roman" pitchFamily="18" charset="0"/>
                <a:cs typeface="Times New Roman" pitchFamily="18" charset="0"/>
              </a:rPr>
              <a:t>     </a:t>
            </a:r>
            <a:r>
              <a:rPr lang="ru-RU" sz="3200" b="1" i="1" dirty="0" smtClean="0">
                <a:solidFill>
                  <a:srgbClr val="002060"/>
                </a:solidFill>
                <a:latin typeface="Times New Roman" pitchFamily="18" charset="0"/>
                <a:cs typeface="Times New Roman" pitchFamily="18" charset="0"/>
              </a:rPr>
              <a:t>Ценности </a:t>
            </a:r>
            <a:r>
              <a:rPr lang="ru-RU" sz="3200" b="1" i="1" dirty="0">
                <a:solidFill>
                  <a:srgbClr val="002060"/>
                </a:solidFill>
                <a:latin typeface="Times New Roman" pitchFamily="18" charset="0"/>
                <a:cs typeface="Times New Roman" pitchFamily="18" charset="0"/>
              </a:rPr>
              <a:t>– как отпечатки пальцев. У всех разные, </a:t>
            </a:r>
            <a:r>
              <a:rPr lang="ru-RU" sz="3200" b="1" i="1" dirty="0" smtClean="0">
                <a:solidFill>
                  <a:srgbClr val="002060"/>
                </a:solidFill>
                <a:latin typeface="Times New Roman" pitchFamily="18" charset="0"/>
                <a:cs typeface="Times New Roman" pitchFamily="18" charset="0"/>
              </a:rPr>
              <a:t>и </a:t>
            </a:r>
            <a:r>
              <a:rPr lang="ru-RU" sz="3200" b="1" i="1" dirty="0">
                <a:solidFill>
                  <a:srgbClr val="002060"/>
                </a:solidFill>
                <a:latin typeface="Times New Roman" pitchFamily="18" charset="0"/>
                <a:cs typeface="Times New Roman" pitchFamily="18" charset="0"/>
              </a:rPr>
              <a:t>при этом </a:t>
            </a:r>
            <a:r>
              <a:rPr lang="ru-RU" sz="3200" b="1" i="1" dirty="0" smtClean="0">
                <a:solidFill>
                  <a:srgbClr val="002060"/>
                </a:solidFill>
                <a:latin typeface="Times New Roman" pitchFamily="18" charset="0"/>
                <a:cs typeface="Times New Roman" pitchFamily="18" charset="0"/>
              </a:rPr>
              <a:t>прослеживаются </a:t>
            </a:r>
            <a:r>
              <a:rPr lang="ru-RU" sz="3200" b="1" i="1" dirty="0">
                <a:solidFill>
                  <a:srgbClr val="002060"/>
                </a:solidFill>
                <a:latin typeface="Times New Roman" pitchFamily="18" charset="0"/>
                <a:cs typeface="Times New Roman" pitchFamily="18" charset="0"/>
              </a:rPr>
              <a:t>во всем, что вы </a:t>
            </a:r>
            <a:r>
              <a:rPr lang="ru-RU" sz="3200" b="1" i="1" dirty="0" smtClean="0">
                <a:solidFill>
                  <a:srgbClr val="002060"/>
                </a:solidFill>
                <a:latin typeface="Times New Roman" pitchFamily="18" charset="0"/>
                <a:cs typeface="Times New Roman" pitchFamily="18" charset="0"/>
              </a:rPr>
              <a:t>совершаете.                                </a:t>
            </a:r>
          </a:p>
          <a:p>
            <a:pPr marL="109728" indent="0" algn="r">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Элвис </a:t>
            </a:r>
            <a:r>
              <a:rPr lang="ru-RU" dirty="0">
                <a:solidFill>
                  <a:srgbClr val="002060"/>
                </a:solidFill>
                <a:latin typeface="Times New Roman" pitchFamily="18" charset="0"/>
                <a:cs typeface="Times New Roman" pitchFamily="18" charset="0"/>
              </a:rPr>
              <a:t>Пресли</a:t>
            </a:r>
          </a:p>
          <a:p>
            <a:pPr marL="109728" indent="0">
              <a:buNone/>
            </a:pPr>
            <a:endParaRPr lang="ru-RU" dirty="0"/>
          </a:p>
        </p:txBody>
      </p:sp>
      <p:pic>
        <p:nvPicPr>
          <p:cNvPr id="4" name="Рисунок 3" descr="https://narfu.ru/upload/iblock/960/SHkola_professionalnoy_uspeshnosti.png"/>
          <p:cNvPicPr/>
          <p:nvPr/>
        </p:nvPicPr>
        <p:blipFill rotWithShape="1">
          <a:blip r:embed="rId2">
            <a:extLst>
              <a:ext uri="{28A0092B-C50C-407E-A947-70E740481C1C}">
                <a14:useLocalDpi xmlns:a14="http://schemas.microsoft.com/office/drawing/2010/main" val="0"/>
              </a:ext>
            </a:extLst>
          </a:blip>
          <a:srcRect l="5111" r="10055"/>
          <a:stretch/>
        </p:blipFill>
        <p:spPr bwMode="auto">
          <a:xfrm>
            <a:off x="5294671" y="3212976"/>
            <a:ext cx="3628104" cy="3162300"/>
          </a:xfrm>
          <a:prstGeom prst="rect">
            <a:avLst/>
          </a:prstGeom>
          <a:noFill/>
          <a:ln>
            <a:noFill/>
          </a:ln>
        </p:spPr>
      </p:pic>
      <p:pic>
        <p:nvPicPr>
          <p:cNvPr id="5" name="Рисунок 4" descr="https://encrypted-tbn0.gstatic.com/images?q=tbn%3AANd9GcT9IWpAj3sKgdO4ob27KTfIP4XFNJcgTXODQ96HzgfUIzCWm7Y6"/>
          <p:cNvPicPr/>
          <p:nvPr/>
        </p:nvPicPr>
        <p:blipFill>
          <a:blip r:embed="rId3">
            <a:extLst>
              <a:ext uri="{28A0092B-C50C-407E-A947-70E740481C1C}">
                <a14:useLocalDpi xmlns:a14="http://schemas.microsoft.com/office/drawing/2010/main" val="0"/>
              </a:ext>
            </a:extLst>
          </a:blip>
          <a:srcRect/>
          <a:stretch>
            <a:fillRect/>
          </a:stretch>
        </p:blipFill>
        <p:spPr bwMode="auto">
          <a:xfrm>
            <a:off x="142844" y="5715016"/>
            <a:ext cx="1785918" cy="1000108"/>
          </a:xfrm>
          <a:prstGeom prst="rect">
            <a:avLst/>
          </a:prstGeom>
          <a:ln>
            <a:noFill/>
          </a:ln>
          <a:effectLst>
            <a:softEdge rad="112500"/>
          </a:effectLst>
        </p:spPr>
      </p:pic>
    </p:spTree>
    <p:extLst>
      <p:ext uri="{BB962C8B-B14F-4D97-AF65-F5344CB8AC3E}">
        <p14:creationId xmlns:p14="http://schemas.microsoft.com/office/powerpoint/2010/main" val="4248830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435280" cy="6097864"/>
          </a:xfrm>
        </p:spPr>
        <p:txBody>
          <a:bodyPr>
            <a:normAutofit fontScale="85000" lnSpcReduction="20000"/>
          </a:bodyPr>
          <a:lstStyle/>
          <a:p>
            <a:pPr marL="109728" indent="0">
              <a:buNone/>
            </a:pPr>
            <a:r>
              <a:rPr lang="ru-RU" sz="3600" b="1" dirty="0">
                <a:solidFill>
                  <a:srgbClr val="0070C0"/>
                </a:solidFill>
                <a:latin typeface="Times New Roman" pitchFamily="18" charset="0"/>
                <a:cs typeface="Times New Roman" pitchFamily="18" charset="0"/>
              </a:rPr>
              <a:t>“На что потратить жизнь?” </a:t>
            </a:r>
          </a:p>
          <a:p>
            <a:pPr marL="109728" indent="0">
              <a:buNone/>
            </a:pPr>
            <a:r>
              <a:rPr lang="ru-RU" dirty="0" smtClean="0">
                <a:solidFill>
                  <a:srgbClr val="002060"/>
                </a:solidFill>
                <a:latin typeface="Times New Roman" pitchFamily="18" charset="0"/>
                <a:cs typeface="Times New Roman" pitchFamily="18" charset="0"/>
              </a:rPr>
              <a:t>     Перед </a:t>
            </a:r>
            <a:r>
              <a:rPr lang="ru-RU" dirty="0">
                <a:solidFill>
                  <a:srgbClr val="002060"/>
                </a:solidFill>
                <a:latin typeface="Times New Roman" pitchFamily="18" charset="0"/>
                <a:cs typeface="Times New Roman" pitchFamily="18" charset="0"/>
              </a:rPr>
              <a:t>началом игры каждый из вас получит по десять </a:t>
            </a:r>
            <a:r>
              <a:rPr lang="ru-RU" dirty="0" smtClean="0">
                <a:solidFill>
                  <a:srgbClr val="002060"/>
                </a:solidFill>
                <a:latin typeface="Times New Roman" pitchFamily="18" charset="0"/>
                <a:cs typeface="Times New Roman" pitchFamily="18" charset="0"/>
              </a:rPr>
              <a:t>жетонов. </a:t>
            </a:r>
            <a:r>
              <a:rPr lang="ru-RU" dirty="0">
                <a:solidFill>
                  <a:srgbClr val="002060"/>
                </a:solidFill>
                <a:latin typeface="Times New Roman" pitchFamily="18" charset="0"/>
                <a:cs typeface="Times New Roman" pitchFamily="18" charset="0"/>
              </a:rPr>
              <a:t>Каждый жетон представляет собой частицу вас самих - одну десятую долю вашего времени, энергии, средств, интересов, индивидуальности. На время игры эти 10 жетонов будут равноценны сумме тех качеств и возможностей, из которых складывается ваша личность. Не потеряйте их!</a:t>
            </a:r>
          </a:p>
          <a:p>
            <a:pPr marL="109728" indent="0">
              <a:buNone/>
            </a:pPr>
            <a:r>
              <a:rPr lang="ru-RU" dirty="0" smtClean="0">
                <a:solidFill>
                  <a:srgbClr val="002060"/>
                </a:solidFill>
                <a:latin typeface="Times New Roman" pitchFamily="18" charset="0"/>
                <a:cs typeface="Times New Roman" pitchFamily="18" charset="0"/>
              </a:rPr>
              <a:t>     Когда </a:t>
            </a:r>
            <a:r>
              <a:rPr lang="ru-RU" dirty="0">
                <a:solidFill>
                  <a:srgbClr val="002060"/>
                </a:solidFill>
                <a:latin typeface="Times New Roman" pitchFamily="18" charset="0"/>
                <a:cs typeface="Times New Roman" pitchFamily="18" charset="0"/>
              </a:rPr>
              <a:t>мы начнем игру, перед вами встанет выбор: </a:t>
            </a:r>
            <a:r>
              <a:rPr lang="ru-RU" dirty="0" smtClean="0">
                <a:solidFill>
                  <a:srgbClr val="002060"/>
                </a:solidFill>
                <a:latin typeface="Times New Roman" pitchFamily="18" charset="0"/>
                <a:cs typeface="Times New Roman" pitchFamily="18" charset="0"/>
              </a:rPr>
              <a:t>«потратить» </a:t>
            </a:r>
            <a:r>
              <a:rPr lang="ru-RU" dirty="0">
                <a:solidFill>
                  <a:srgbClr val="002060"/>
                </a:solidFill>
                <a:latin typeface="Times New Roman" pitchFamily="18" charset="0"/>
                <a:cs typeface="Times New Roman" pitchFamily="18" charset="0"/>
              </a:rPr>
              <a:t>жетоны или </a:t>
            </a:r>
            <a:r>
              <a:rPr lang="ru-RU" dirty="0" smtClean="0">
                <a:solidFill>
                  <a:srgbClr val="002060"/>
                </a:solidFill>
                <a:latin typeface="Times New Roman" pitchFamily="18" charset="0"/>
                <a:cs typeface="Times New Roman" pitchFamily="18" charset="0"/>
              </a:rPr>
              <a:t>«сэкономить». </a:t>
            </a:r>
            <a:r>
              <a:rPr lang="ru-RU" dirty="0">
                <a:solidFill>
                  <a:srgbClr val="002060"/>
                </a:solidFill>
                <a:latin typeface="Times New Roman" pitchFamily="18" charset="0"/>
                <a:cs typeface="Times New Roman" pitchFamily="18" charset="0"/>
              </a:rPr>
              <a:t>На продажу будут выставляться сразу по две вещи. Вы вправе выбрать любую из них или никакую, но только не обе сразу.</a:t>
            </a:r>
          </a:p>
          <a:p>
            <a:pPr marL="109728" indent="0">
              <a:buNone/>
            </a:pPr>
            <a:r>
              <a:rPr lang="ru-RU" dirty="0" smtClean="0">
                <a:solidFill>
                  <a:srgbClr val="002060"/>
                </a:solidFill>
                <a:latin typeface="Times New Roman" pitchFamily="18" charset="0"/>
                <a:cs typeface="Times New Roman" pitchFamily="18" charset="0"/>
              </a:rPr>
              <a:t>     Купить </a:t>
            </a:r>
            <a:r>
              <a:rPr lang="ru-RU" dirty="0">
                <a:solidFill>
                  <a:srgbClr val="002060"/>
                </a:solidFill>
                <a:latin typeface="Times New Roman" pitchFamily="18" charset="0"/>
                <a:cs typeface="Times New Roman" pitchFamily="18" charset="0"/>
              </a:rPr>
              <a:t>каждую вещь можно только в тот момент, когда она выставлена на продажу.</a:t>
            </a:r>
          </a:p>
          <a:p>
            <a:pPr marL="109728" indent="0">
              <a:buNone/>
            </a:pPr>
            <a:r>
              <a:rPr lang="ru-RU" dirty="0" smtClean="0">
                <a:solidFill>
                  <a:srgbClr val="002060"/>
                </a:solidFill>
                <a:latin typeface="Times New Roman" pitchFamily="18" charset="0"/>
                <a:cs typeface="Times New Roman" pitchFamily="18" charset="0"/>
              </a:rPr>
              <a:t>     Переход </a:t>
            </a:r>
            <a:r>
              <a:rPr lang="ru-RU" dirty="0">
                <a:solidFill>
                  <a:srgbClr val="002060"/>
                </a:solidFill>
                <a:latin typeface="Times New Roman" pitchFamily="18" charset="0"/>
                <a:cs typeface="Times New Roman" pitchFamily="18" charset="0"/>
              </a:rPr>
              <a:t>к следующей паре означает, что предыдущая окончательно снята с </a:t>
            </a:r>
            <a:r>
              <a:rPr lang="ru-RU" dirty="0" smtClean="0">
                <a:solidFill>
                  <a:srgbClr val="002060"/>
                </a:solidFill>
                <a:latin typeface="Times New Roman" pitchFamily="18" charset="0"/>
                <a:cs typeface="Times New Roman" pitchFamily="18" charset="0"/>
              </a:rPr>
              <a:t>«торгов».</a:t>
            </a:r>
            <a:endParaRPr lang="ru-RU" dirty="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     Если </a:t>
            </a:r>
            <a:r>
              <a:rPr lang="ru-RU" dirty="0">
                <a:solidFill>
                  <a:srgbClr val="002060"/>
                </a:solidFill>
                <a:latin typeface="Times New Roman" pitchFamily="18" charset="0"/>
                <a:cs typeface="Times New Roman" pitchFamily="18" charset="0"/>
              </a:rPr>
              <a:t>жетоны закончатся, вы уже ничего не сможете купить. Но на ваш последний жетон вы можете купить лот, даже если он стоит 2  и больше жетонов.</a:t>
            </a:r>
          </a:p>
          <a:p>
            <a:pPr marL="109728" indent="0">
              <a:buNone/>
            </a:pPr>
            <a:r>
              <a:rPr lang="ru-RU" dirty="0" smtClean="0">
                <a:solidFill>
                  <a:srgbClr val="002060"/>
                </a:solidFill>
                <a:latin typeface="Times New Roman" pitchFamily="18" charset="0"/>
                <a:cs typeface="Times New Roman" pitchFamily="18" charset="0"/>
              </a:rPr>
              <a:t>     Готовы</a:t>
            </a:r>
            <a:r>
              <a:rPr lang="ru-RU" dirty="0">
                <a:solidFill>
                  <a:srgbClr val="002060"/>
                </a:solidFill>
                <a:latin typeface="Times New Roman" pitchFamily="18" charset="0"/>
                <a:cs typeface="Times New Roman" pitchFamily="18" charset="0"/>
              </a:rPr>
              <a:t>?</a:t>
            </a:r>
          </a:p>
          <a:p>
            <a:pPr marL="109728" indent="0">
              <a:buNone/>
            </a:pPr>
            <a:endParaRPr lang="ru-RU" dirty="0"/>
          </a:p>
        </p:txBody>
      </p:sp>
    </p:spTree>
    <p:extLst>
      <p:ext uri="{BB962C8B-B14F-4D97-AF65-F5344CB8AC3E}">
        <p14:creationId xmlns:p14="http://schemas.microsoft.com/office/powerpoint/2010/main" val="24222832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9" y="476672"/>
            <a:ext cx="8363271" cy="6192688"/>
          </a:xfrm>
        </p:spPr>
        <p:txBody>
          <a:bodyPr>
            <a:normAutofit/>
          </a:bodyPr>
          <a:lstStyle/>
          <a:p>
            <a:pPr marL="109728" indent="0">
              <a:buNone/>
            </a:pPr>
            <a:r>
              <a:rPr lang="ru-RU" b="1" dirty="0" smtClean="0">
                <a:solidFill>
                  <a:srgbClr val="002060"/>
                </a:solidFill>
                <a:latin typeface="Times New Roman" pitchFamily="18" charset="0"/>
                <a:cs typeface="Times New Roman" pitchFamily="18" charset="0"/>
              </a:rPr>
              <a:t>1. </a:t>
            </a:r>
            <a:r>
              <a:rPr lang="ru-RU" dirty="0" smtClean="0">
                <a:solidFill>
                  <a:srgbClr val="002060"/>
                </a:solidFill>
                <a:latin typeface="Times New Roman" pitchFamily="18" charset="0"/>
                <a:cs typeface="Times New Roman" pitchFamily="18" charset="0"/>
              </a:rPr>
              <a:t>а</a:t>
            </a:r>
            <a:r>
              <a:rPr lang="ru-RU" dirty="0">
                <a:solidFill>
                  <a:srgbClr val="002060"/>
                </a:solidFill>
                <a:latin typeface="Times New Roman" pitchFamily="18" charset="0"/>
                <a:cs typeface="Times New Roman" pitchFamily="18" charset="0"/>
              </a:rPr>
              <a:t>) Хорошая просторная квартира либо дом</a:t>
            </a:r>
            <a:r>
              <a:rPr lang="ru-RU" dirty="0" smtClean="0">
                <a:solidFill>
                  <a:srgbClr val="002060"/>
                </a:solidFill>
                <a:latin typeface="Times New Roman" pitchFamily="18" charset="0"/>
                <a:cs typeface="Times New Roman" pitchFamily="18" charset="0"/>
              </a:rPr>
              <a:t>. </a:t>
            </a:r>
          </a:p>
          <a:p>
            <a:pPr marL="109728" indent="0">
              <a:buNone/>
            </a:pPr>
            <a:r>
              <a:rPr lang="ru-RU" dirty="0" smtClean="0">
                <a:solidFill>
                  <a:srgbClr val="002060"/>
                </a:solidFill>
                <a:latin typeface="Times New Roman" pitchFamily="18" charset="0"/>
                <a:cs typeface="Times New Roman" pitchFamily="18" charset="0"/>
              </a:rPr>
              <a:t>(3 жетона)</a:t>
            </a: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б</a:t>
            </a:r>
            <a:r>
              <a:rPr lang="ru-RU" dirty="0">
                <a:solidFill>
                  <a:srgbClr val="002060"/>
                </a:solidFill>
                <a:latin typeface="Times New Roman" pitchFamily="18" charset="0"/>
                <a:cs typeface="Times New Roman" pitchFamily="18" charset="0"/>
              </a:rPr>
              <a:t>) Новый спортивный </a:t>
            </a: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автомобиль</a:t>
            </a: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(3 жетона)</a:t>
            </a:r>
            <a:endParaRPr lang="ru-RU" dirty="0">
              <a:solidFill>
                <a:srgbClr val="002060"/>
              </a:solidFill>
              <a:latin typeface="Times New Roman" pitchFamily="18" charset="0"/>
              <a:cs typeface="Times New Roman" pitchFamily="18" charset="0"/>
            </a:endParaRPr>
          </a:p>
          <a:p>
            <a:pPr marL="109728" indent="0">
              <a:buNone/>
            </a:pPr>
            <a:endParaRPr lang="ru-RU" sz="5900" b="1" dirty="0" smtClean="0">
              <a:solidFill>
                <a:srgbClr val="002060"/>
              </a:solidFill>
              <a:latin typeface="Times New Roman" pitchFamily="18" charset="0"/>
              <a:cs typeface="Times New Roman" pitchFamily="18" charset="0"/>
            </a:endParaRPr>
          </a:p>
          <a:p>
            <a:pPr marL="109728" indent="0">
              <a:buNone/>
            </a:pPr>
            <a:endParaRPr lang="ru-RU" sz="6600" b="1" dirty="0">
              <a:solidFill>
                <a:srgbClr val="002060"/>
              </a:solidFill>
              <a:latin typeface="Times New Roman" pitchFamily="18" charset="0"/>
              <a:cs typeface="Times New Roman" pitchFamily="18" charset="0"/>
            </a:endParaRPr>
          </a:p>
          <a:p>
            <a:pPr marL="109728" indent="0">
              <a:buNone/>
            </a:pPr>
            <a:endParaRPr lang="ru-RU" sz="6600" b="1" dirty="0" smtClean="0">
              <a:solidFill>
                <a:srgbClr val="002060"/>
              </a:solidFill>
              <a:latin typeface="Times New Roman" pitchFamily="18" charset="0"/>
              <a:cs typeface="Times New Roman" pitchFamily="18" charset="0"/>
            </a:endParaRPr>
          </a:p>
          <a:p>
            <a:pPr marL="109728" indent="0">
              <a:buNone/>
            </a:pPr>
            <a:endParaRPr lang="ru-RU" sz="6600" b="1" dirty="0">
              <a:solidFill>
                <a:srgbClr val="002060"/>
              </a:solidFill>
              <a:latin typeface="Times New Roman" pitchFamily="18" charset="0"/>
              <a:cs typeface="Times New Roman" pitchFamily="18" charset="0"/>
            </a:endParaRPr>
          </a:p>
          <a:p>
            <a:pPr marL="109728" indent="0">
              <a:buNone/>
            </a:pPr>
            <a:endParaRPr lang="ru-RU" sz="6600" b="1" dirty="0" smtClean="0">
              <a:solidFill>
                <a:srgbClr val="002060"/>
              </a:solidFill>
              <a:latin typeface="Times New Roman" pitchFamily="18" charset="0"/>
              <a:cs typeface="Times New Roman" pitchFamily="18" charset="0"/>
            </a:endParaRPr>
          </a:p>
          <a:p>
            <a:pPr marL="109728" indent="0">
              <a:buNone/>
            </a:pPr>
            <a:endParaRPr lang="ru-RU" sz="6600" b="1" dirty="0">
              <a:solidFill>
                <a:srgbClr val="002060"/>
              </a:solidFill>
              <a:latin typeface="Times New Roman" pitchFamily="18" charset="0"/>
              <a:cs typeface="Times New Roman" pitchFamily="18" charset="0"/>
            </a:endParaRPr>
          </a:p>
          <a:p>
            <a:pPr marL="109728" indent="0">
              <a:buNone/>
            </a:pPr>
            <a:endParaRPr lang="ru-RU" sz="6600" b="1" dirty="0" smtClean="0">
              <a:solidFill>
                <a:srgbClr val="002060"/>
              </a:solidFill>
              <a:latin typeface="Times New Roman" pitchFamily="18" charset="0"/>
              <a:cs typeface="Times New Roman" pitchFamily="18" charset="0"/>
            </a:endParaRPr>
          </a:p>
          <a:p>
            <a:pPr marL="109728" indent="0">
              <a:buNone/>
            </a:pPr>
            <a:endParaRPr lang="ru-RU" sz="6600" b="1" dirty="0">
              <a:solidFill>
                <a:srgbClr val="002060"/>
              </a:solidFill>
              <a:latin typeface="Times New Roman" pitchFamily="18" charset="0"/>
              <a:cs typeface="Times New Roman" pitchFamily="18" charset="0"/>
            </a:endParaRPr>
          </a:p>
          <a:p>
            <a:pPr marL="109728" indent="0">
              <a:buNone/>
            </a:pPr>
            <a:endParaRPr lang="ru-RU" sz="6600" b="1" dirty="0" smtClean="0">
              <a:solidFill>
                <a:srgbClr val="002060"/>
              </a:solidFill>
              <a:latin typeface="Times New Roman" pitchFamily="18" charset="0"/>
              <a:cs typeface="Times New Roman" pitchFamily="18" charset="0"/>
            </a:endParaRPr>
          </a:p>
        </p:txBody>
      </p:sp>
      <p:pic>
        <p:nvPicPr>
          <p:cNvPr id="205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340768"/>
            <a:ext cx="6624737" cy="22957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2" descr="https://encrypted-tbn0.gstatic.com/images?q=tbn:ANd9GcTKC94Xdt911MJAn5GftZ_DUnmHR-ITMwfjYiuCOjmJ-cJj_LF0&am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3986" y="4293096"/>
            <a:ext cx="4157168" cy="23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89754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6525344"/>
          </a:xfrm>
        </p:spPr>
        <p:txBody>
          <a:bodyPr>
            <a:normAutofit lnSpcReduction="10000"/>
          </a:bodyPr>
          <a:lstStyle/>
          <a:p>
            <a:pPr marL="109728" indent="0">
              <a:buNone/>
            </a:pPr>
            <a:r>
              <a:rPr lang="ru-RU" sz="4000" b="1" dirty="0" smtClean="0">
                <a:solidFill>
                  <a:srgbClr val="002060"/>
                </a:solidFill>
                <a:latin typeface="Times New Roman" pitchFamily="18" charset="0"/>
                <a:cs typeface="Times New Roman" pitchFamily="18" charset="0"/>
              </a:rPr>
              <a:t>2. </a:t>
            </a:r>
          </a:p>
          <a:p>
            <a:pPr marL="109728" indent="0" algn="ctr">
              <a:buNone/>
            </a:pPr>
            <a:r>
              <a:rPr lang="ru-RU" dirty="0" smtClean="0">
                <a:solidFill>
                  <a:srgbClr val="002060"/>
                </a:solidFill>
                <a:latin typeface="Times New Roman" pitchFamily="18" charset="0"/>
                <a:cs typeface="Times New Roman" pitchFamily="18" charset="0"/>
              </a:rPr>
              <a:t>а) Полностью </a:t>
            </a:r>
            <a:r>
              <a:rPr lang="ru-RU" dirty="0">
                <a:solidFill>
                  <a:srgbClr val="002060"/>
                </a:solidFill>
                <a:latin typeface="Times New Roman" pitchFamily="18" charset="0"/>
                <a:cs typeface="Times New Roman" pitchFamily="18" charset="0"/>
              </a:rPr>
              <a:t>оплаченный отдых в течение месяца в любой точке земного шара для вас и вашего лучшего друга. </a:t>
            </a:r>
            <a:r>
              <a:rPr lang="ru-RU" dirty="0" smtClean="0">
                <a:solidFill>
                  <a:srgbClr val="002060"/>
                </a:solidFill>
                <a:latin typeface="Times New Roman" pitchFamily="18" charset="0"/>
                <a:cs typeface="Times New Roman" pitchFamily="18" charset="0"/>
              </a:rPr>
              <a:t>(3 </a:t>
            </a:r>
            <a:r>
              <a:rPr lang="ru-RU" dirty="0">
                <a:solidFill>
                  <a:srgbClr val="002060"/>
                </a:solidFill>
                <a:latin typeface="Times New Roman" pitchFamily="18" charset="0"/>
                <a:cs typeface="Times New Roman" pitchFamily="18" charset="0"/>
              </a:rPr>
              <a:t>жетона</a:t>
            </a:r>
            <a:r>
              <a:rPr lang="ru-RU" dirty="0" smtClean="0">
                <a:solidFill>
                  <a:srgbClr val="002060"/>
                </a:solidFill>
                <a:latin typeface="Times New Roman" pitchFamily="18" charset="0"/>
                <a:cs typeface="Times New Roman" pitchFamily="18" charset="0"/>
              </a:rPr>
              <a:t>)</a:t>
            </a:r>
          </a:p>
          <a:p>
            <a:pPr marL="109728" indent="0" algn="ctr">
              <a:buNone/>
            </a:pPr>
            <a:endParaRPr lang="ru-RU" dirty="0">
              <a:solidFill>
                <a:srgbClr val="002060"/>
              </a:solidFill>
              <a:latin typeface="Times New Roman" pitchFamily="18" charset="0"/>
              <a:cs typeface="Times New Roman" pitchFamily="18" charset="0"/>
            </a:endParaRPr>
          </a:p>
          <a:p>
            <a:pPr marL="109728" indent="0" algn="ctr">
              <a:buNone/>
            </a:pPr>
            <a:endParaRPr lang="ru-RU" dirty="0" smtClean="0">
              <a:solidFill>
                <a:srgbClr val="002060"/>
              </a:solidFill>
              <a:latin typeface="Times New Roman" pitchFamily="18" charset="0"/>
              <a:cs typeface="Times New Roman" pitchFamily="18" charset="0"/>
            </a:endParaRPr>
          </a:p>
          <a:p>
            <a:pPr marL="109728" indent="0" algn="ctr">
              <a:buNone/>
            </a:pPr>
            <a:endParaRPr lang="ru-RU" dirty="0">
              <a:solidFill>
                <a:srgbClr val="002060"/>
              </a:solidFill>
              <a:latin typeface="Times New Roman" pitchFamily="18" charset="0"/>
              <a:cs typeface="Times New Roman" pitchFamily="18" charset="0"/>
            </a:endParaRPr>
          </a:p>
          <a:p>
            <a:pPr marL="109728" indent="0" algn="ctr">
              <a:buNone/>
            </a:pPr>
            <a:endParaRPr lang="ru-RU" dirty="0" smtClean="0">
              <a:solidFill>
                <a:srgbClr val="002060"/>
              </a:solidFill>
              <a:latin typeface="Times New Roman" pitchFamily="18" charset="0"/>
              <a:cs typeface="Times New Roman" pitchFamily="18" charset="0"/>
            </a:endParaRPr>
          </a:p>
          <a:p>
            <a:pPr marL="109728" indent="0" algn="ctr">
              <a:buNone/>
            </a:pPr>
            <a:endParaRPr lang="ru-RU" dirty="0">
              <a:solidFill>
                <a:srgbClr val="002060"/>
              </a:solidFill>
              <a:latin typeface="Times New Roman" pitchFamily="18" charset="0"/>
              <a:cs typeface="Times New Roman" pitchFamily="18" charset="0"/>
            </a:endParaRPr>
          </a:p>
          <a:p>
            <a:pPr marL="109728" indent="0" algn="ctr">
              <a:buNone/>
            </a:pPr>
            <a:endParaRPr lang="ru-RU" dirty="0" smtClean="0">
              <a:solidFill>
                <a:srgbClr val="002060"/>
              </a:solidFill>
              <a:latin typeface="Times New Roman" pitchFamily="18" charset="0"/>
              <a:cs typeface="Times New Roman" pitchFamily="18" charset="0"/>
            </a:endParaRPr>
          </a:p>
          <a:p>
            <a:pPr marL="109728" indent="0" algn="ctr">
              <a:buNone/>
            </a:pPr>
            <a:r>
              <a:rPr lang="ru-RU" dirty="0" smtClean="0">
                <a:solidFill>
                  <a:srgbClr val="002060"/>
                </a:solidFill>
                <a:latin typeface="Times New Roman" pitchFamily="18" charset="0"/>
                <a:cs typeface="Times New Roman" pitchFamily="18" charset="0"/>
              </a:rPr>
              <a:t>б) Полная </a:t>
            </a:r>
            <a:r>
              <a:rPr lang="ru-RU" dirty="0">
                <a:solidFill>
                  <a:srgbClr val="002060"/>
                </a:solidFill>
                <a:latin typeface="Times New Roman" pitchFamily="18" charset="0"/>
                <a:cs typeface="Times New Roman" pitchFamily="18" charset="0"/>
              </a:rPr>
              <a:t>гарантия того, что девушка (юноша), на которой вы мечтаете жениться (за которого мечтаете выйти замуж), действительно в недалеком будущем станет вашей женой (вашим мужем). </a:t>
            </a:r>
            <a:endParaRPr lang="ru-RU" dirty="0" smtClean="0">
              <a:solidFill>
                <a:srgbClr val="002060"/>
              </a:solidFill>
              <a:latin typeface="Times New Roman" pitchFamily="18" charset="0"/>
              <a:cs typeface="Times New Roman" pitchFamily="18" charset="0"/>
            </a:endParaRPr>
          </a:p>
          <a:p>
            <a:pPr marL="109728" indent="0" algn="ctr">
              <a:buNone/>
            </a:pPr>
            <a:r>
              <a:rPr lang="ru-RU" dirty="0" smtClean="0">
                <a:solidFill>
                  <a:srgbClr val="002060"/>
                </a:solidFill>
                <a:latin typeface="Times New Roman" pitchFamily="18" charset="0"/>
                <a:cs typeface="Times New Roman" pitchFamily="18" charset="0"/>
              </a:rPr>
              <a:t>(3 </a:t>
            </a:r>
            <a:r>
              <a:rPr lang="ru-RU" dirty="0">
                <a:solidFill>
                  <a:srgbClr val="002060"/>
                </a:solidFill>
                <a:latin typeface="Times New Roman" pitchFamily="18" charset="0"/>
                <a:cs typeface="Times New Roman" pitchFamily="18" charset="0"/>
              </a:rPr>
              <a:t>жетона</a:t>
            </a:r>
            <a:r>
              <a:rPr lang="ru-RU" dirty="0" smtClean="0">
                <a:solidFill>
                  <a:srgbClr val="002060"/>
                </a:solidFill>
                <a:latin typeface="Times New Roman" pitchFamily="18" charset="0"/>
                <a:cs typeface="Times New Roman" pitchFamily="18" charset="0"/>
              </a:rPr>
              <a:t>)</a:t>
            </a:r>
            <a:endParaRPr lang="ru-RU" dirty="0"/>
          </a:p>
        </p:txBody>
      </p:sp>
      <p:pic>
        <p:nvPicPr>
          <p:cNvPr id="3074" name="Picture 2" descr="http://islam.ru/sites/default/files/img/obshestvo/2012/07/itdih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1" y="2123582"/>
            <a:ext cx="3528392" cy="2390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https://static.irk.ru/media/img/site/news/contest/0/791f6645-a275-4d10-8da4-c9752c4b8719_jpg_940x1000_q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2181126"/>
            <a:ext cx="4806458" cy="22753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4583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953848"/>
          </a:xfrm>
        </p:spPr>
        <p:txBody>
          <a:bodyPr/>
          <a:lstStyle/>
          <a:p>
            <a:pPr marL="109728" indent="0">
              <a:buNone/>
            </a:pPr>
            <a:r>
              <a:rPr lang="ru-RU" sz="3600" b="1" dirty="0" smtClean="0">
                <a:solidFill>
                  <a:srgbClr val="002060"/>
                </a:solidFill>
                <a:latin typeface="Times New Roman" pitchFamily="18" charset="0"/>
                <a:cs typeface="Times New Roman" pitchFamily="18" charset="0"/>
              </a:rPr>
              <a:t>3. </a:t>
            </a:r>
            <a:r>
              <a:rPr lang="ru-RU" sz="3600" dirty="0" smtClean="0">
                <a:solidFill>
                  <a:srgbClr val="002060"/>
                </a:solidFill>
                <a:latin typeface="Times New Roman" pitchFamily="18" charset="0"/>
                <a:cs typeface="Times New Roman" pitchFamily="18" charset="0"/>
              </a:rPr>
              <a:t>а</a:t>
            </a:r>
            <a:r>
              <a:rPr lang="ru-RU" sz="3600" dirty="0">
                <a:solidFill>
                  <a:srgbClr val="002060"/>
                </a:solidFill>
                <a:latin typeface="Times New Roman" pitchFamily="18" charset="0"/>
                <a:cs typeface="Times New Roman" pitchFamily="18" charset="0"/>
              </a:rPr>
              <a:t>) Самая большая популярность в кругу знакомых в течение двух лет. </a:t>
            </a:r>
            <a:r>
              <a:rPr lang="ru-RU" sz="3600" dirty="0" smtClean="0">
                <a:solidFill>
                  <a:srgbClr val="002060"/>
                </a:solidFill>
                <a:latin typeface="Times New Roman" pitchFamily="18" charset="0"/>
                <a:cs typeface="Times New Roman" pitchFamily="18" charset="0"/>
              </a:rPr>
              <a:t>(2 жетона)</a:t>
            </a:r>
            <a:endParaRPr lang="ru-RU" sz="3600" dirty="0">
              <a:solidFill>
                <a:srgbClr val="002060"/>
              </a:solidFill>
              <a:latin typeface="Times New Roman" pitchFamily="18" charset="0"/>
              <a:cs typeface="Times New Roman" pitchFamily="18" charset="0"/>
            </a:endParaRPr>
          </a:p>
          <a:p>
            <a:pPr marL="109728" indent="0">
              <a:buNone/>
            </a:pPr>
            <a:endParaRPr lang="ru-RU" sz="3600" dirty="0" smtClean="0">
              <a:solidFill>
                <a:srgbClr val="002060"/>
              </a:solidFill>
              <a:latin typeface="Times New Roman" pitchFamily="18" charset="0"/>
              <a:cs typeface="Times New Roman" pitchFamily="18" charset="0"/>
            </a:endParaRPr>
          </a:p>
          <a:p>
            <a:pPr marL="109728" indent="0">
              <a:buNone/>
            </a:pPr>
            <a:endParaRPr lang="ru-RU" sz="3600" dirty="0">
              <a:solidFill>
                <a:srgbClr val="002060"/>
              </a:solidFill>
              <a:latin typeface="Times New Roman" pitchFamily="18" charset="0"/>
              <a:cs typeface="Times New Roman" pitchFamily="18" charset="0"/>
            </a:endParaRPr>
          </a:p>
          <a:p>
            <a:pPr marL="109728" indent="0">
              <a:buNone/>
            </a:pPr>
            <a:endParaRPr lang="ru-RU" sz="3600" dirty="0" smtClean="0">
              <a:solidFill>
                <a:srgbClr val="002060"/>
              </a:solidFill>
              <a:latin typeface="Times New Roman" pitchFamily="18" charset="0"/>
              <a:cs typeface="Times New Roman" pitchFamily="18" charset="0"/>
            </a:endParaRPr>
          </a:p>
          <a:p>
            <a:pPr marL="109728" indent="0">
              <a:buNone/>
            </a:pPr>
            <a:endParaRPr lang="ru-RU" sz="3600" dirty="0">
              <a:solidFill>
                <a:srgbClr val="002060"/>
              </a:solidFill>
              <a:latin typeface="Times New Roman" pitchFamily="18" charset="0"/>
              <a:cs typeface="Times New Roman" pitchFamily="18" charset="0"/>
            </a:endParaRPr>
          </a:p>
          <a:p>
            <a:pPr marL="109728" indent="0">
              <a:buNone/>
            </a:pPr>
            <a:endParaRPr lang="ru-RU" sz="3600" dirty="0" smtClean="0">
              <a:solidFill>
                <a:srgbClr val="002060"/>
              </a:solidFill>
              <a:latin typeface="Times New Roman" pitchFamily="18" charset="0"/>
              <a:cs typeface="Times New Roman" pitchFamily="18" charset="0"/>
            </a:endParaRPr>
          </a:p>
          <a:p>
            <a:pPr marL="109728" indent="0">
              <a:buNone/>
            </a:pPr>
            <a:endParaRPr lang="ru-RU" sz="3600" dirty="0">
              <a:solidFill>
                <a:srgbClr val="002060"/>
              </a:solidFill>
              <a:latin typeface="Times New Roman" pitchFamily="18" charset="0"/>
              <a:cs typeface="Times New Roman" pitchFamily="18" charset="0"/>
            </a:endParaRPr>
          </a:p>
          <a:p>
            <a:pPr marL="109728" indent="0">
              <a:buNone/>
            </a:pPr>
            <a:r>
              <a:rPr lang="ru-RU" sz="3600" dirty="0" smtClean="0">
                <a:solidFill>
                  <a:srgbClr val="002060"/>
                </a:solidFill>
                <a:latin typeface="Times New Roman" pitchFamily="18" charset="0"/>
                <a:cs typeface="Times New Roman" pitchFamily="18" charset="0"/>
              </a:rPr>
              <a:t>б</a:t>
            </a:r>
            <a:r>
              <a:rPr lang="ru-RU" sz="3600" dirty="0">
                <a:solidFill>
                  <a:srgbClr val="002060"/>
                </a:solidFill>
                <a:latin typeface="Times New Roman" pitchFamily="18" charset="0"/>
                <a:cs typeface="Times New Roman" pitchFamily="18" charset="0"/>
              </a:rPr>
              <a:t>) Один настоящий друг. </a:t>
            </a:r>
            <a:r>
              <a:rPr lang="ru-RU" sz="3600" dirty="0" smtClean="0">
                <a:solidFill>
                  <a:srgbClr val="002060"/>
                </a:solidFill>
                <a:latin typeface="Times New Roman" pitchFamily="18" charset="0"/>
                <a:cs typeface="Times New Roman" pitchFamily="18" charset="0"/>
              </a:rPr>
              <a:t>(3 </a:t>
            </a:r>
            <a:r>
              <a:rPr lang="ru-RU" sz="3600" dirty="0">
                <a:solidFill>
                  <a:srgbClr val="002060"/>
                </a:solidFill>
                <a:latin typeface="Times New Roman" pitchFamily="18" charset="0"/>
                <a:cs typeface="Times New Roman" pitchFamily="18" charset="0"/>
              </a:rPr>
              <a:t>жетона)</a:t>
            </a:r>
          </a:p>
          <a:p>
            <a:pPr marL="109728" indent="0">
              <a:buNone/>
            </a:pPr>
            <a:endParaRPr lang="ru-RU" dirty="0"/>
          </a:p>
        </p:txBody>
      </p:sp>
      <p:pic>
        <p:nvPicPr>
          <p:cNvPr id="4098" name="Picture 2" descr="https://rusachka.ru/wp-content/uploads/2013/03/ochen-populyarnaya.jpg"/>
          <p:cNvPicPr>
            <a:picLocks noChangeAspect="1" noChangeArrowheads="1"/>
          </p:cNvPicPr>
          <p:nvPr/>
        </p:nvPicPr>
        <p:blipFill rotWithShape="1">
          <a:blip r:embed="rId2">
            <a:extLst>
              <a:ext uri="{28A0092B-C50C-407E-A947-70E740481C1C}">
                <a14:useLocalDpi xmlns:a14="http://schemas.microsoft.com/office/drawing/2010/main" val="0"/>
              </a:ext>
            </a:extLst>
          </a:blip>
          <a:srcRect l="4950" t="5870" r="3179" b="5039"/>
          <a:stretch/>
        </p:blipFill>
        <p:spPr bwMode="auto">
          <a:xfrm>
            <a:off x="235875" y="2909823"/>
            <a:ext cx="3904077" cy="2511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https://vybratpravilno.ru/wp-content/uploads/2015/06/8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4048" y="1916832"/>
            <a:ext cx="3780275" cy="23626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5381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7975" y="465138"/>
            <a:ext cx="8229600" cy="6087373"/>
          </a:xfrm>
        </p:spPr>
        <p:txBody>
          <a:bodyPr>
            <a:normAutofit fontScale="92500" lnSpcReduction="10000"/>
          </a:bodyPr>
          <a:lstStyle/>
          <a:p>
            <a:pPr marL="109728" indent="0">
              <a:buNone/>
            </a:pPr>
            <a:r>
              <a:rPr lang="ru-RU" sz="3900" b="1" dirty="0" smtClean="0">
                <a:solidFill>
                  <a:srgbClr val="002060"/>
                </a:solidFill>
                <a:latin typeface="Times New Roman" pitchFamily="18" charset="0"/>
                <a:cs typeface="Times New Roman" pitchFamily="18" charset="0"/>
              </a:rPr>
              <a:t>4.</a:t>
            </a:r>
          </a:p>
          <a:p>
            <a:pPr marL="109728" indent="0">
              <a:buNone/>
            </a:pPr>
            <a:r>
              <a:rPr lang="ru-RU" sz="3200" dirty="0" smtClean="0">
                <a:solidFill>
                  <a:srgbClr val="002060"/>
                </a:solidFill>
                <a:latin typeface="Times New Roman" pitchFamily="18" charset="0"/>
                <a:cs typeface="Times New Roman" pitchFamily="18" charset="0"/>
              </a:rPr>
              <a:t>а</a:t>
            </a:r>
            <a:r>
              <a:rPr lang="ru-RU" sz="3200" dirty="0">
                <a:solidFill>
                  <a:srgbClr val="002060"/>
                </a:solidFill>
                <a:latin typeface="Times New Roman" pitchFamily="18" charset="0"/>
                <a:cs typeface="Times New Roman" pitchFamily="18" charset="0"/>
              </a:rPr>
              <a:t>) Хорошее образование. </a:t>
            </a:r>
            <a:r>
              <a:rPr lang="ru-RU" sz="3200" dirty="0" smtClean="0">
                <a:solidFill>
                  <a:srgbClr val="002060"/>
                </a:solidFill>
                <a:latin typeface="Times New Roman" pitchFamily="18" charset="0"/>
                <a:cs typeface="Times New Roman" pitchFamily="18" charset="0"/>
              </a:rPr>
              <a:t>(3 </a:t>
            </a:r>
            <a:r>
              <a:rPr lang="ru-RU" sz="3200" dirty="0">
                <a:solidFill>
                  <a:srgbClr val="002060"/>
                </a:solidFill>
                <a:latin typeface="Times New Roman" pitchFamily="18" charset="0"/>
                <a:cs typeface="Times New Roman" pitchFamily="18" charset="0"/>
              </a:rPr>
              <a:t>жетона)</a:t>
            </a:r>
          </a:p>
          <a:p>
            <a:pPr marL="109728" indent="0">
              <a:buNone/>
            </a:pPr>
            <a:endParaRPr lang="ru-RU" sz="3200" dirty="0" smtClean="0">
              <a:solidFill>
                <a:srgbClr val="002060"/>
              </a:solidFill>
              <a:latin typeface="Times New Roman" pitchFamily="18" charset="0"/>
              <a:cs typeface="Times New Roman" pitchFamily="18" charset="0"/>
            </a:endParaRPr>
          </a:p>
          <a:p>
            <a:pPr marL="109728" indent="0">
              <a:buNone/>
            </a:pPr>
            <a:endParaRPr lang="ru-RU" sz="3200" dirty="0">
              <a:solidFill>
                <a:srgbClr val="002060"/>
              </a:solidFill>
              <a:latin typeface="Times New Roman" pitchFamily="18" charset="0"/>
              <a:cs typeface="Times New Roman" pitchFamily="18" charset="0"/>
            </a:endParaRPr>
          </a:p>
          <a:p>
            <a:pPr marL="109728" indent="0">
              <a:buNone/>
            </a:pPr>
            <a:endParaRPr lang="ru-RU" sz="3200" dirty="0" smtClean="0">
              <a:solidFill>
                <a:srgbClr val="002060"/>
              </a:solidFill>
              <a:latin typeface="Times New Roman" pitchFamily="18" charset="0"/>
              <a:cs typeface="Times New Roman" pitchFamily="18" charset="0"/>
            </a:endParaRPr>
          </a:p>
          <a:p>
            <a:pPr marL="109728" indent="0">
              <a:buNone/>
            </a:pPr>
            <a:endParaRPr lang="ru-RU" sz="3200" dirty="0">
              <a:solidFill>
                <a:srgbClr val="002060"/>
              </a:solidFill>
              <a:latin typeface="Times New Roman" pitchFamily="18" charset="0"/>
              <a:cs typeface="Times New Roman" pitchFamily="18" charset="0"/>
            </a:endParaRPr>
          </a:p>
          <a:p>
            <a:pPr marL="109728" indent="0">
              <a:buNone/>
            </a:pPr>
            <a:endParaRPr lang="ru-RU" sz="3200" dirty="0" smtClean="0">
              <a:solidFill>
                <a:srgbClr val="002060"/>
              </a:solidFill>
              <a:latin typeface="Times New Roman" pitchFamily="18" charset="0"/>
              <a:cs typeface="Times New Roman" pitchFamily="18" charset="0"/>
            </a:endParaRPr>
          </a:p>
          <a:p>
            <a:pPr marL="109728" indent="0">
              <a:buNone/>
            </a:pPr>
            <a:endParaRPr lang="ru-RU" sz="3200" dirty="0">
              <a:solidFill>
                <a:srgbClr val="002060"/>
              </a:solidFill>
              <a:latin typeface="Times New Roman" pitchFamily="18" charset="0"/>
              <a:cs typeface="Times New Roman" pitchFamily="18" charset="0"/>
            </a:endParaRPr>
          </a:p>
          <a:p>
            <a:pPr marL="109728" indent="0">
              <a:buNone/>
            </a:pPr>
            <a:r>
              <a:rPr lang="ru-RU" sz="3200" dirty="0" smtClean="0">
                <a:solidFill>
                  <a:srgbClr val="002060"/>
                </a:solidFill>
                <a:latin typeface="Times New Roman" pitchFamily="18" charset="0"/>
                <a:cs typeface="Times New Roman" pitchFamily="18" charset="0"/>
              </a:rPr>
              <a:t>                                           б</a:t>
            </a:r>
            <a:r>
              <a:rPr lang="ru-RU" sz="3200" dirty="0">
                <a:solidFill>
                  <a:srgbClr val="002060"/>
                </a:solidFill>
                <a:latin typeface="Times New Roman" pitchFamily="18" charset="0"/>
                <a:cs typeface="Times New Roman" pitchFamily="18" charset="0"/>
              </a:rPr>
              <a:t>) Предприятие, </a:t>
            </a:r>
            <a:endParaRPr lang="ru-RU" sz="3200" dirty="0" smtClean="0">
              <a:solidFill>
                <a:srgbClr val="002060"/>
              </a:solidFill>
              <a:latin typeface="Times New Roman" pitchFamily="18" charset="0"/>
              <a:cs typeface="Times New Roman" pitchFamily="18" charset="0"/>
            </a:endParaRPr>
          </a:p>
          <a:p>
            <a:pPr marL="109728" indent="0">
              <a:buNone/>
            </a:pPr>
            <a:r>
              <a:rPr lang="ru-RU" sz="3200" dirty="0">
                <a:solidFill>
                  <a:srgbClr val="002060"/>
                </a:solidFill>
                <a:latin typeface="Times New Roman" pitchFamily="18" charset="0"/>
                <a:cs typeface="Times New Roman" pitchFamily="18" charset="0"/>
              </a:rPr>
              <a:t> </a:t>
            </a:r>
            <a:r>
              <a:rPr lang="ru-RU" sz="3200" dirty="0" smtClean="0">
                <a:solidFill>
                  <a:srgbClr val="002060"/>
                </a:solidFill>
                <a:latin typeface="Times New Roman" pitchFamily="18" charset="0"/>
                <a:cs typeface="Times New Roman" pitchFamily="18" charset="0"/>
              </a:rPr>
              <a:t>                                           приносящее </a:t>
            </a:r>
          </a:p>
          <a:p>
            <a:pPr marL="109728" indent="0">
              <a:buNone/>
            </a:pPr>
            <a:r>
              <a:rPr lang="ru-RU" sz="3200" dirty="0">
                <a:solidFill>
                  <a:srgbClr val="002060"/>
                </a:solidFill>
                <a:latin typeface="Times New Roman" pitchFamily="18" charset="0"/>
                <a:cs typeface="Times New Roman" pitchFamily="18" charset="0"/>
              </a:rPr>
              <a:t> </a:t>
            </a:r>
            <a:r>
              <a:rPr lang="ru-RU" sz="3200" dirty="0" smtClean="0">
                <a:solidFill>
                  <a:srgbClr val="002060"/>
                </a:solidFill>
                <a:latin typeface="Times New Roman" pitchFamily="18" charset="0"/>
                <a:cs typeface="Times New Roman" pitchFamily="18" charset="0"/>
              </a:rPr>
              <a:t>                                           большую </a:t>
            </a:r>
            <a:r>
              <a:rPr lang="ru-RU" sz="3200" dirty="0">
                <a:solidFill>
                  <a:srgbClr val="002060"/>
                </a:solidFill>
                <a:latin typeface="Times New Roman" pitchFamily="18" charset="0"/>
                <a:cs typeface="Times New Roman" pitchFamily="18" charset="0"/>
              </a:rPr>
              <a:t>прибыль</a:t>
            </a:r>
            <a:r>
              <a:rPr lang="ru-RU" sz="3200" dirty="0" smtClean="0">
                <a:solidFill>
                  <a:srgbClr val="002060"/>
                </a:solidFill>
                <a:latin typeface="Times New Roman" pitchFamily="18" charset="0"/>
                <a:cs typeface="Times New Roman" pitchFamily="18" charset="0"/>
              </a:rPr>
              <a:t>.</a:t>
            </a:r>
          </a:p>
          <a:p>
            <a:pPr marL="109728" indent="0">
              <a:buNone/>
            </a:pPr>
            <a:r>
              <a:rPr lang="ru-RU" sz="3200" dirty="0">
                <a:solidFill>
                  <a:srgbClr val="002060"/>
                </a:solidFill>
                <a:latin typeface="Times New Roman" pitchFamily="18" charset="0"/>
                <a:cs typeface="Times New Roman" pitchFamily="18" charset="0"/>
              </a:rPr>
              <a:t> </a:t>
            </a:r>
            <a:r>
              <a:rPr lang="ru-RU" sz="3200" dirty="0" smtClean="0">
                <a:solidFill>
                  <a:srgbClr val="002060"/>
                </a:solidFill>
                <a:latin typeface="Times New Roman" pitchFamily="18" charset="0"/>
                <a:cs typeface="Times New Roman" pitchFamily="18" charset="0"/>
              </a:rPr>
              <a:t>                                            (3 </a:t>
            </a:r>
            <a:r>
              <a:rPr lang="ru-RU" sz="3200" dirty="0">
                <a:solidFill>
                  <a:srgbClr val="002060"/>
                </a:solidFill>
                <a:latin typeface="Times New Roman" pitchFamily="18" charset="0"/>
                <a:cs typeface="Times New Roman" pitchFamily="18" charset="0"/>
              </a:rPr>
              <a:t>жетона)</a:t>
            </a:r>
          </a:p>
          <a:p>
            <a:pPr marL="109728" indent="0">
              <a:buNone/>
            </a:pPr>
            <a:endParaRPr lang="ru-RU" dirty="0"/>
          </a:p>
        </p:txBody>
      </p:sp>
      <p:pic>
        <p:nvPicPr>
          <p:cNvPr id="5122" name="Picture 2" descr="http://safonovo-admin.ru/files/275/6443204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1412776"/>
            <a:ext cx="3672408" cy="23952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AutoShape 4" descr="https://delo.ua/files/news/images/3373/95/picture2_milliardery-sozda_337395_p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delo.ua/files/news/images/3373/95/picture2_milliardery-sozda_337395_p0.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https://delo.ua/files/news/images/3373/95/picture2_milliardery-sozda_337395_p0.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30" name="Picture 10" descr="http://finance.lg.ua/wp-content/uploads/2011/01/sobstveniy_bizn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678" y="3573016"/>
            <a:ext cx="4226748" cy="27478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2355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881840"/>
          </a:xfrm>
        </p:spPr>
        <p:txBody>
          <a:bodyPr>
            <a:normAutofit/>
          </a:bodyPr>
          <a:lstStyle/>
          <a:p>
            <a:pPr marL="109728" indent="0">
              <a:buNone/>
            </a:pPr>
            <a:r>
              <a:rPr lang="ru-RU" sz="4000" b="1" dirty="0" smtClean="0">
                <a:solidFill>
                  <a:srgbClr val="002060"/>
                </a:solidFill>
                <a:latin typeface="Times New Roman" pitchFamily="18" charset="0"/>
                <a:cs typeface="Times New Roman" pitchFamily="18" charset="0"/>
              </a:rPr>
              <a:t>5.</a:t>
            </a:r>
            <a:r>
              <a:rPr lang="ru-RU" sz="4000" dirty="0" smtClean="0">
                <a:solidFill>
                  <a:srgbClr val="002060"/>
                </a:solidFill>
                <a:latin typeface="Times New Roman" pitchFamily="18" charset="0"/>
                <a:cs typeface="Times New Roman" pitchFamily="18" charset="0"/>
              </a:rPr>
              <a:t> </a:t>
            </a:r>
          </a:p>
          <a:p>
            <a:pPr marL="109728" indent="0">
              <a:buNone/>
            </a:pPr>
            <a:r>
              <a:rPr lang="ru-RU" sz="4000" dirty="0" smtClean="0">
                <a:solidFill>
                  <a:srgbClr val="002060"/>
                </a:solidFill>
                <a:latin typeface="Times New Roman" pitchFamily="18" charset="0"/>
                <a:cs typeface="Times New Roman" pitchFamily="18" charset="0"/>
              </a:rPr>
              <a:t>а</a:t>
            </a:r>
            <a:r>
              <a:rPr lang="ru-RU" sz="4000" dirty="0">
                <a:solidFill>
                  <a:srgbClr val="002060"/>
                </a:solidFill>
                <a:latin typeface="Times New Roman" pitchFamily="18" charset="0"/>
                <a:cs typeface="Times New Roman" pitchFamily="18" charset="0"/>
              </a:rPr>
              <a:t>) Здоровая семья. </a:t>
            </a:r>
            <a:r>
              <a:rPr lang="ru-RU" sz="4000" dirty="0" smtClean="0">
                <a:solidFill>
                  <a:srgbClr val="002060"/>
                </a:solidFill>
                <a:latin typeface="Times New Roman" pitchFamily="18" charset="0"/>
                <a:cs typeface="Times New Roman" pitchFamily="18" charset="0"/>
              </a:rPr>
              <a:t>(4 </a:t>
            </a:r>
            <a:r>
              <a:rPr lang="ru-RU" sz="4000" dirty="0">
                <a:solidFill>
                  <a:srgbClr val="002060"/>
                </a:solidFill>
                <a:latin typeface="Times New Roman" pitchFamily="18" charset="0"/>
                <a:cs typeface="Times New Roman" pitchFamily="18" charset="0"/>
              </a:rPr>
              <a:t>жетона)</a:t>
            </a:r>
          </a:p>
          <a:p>
            <a:pPr marL="109728" indent="0">
              <a:buNone/>
            </a:pPr>
            <a:r>
              <a:rPr lang="ru-RU" sz="4000" dirty="0">
                <a:solidFill>
                  <a:srgbClr val="002060"/>
                </a:solidFill>
                <a:latin typeface="Times New Roman" pitchFamily="18" charset="0"/>
                <a:cs typeface="Times New Roman" pitchFamily="18" charset="0"/>
              </a:rPr>
              <a:t>б) Всемирная слава. (3 жетона)</a:t>
            </a:r>
          </a:p>
          <a:p>
            <a:pPr marL="109728" indent="0">
              <a:buNone/>
            </a:pPr>
            <a:endParaRPr lang="ru-RU" sz="4000" dirty="0">
              <a:solidFill>
                <a:srgbClr val="002060"/>
              </a:solidFill>
              <a:latin typeface="Times New Roman" pitchFamily="18" charset="0"/>
              <a:cs typeface="Times New Roman" pitchFamily="18" charset="0"/>
            </a:endParaRPr>
          </a:p>
        </p:txBody>
      </p:sp>
      <p:pic>
        <p:nvPicPr>
          <p:cNvPr id="6146" name="Picture 2" descr="https://encrypted-tbn0.gstatic.com/images?q=tbn:ANd9GcR6vIN-B21Ph8Ss0fZmhuRbJj4kKsO_h98iyPDj6k_37wWIT-1I&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971" y="2780928"/>
            <a:ext cx="3895513" cy="25922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https://encrypted-tbn0.gstatic.com/images?q=tbn:ANd9GcTPOxVk-RzhmEnd7EmS2inm3UwuJczcCT_3AEukkO8KFtJ38DnpSg&am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5825" y="2996952"/>
            <a:ext cx="5108175" cy="33992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39028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7975" y="476672"/>
            <a:ext cx="8378825" cy="6097864"/>
          </a:xfrm>
        </p:spPr>
        <p:txBody>
          <a:bodyPr/>
          <a:lstStyle/>
          <a:p>
            <a:pPr marL="109728" indent="0">
              <a:buNone/>
            </a:pPr>
            <a:r>
              <a:rPr lang="ru-RU" sz="3600" b="1" dirty="0" smtClean="0">
                <a:solidFill>
                  <a:srgbClr val="002060"/>
                </a:solidFill>
                <a:latin typeface="Times New Roman" pitchFamily="18" charset="0"/>
                <a:cs typeface="Times New Roman" pitchFamily="18" charset="0"/>
              </a:rPr>
              <a:t>6.</a:t>
            </a:r>
          </a:p>
          <a:p>
            <a:pPr marL="109728" indent="0">
              <a:buNone/>
            </a:pPr>
            <a:r>
              <a:rPr lang="ru-RU" dirty="0" smtClean="0">
                <a:solidFill>
                  <a:srgbClr val="002060"/>
                </a:solidFill>
                <a:latin typeface="Times New Roman" pitchFamily="18" charset="0"/>
                <a:cs typeface="Times New Roman" pitchFamily="18" charset="0"/>
              </a:rPr>
              <a:t>                                           а</a:t>
            </a:r>
            <a:r>
              <a:rPr lang="ru-RU" dirty="0">
                <a:solidFill>
                  <a:srgbClr val="002060"/>
                </a:solidFill>
                <a:latin typeface="Times New Roman" pitchFamily="18" charset="0"/>
                <a:cs typeface="Times New Roman" pitchFamily="18" charset="0"/>
              </a:rPr>
              <a:t>) Изменить любую </a:t>
            </a:r>
            <a:r>
              <a:rPr lang="ru-RU" dirty="0" smtClean="0">
                <a:solidFill>
                  <a:srgbClr val="002060"/>
                </a:solidFill>
                <a:latin typeface="Times New Roman" pitchFamily="18" charset="0"/>
                <a:cs typeface="Times New Roman" pitchFamily="18" charset="0"/>
              </a:rPr>
              <a:t>черту</a:t>
            </a: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a:t>
            </a:r>
            <a:r>
              <a:rPr lang="ru-RU" dirty="0">
                <a:solidFill>
                  <a:srgbClr val="002060"/>
                </a:solidFill>
                <a:latin typeface="Times New Roman" pitchFamily="18" charset="0"/>
                <a:cs typeface="Times New Roman" pitchFamily="18" charset="0"/>
              </a:rPr>
              <a:t>своей внешности</a:t>
            </a:r>
            <a:r>
              <a:rPr lang="ru-RU" dirty="0" smtClean="0">
                <a:solidFill>
                  <a:srgbClr val="002060"/>
                </a:solidFill>
                <a:latin typeface="Times New Roman" pitchFamily="18" charset="0"/>
                <a:cs typeface="Times New Roman" pitchFamily="18" charset="0"/>
              </a:rPr>
              <a:t>.</a:t>
            </a:r>
          </a:p>
          <a:p>
            <a:pPr marL="109728" indent="0">
              <a:buNone/>
            </a:pPr>
            <a:r>
              <a:rPr lang="ru-RU" dirty="0" smtClean="0">
                <a:solidFill>
                  <a:srgbClr val="002060"/>
                </a:solidFill>
                <a:latin typeface="Times New Roman" pitchFamily="18" charset="0"/>
                <a:cs typeface="Times New Roman" pitchFamily="18" charset="0"/>
              </a:rPr>
              <a:t>                                                (</a:t>
            </a:r>
            <a:r>
              <a:rPr lang="ru-RU" dirty="0">
                <a:solidFill>
                  <a:srgbClr val="002060"/>
                </a:solidFill>
                <a:latin typeface="Times New Roman" pitchFamily="18" charset="0"/>
                <a:cs typeface="Times New Roman" pitchFamily="18" charset="0"/>
              </a:rPr>
              <a:t>1 жетон)</a:t>
            </a: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б</a:t>
            </a:r>
            <a:r>
              <a:rPr lang="ru-RU" dirty="0">
                <a:solidFill>
                  <a:srgbClr val="002060"/>
                </a:solidFill>
                <a:latin typeface="Times New Roman" pitchFamily="18" charset="0"/>
                <a:cs typeface="Times New Roman" pitchFamily="18" charset="0"/>
              </a:rPr>
              <a:t>) Быть всю жизнь </a:t>
            </a:r>
            <a:endParaRPr lang="ru-RU" dirty="0" smtClean="0">
              <a:solidFill>
                <a:srgbClr val="002060"/>
              </a:solidFill>
              <a:latin typeface="Times New Roman" pitchFamily="18" charset="0"/>
              <a:cs typeface="Times New Roman" pitchFamily="18" charset="0"/>
            </a:endParaRP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довольным </a:t>
            </a:r>
            <a:r>
              <a:rPr lang="ru-RU" dirty="0">
                <a:solidFill>
                  <a:srgbClr val="002060"/>
                </a:solidFill>
                <a:latin typeface="Times New Roman" pitchFamily="18" charset="0"/>
                <a:cs typeface="Times New Roman" pitchFamily="18" charset="0"/>
              </a:rPr>
              <a:t>собой. </a:t>
            </a:r>
            <a:endParaRPr lang="ru-RU" dirty="0" smtClean="0">
              <a:solidFill>
                <a:srgbClr val="002060"/>
              </a:solidFill>
              <a:latin typeface="Times New Roman" pitchFamily="18" charset="0"/>
              <a:cs typeface="Times New Roman" pitchFamily="18" charset="0"/>
            </a:endParaRP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(3 </a:t>
            </a:r>
            <a:r>
              <a:rPr lang="ru-RU" dirty="0">
                <a:solidFill>
                  <a:srgbClr val="002060"/>
                </a:solidFill>
                <a:latin typeface="Times New Roman" pitchFamily="18" charset="0"/>
                <a:cs typeface="Times New Roman" pitchFamily="18" charset="0"/>
              </a:rPr>
              <a:t>жетона)</a:t>
            </a:r>
          </a:p>
          <a:p>
            <a:pPr marL="109728" indent="0">
              <a:buNone/>
            </a:pPr>
            <a:endParaRPr lang="ru-RU" dirty="0"/>
          </a:p>
        </p:txBody>
      </p:sp>
      <p:sp>
        <p:nvSpPr>
          <p:cNvPr id="4" name="AutoShape 2" descr="https://media.istockphoto.com/photos/portrait-of-excited-man-wearing-jeans-shirt-and-bow-tie-picture-id496733078"/>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descr="https://media.istockphoto.com/photos/portrait-of-excited-man-wearing-jeans-shirt-and-bow-tie-picture-id496733078"/>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https://media.istockphoto.com/photos/portrait-of-excited-man-wearing-jeans-shirt-and-bow-tie-picture-id496733078"/>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8" descr="Картинки по запросу &quot;картинки довольный человек&quo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178" name="Picture 10" descr="http://polisp.ru/images/ma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617538"/>
            <a:ext cx="4071149" cy="2880320"/>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https://encrypted-tbn0.gstatic.com/images?q=tbn:ANd9GcTdyLGKlS_Qhv71iO-djVxAcAPl2-R-2gf7Fh8TUvqb7IbNN7puOg&am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492896"/>
            <a:ext cx="3960440" cy="3960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0063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6097864"/>
          </a:xfrm>
        </p:spPr>
        <p:txBody>
          <a:bodyPr>
            <a:normAutofit lnSpcReduction="10000"/>
          </a:bodyPr>
          <a:lstStyle/>
          <a:p>
            <a:pPr marL="109728" indent="0">
              <a:buNone/>
            </a:pPr>
            <a:r>
              <a:rPr lang="ru-RU" dirty="0" smtClean="0">
                <a:solidFill>
                  <a:srgbClr val="002060"/>
                </a:solidFill>
                <a:latin typeface="Times New Roman" pitchFamily="18" charset="0"/>
                <a:cs typeface="Times New Roman" pitchFamily="18" charset="0"/>
              </a:rPr>
              <a:t>      </a:t>
            </a:r>
            <a:r>
              <a:rPr lang="ru-RU" sz="3600" b="1" dirty="0" smtClean="0">
                <a:solidFill>
                  <a:srgbClr val="002060"/>
                </a:solidFill>
                <a:latin typeface="Times New Roman" pitchFamily="18" charset="0"/>
                <a:cs typeface="Times New Roman" pitchFamily="18" charset="0"/>
              </a:rPr>
              <a:t>7.                                  </a:t>
            </a:r>
            <a:endParaRPr lang="ru-RU" b="1" dirty="0" smtClean="0">
              <a:solidFill>
                <a:srgbClr val="002060"/>
              </a:solidFill>
              <a:latin typeface="Times New Roman" pitchFamily="18" charset="0"/>
              <a:cs typeface="Times New Roman" pitchFamily="18" charset="0"/>
            </a:endParaRP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а</a:t>
            </a:r>
            <a:r>
              <a:rPr lang="ru-RU" dirty="0">
                <a:solidFill>
                  <a:srgbClr val="002060"/>
                </a:solidFill>
                <a:latin typeface="Times New Roman" pitchFamily="18" charset="0"/>
                <a:cs typeface="Times New Roman" pitchFamily="18" charset="0"/>
              </a:rPr>
              <a:t>) Пять лет ничем не </a:t>
            </a:r>
            <a:endParaRPr lang="ru-RU" dirty="0" smtClean="0">
              <a:solidFill>
                <a:srgbClr val="002060"/>
              </a:solidFill>
              <a:latin typeface="Times New Roman" pitchFamily="18" charset="0"/>
              <a:cs typeface="Times New Roman" pitchFamily="18" charset="0"/>
            </a:endParaRP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нарушаемого физического</a:t>
            </a: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a:t>
            </a:r>
            <a:r>
              <a:rPr lang="ru-RU" dirty="0">
                <a:solidFill>
                  <a:srgbClr val="002060"/>
                </a:solidFill>
                <a:latin typeface="Times New Roman" pitchFamily="18" charset="0"/>
                <a:cs typeface="Times New Roman" pitchFamily="18" charset="0"/>
              </a:rPr>
              <a:t>наслаждения. (2 жетона)</a:t>
            </a: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б</a:t>
            </a:r>
            <a:r>
              <a:rPr lang="ru-RU" dirty="0">
                <a:solidFill>
                  <a:srgbClr val="002060"/>
                </a:solidFill>
                <a:latin typeface="Times New Roman" pitchFamily="18" charset="0"/>
                <a:cs typeface="Times New Roman" pitchFamily="18" charset="0"/>
              </a:rPr>
              <a:t>) Уважение и любовь к вам </a:t>
            </a: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тех</a:t>
            </a:r>
            <a:r>
              <a:rPr lang="ru-RU" dirty="0">
                <a:solidFill>
                  <a:srgbClr val="002060"/>
                </a:solidFill>
                <a:latin typeface="Times New Roman" pitchFamily="18" charset="0"/>
                <a:cs typeface="Times New Roman" pitchFamily="18" charset="0"/>
              </a:rPr>
              <a:t>, кого вы больше всего </a:t>
            </a: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цените</a:t>
            </a:r>
            <a:r>
              <a:rPr lang="ru-RU" dirty="0">
                <a:solidFill>
                  <a:srgbClr val="002060"/>
                </a:solidFill>
                <a:latin typeface="Times New Roman" pitchFamily="18" charset="0"/>
                <a:cs typeface="Times New Roman" pitchFamily="18" charset="0"/>
              </a:rPr>
              <a:t>. (2 жетона)</a:t>
            </a:r>
          </a:p>
          <a:p>
            <a:pPr marL="109728" indent="0">
              <a:buNone/>
            </a:pPr>
            <a:endParaRPr lang="ru-RU" dirty="0"/>
          </a:p>
        </p:txBody>
      </p:sp>
      <p:pic>
        <p:nvPicPr>
          <p:cNvPr id="8194" name="Picture 2" descr="http://www.toramizion.ru/assets/cacheimg/jewish_ethics/094908dbdbab9fef51a4c8349bf27061/2014-03/26_06_03_43_jpg_gurm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02" y="1052736"/>
            <a:ext cx="4128459" cy="3096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6" name="Picture 4" descr="https://obretenie-sily-lubvi.ru/wp-content/uploads/2016/02/prinimat-blizkih-i-uvazhat-ih-put.png"/>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5148064" y="3688870"/>
            <a:ext cx="3733800" cy="2924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3115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881840"/>
          </a:xfrm>
        </p:spPr>
        <p:txBody>
          <a:bodyPr>
            <a:normAutofit fontScale="92500" lnSpcReduction="20000"/>
          </a:bodyPr>
          <a:lstStyle/>
          <a:p>
            <a:pPr marL="109728" indent="0">
              <a:buNone/>
            </a:pPr>
            <a:r>
              <a:rPr lang="ru-RU" sz="3900" b="1" dirty="0" smtClean="0">
                <a:solidFill>
                  <a:srgbClr val="002060"/>
                </a:solidFill>
                <a:latin typeface="Times New Roman" pitchFamily="18" charset="0"/>
                <a:cs typeface="Times New Roman" pitchFamily="18" charset="0"/>
              </a:rPr>
              <a:t>                                        8. </a:t>
            </a:r>
          </a:p>
          <a:p>
            <a:pPr marL="109728" indent="0">
              <a:buNone/>
            </a:pPr>
            <a:endParaRPr lang="ru-RU" sz="3200" dirty="0">
              <a:solidFill>
                <a:srgbClr val="002060"/>
              </a:solidFill>
              <a:latin typeface="Times New Roman" pitchFamily="18" charset="0"/>
              <a:cs typeface="Times New Roman" pitchFamily="18" charset="0"/>
            </a:endParaRPr>
          </a:p>
          <a:p>
            <a:pPr marL="109728" indent="0">
              <a:buNone/>
            </a:pPr>
            <a:r>
              <a:rPr lang="ru-RU" sz="3200" dirty="0" smtClean="0">
                <a:solidFill>
                  <a:srgbClr val="002060"/>
                </a:solidFill>
                <a:latin typeface="Times New Roman" pitchFamily="18" charset="0"/>
                <a:cs typeface="Times New Roman" pitchFamily="18" charset="0"/>
              </a:rPr>
              <a:t>                                          а</a:t>
            </a:r>
            <a:r>
              <a:rPr lang="ru-RU" sz="3200" dirty="0">
                <a:solidFill>
                  <a:srgbClr val="002060"/>
                </a:solidFill>
                <a:latin typeface="Times New Roman" pitchFamily="18" charset="0"/>
                <a:cs typeface="Times New Roman" pitchFamily="18" charset="0"/>
              </a:rPr>
              <a:t>) Чистая совесть. </a:t>
            </a:r>
            <a:endParaRPr lang="ru-RU" sz="3200" dirty="0" smtClean="0">
              <a:solidFill>
                <a:srgbClr val="002060"/>
              </a:solidFill>
              <a:latin typeface="Times New Roman" pitchFamily="18" charset="0"/>
              <a:cs typeface="Times New Roman" pitchFamily="18" charset="0"/>
            </a:endParaRPr>
          </a:p>
          <a:p>
            <a:pPr marL="109728" indent="0">
              <a:buNone/>
            </a:pPr>
            <a:r>
              <a:rPr lang="ru-RU" sz="3200" dirty="0">
                <a:solidFill>
                  <a:srgbClr val="002060"/>
                </a:solidFill>
                <a:latin typeface="Times New Roman" pitchFamily="18" charset="0"/>
                <a:cs typeface="Times New Roman" pitchFamily="18" charset="0"/>
              </a:rPr>
              <a:t> </a:t>
            </a:r>
            <a:r>
              <a:rPr lang="ru-RU" sz="3200" dirty="0" smtClean="0">
                <a:solidFill>
                  <a:srgbClr val="002060"/>
                </a:solidFill>
                <a:latin typeface="Times New Roman" pitchFamily="18" charset="0"/>
                <a:cs typeface="Times New Roman" pitchFamily="18" charset="0"/>
              </a:rPr>
              <a:t>                                           (</a:t>
            </a:r>
            <a:r>
              <a:rPr lang="ru-RU" sz="3200" dirty="0">
                <a:solidFill>
                  <a:srgbClr val="002060"/>
                </a:solidFill>
                <a:latin typeface="Times New Roman" pitchFamily="18" charset="0"/>
                <a:cs typeface="Times New Roman" pitchFamily="18" charset="0"/>
              </a:rPr>
              <a:t>2 жетона)</a:t>
            </a:r>
          </a:p>
          <a:p>
            <a:pPr marL="109728" indent="0">
              <a:buNone/>
            </a:pPr>
            <a:endParaRPr lang="ru-RU" sz="3200" dirty="0" smtClean="0">
              <a:solidFill>
                <a:srgbClr val="002060"/>
              </a:solidFill>
              <a:latin typeface="Times New Roman" pitchFamily="18" charset="0"/>
              <a:cs typeface="Times New Roman" pitchFamily="18" charset="0"/>
            </a:endParaRPr>
          </a:p>
          <a:p>
            <a:pPr marL="109728" indent="0">
              <a:buNone/>
            </a:pPr>
            <a:endParaRPr lang="ru-RU" sz="3200" dirty="0">
              <a:solidFill>
                <a:srgbClr val="002060"/>
              </a:solidFill>
              <a:latin typeface="Times New Roman" pitchFamily="18" charset="0"/>
              <a:cs typeface="Times New Roman" pitchFamily="18" charset="0"/>
            </a:endParaRPr>
          </a:p>
          <a:p>
            <a:pPr marL="109728" indent="0">
              <a:buNone/>
            </a:pPr>
            <a:endParaRPr lang="ru-RU" sz="3200" dirty="0" smtClean="0">
              <a:solidFill>
                <a:srgbClr val="002060"/>
              </a:solidFill>
              <a:latin typeface="Times New Roman" pitchFamily="18" charset="0"/>
              <a:cs typeface="Times New Roman" pitchFamily="18" charset="0"/>
            </a:endParaRPr>
          </a:p>
          <a:p>
            <a:pPr marL="109728" indent="0">
              <a:buNone/>
            </a:pPr>
            <a:endParaRPr lang="ru-RU" sz="3200" dirty="0">
              <a:solidFill>
                <a:srgbClr val="002060"/>
              </a:solidFill>
              <a:latin typeface="Times New Roman" pitchFamily="18" charset="0"/>
              <a:cs typeface="Times New Roman" pitchFamily="18" charset="0"/>
            </a:endParaRPr>
          </a:p>
          <a:p>
            <a:pPr marL="109728" indent="0">
              <a:buNone/>
            </a:pPr>
            <a:endParaRPr lang="ru-RU" sz="3200" dirty="0" smtClean="0">
              <a:solidFill>
                <a:srgbClr val="002060"/>
              </a:solidFill>
              <a:latin typeface="Times New Roman" pitchFamily="18" charset="0"/>
              <a:cs typeface="Times New Roman" pitchFamily="18" charset="0"/>
            </a:endParaRPr>
          </a:p>
          <a:p>
            <a:pPr marL="109728" indent="0">
              <a:buNone/>
            </a:pPr>
            <a:endParaRPr lang="ru-RU" sz="3200" dirty="0">
              <a:solidFill>
                <a:srgbClr val="002060"/>
              </a:solidFill>
              <a:latin typeface="Times New Roman" pitchFamily="18" charset="0"/>
              <a:cs typeface="Times New Roman" pitchFamily="18" charset="0"/>
            </a:endParaRPr>
          </a:p>
          <a:p>
            <a:pPr marL="109728" indent="0">
              <a:buNone/>
            </a:pPr>
            <a:r>
              <a:rPr lang="ru-RU" sz="3200" dirty="0" smtClean="0">
                <a:solidFill>
                  <a:srgbClr val="002060"/>
                </a:solidFill>
                <a:latin typeface="Times New Roman" pitchFamily="18" charset="0"/>
                <a:cs typeface="Times New Roman" pitchFamily="18" charset="0"/>
              </a:rPr>
              <a:t>б</a:t>
            </a:r>
            <a:r>
              <a:rPr lang="ru-RU" sz="3200" dirty="0">
                <a:solidFill>
                  <a:srgbClr val="002060"/>
                </a:solidFill>
                <a:latin typeface="Times New Roman" pitchFamily="18" charset="0"/>
                <a:cs typeface="Times New Roman" pitchFamily="18" charset="0"/>
              </a:rPr>
              <a:t>) Умение добиваться </a:t>
            </a:r>
            <a:endParaRPr lang="ru-RU" sz="3200" dirty="0" smtClean="0">
              <a:solidFill>
                <a:srgbClr val="002060"/>
              </a:solidFill>
              <a:latin typeface="Times New Roman" pitchFamily="18" charset="0"/>
              <a:cs typeface="Times New Roman" pitchFamily="18" charset="0"/>
            </a:endParaRPr>
          </a:p>
          <a:p>
            <a:pPr marL="109728" indent="0">
              <a:buNone/>
            </a:pPr>
            <a:r>
              <a:rPr lang="ru-RU" sz="3200" dirty="0">
                <a:solidFill>
                  <a:srgbClr val="002060"/>
                </a:solidFill>
                <a:latin typeface="Times New Roman" pitchFamily="18" charset="0"/>
                <a:cs typeface="Times New Roman" pitchFamily="18" charset="0"/>
              </a:rPr>
              <a:t> </a:t>
            </a:r>
            <a:r>
              <a:rPr lang="ru-RU" sz="3200" dirty="0" smtClean="0">
                <a:solidFill>
                  <a:srgbClr val="002060"/>
                </a:solidFill>
                <a:latin typeface="Times New Roman" pitchFamily="18" charset="0"/>
                <a:cs typeface="Times New Roman" pitchFamily="18" charset="0"/>
              </a:rPr>
              <a:t>успеха </a:t>
            </a:r>
            <a:r>
              <a:rPr lang="ru-RU" sz="3200" dirty="0">
                <a:solidFill>
                  <a:srgbClr val="002060"/>
                </a:solidFill>
                <a:latin typeface="Times New Roman" pitchFamily="18" charset="0"/>
                <a:cs typeface="Times New Roman" pitchFamily="18" charset="0"/>
              </a:rPr>
              <a:t>во всем, </a:t>
            </a:r>
            <a:r>
              <a:rPr lang="ru-RU" sz="3200" dirty="0" smtClean="0">
                <a:solidFill>
                  <a:srgbClr val="002060"/>
                </a:solidFill>
                <a:latin typeface="Times New Roman" pitchFamily="18" charset="0"/>
                <a:cs typeface="Times New Roman" pitchFamily="18" charset="0"/>
              </a:rPr>
              <a:t>чего</a:t>
            </a:r>
          </a:p>
          <a:p>
            <a:pPr marL="109728" indent="0">
              <a:buNone/>
            </a:pPr>
            <a:r>
              <a:rPr lang="ru-RU" sz="3200" dirty="0" smtClean="0">
                <a:solidFill>
                  <a:srgbClr val="002060"/>
                </a:solidFill>
                <a:latin typeface="Times New Roman" pitchFamily="18" charset="0"/>
                <a:cs typeface="Times New Roman" pitchFamily="18" charset="0"/>
              </a:rPr>
              <a:t> </a:t>
            </a:r>
            <a:r>
              <a:rPr lang="ru-RU" sz="3200" dirty="0">
                <a:solidFill>
                  <a:srgbClr val="002060"/>
                </a:solidFill>
                <a:latin typeface="Times New Roman" pitchFamily="18" charset="0"/>
                <a:cs typeface="Times New Roman" pitchFamily="18" charset="0"/>
              </a:rPr>
              <a:t>бы вы ни пожелали. </a:t>
            </a:r>
            <a:endParaRPr lang="ru-RU" sz="3200" dirty="0" smtClean="0">
              <a:solidFill>
                <a:srgbClr val="002060"/>
              </a:solidFill>
              <a:latin typeface="Times New Roman" pitchFamily="18" charset="0"/>
              <a:cs typeface="Times New Roman" pitchFamily="18" charset="0"/>
            </a:endParaRPr>
          </a:p>
          <a:p>
            <a:pPr marL="109728" indent="0">
              <a:buNone/>
            </a:pPr>
            <a:r>
              <a:rPr lang="ru-RU" sz="3200" dirty="0" smtClean="0">
                <a:solidFill>
                  <a:srgbClr val="002060"/>
                </a:solidFill>
                <a:latin typeface="Times New Roman" pitchFamily="18" charset="0"/>
                <a:cs typeface="Times New Roman" pitchFamily="18" charset="0"/>
              </a:rPr>
              <a:t>(</a:t>
            </a:r>
            <a:r>
              <a:rPr lang="ru-RU" sz="3200" dirty="0">
                <a:solidFill>
                  <a:srgbClr val="002060"/>
                </a:solidFill>
                <a:latin typeface="Times New Roman" pitchFamily="18" charset="0"/>
                <a:cs typeface="Times New Roman" pitchFamily="18" charset="0"/>
              </a:rPr>
              <a:t>2 жетона)</a:t>
            </a:r>
          </a:p>
          <a:p>
            <a:pPr marL="109728" indent="0">
              <a:buNone/>
            </a:pPr>
            <a:endParaRPr lang="ru-RU" dirty="0"/>
          </a:p>
        </p:txBody>
      </p:sp>
      <p:pic>
        <p:nvPicPr>
          <p:cNvPr id="9218" name="Picture 2" descr="https://irinalex.com.ua/wp-content/uploads/2018/09/3uspe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4466" y="4077072"/>
            <a:ext cx="4495155" cy="25904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0" name="Picture 4" descr="https://encrypted-tbn0.gstatic.com/images?q=tbn:ANd9GcSW_TsComOrRNQd5of7gU2IfNUvesuMQuhZc4bDm18F0Dyw50D_xQ&am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589" y="620688"/>
            <a:ext cx="3456384" cy="34563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80114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363272" cy="6097864"/>
          </a:xfrm>
        </p:spPr>
        <p:txBody>
          <a:bodyPr>
            <a:normAutofit lnSpcReduction="10000"/>
          </a:bodyPr>
          <a:lstStyle/>
          <a:p>
            <a:pPr marL="109728" indent="0">
              <a:buNone/>
            </a:pPr>
            <a:r>
              <a:rPr lang="ru-RU" sz="3600" b="1" dirty="0" smtClean="0">
                <a:solidFill>
                  <a:srgbClr val="002060"/>
                </a:solidFill>
                <a:latin typeface="Times New Roman" pitchFamily="18" charset="0"/>
                <a:cs typeface="Times New Roman" pitchFamily="18" charset="0"/>
              </a:rPr>
              <a:t>9.</a:t>
            </a:r>
          </a:p>
          <a:p>
            <a:pPr marL="109728" indent="0">
              <a:buNone/>
            </a:pPr>
            <a:r>
              <a:rPr lang="ru-RU" dirty="0" smtClean="0">
                <a:solidFill>
                  <a:srgbClr val="002060"/>
                </a:solidFill>
                <a:latin typeface="Times New Roman" pitchFamily="18" charset="0"/>
                <a:cs typeface="Times New Roman" pitchFamily="18" charset="0"/>
              </a:rPr>
              <a:t>а</a:t>
            </a:r>
            <a:r>
              <a:rPr lang="ru-RU" dirty="0">
                <a:solidFill>
                  <a:srgbClr val="002060"/>
                </a:solidFill>
                <a:latin typeface="Times New Roman" pitchFamily="18" charset="0"/>
                <a:cs typeface="Times New Roman" pitchFamily="18" charset="0"/>
              </a:rPr>
              <a:t>) Чудо, совершенное ради человека, которого вы любите. (2 жетона)</a:t>
            </a: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б</a:t>
            </a:r>
            <a:r>
              <a:rPr lang="ru-RU" dirty="0">
                <a:solidFill>
                  <a:srgbClr val="002060"/>
                </a:solidFill>
                <a:latin typeface="Times New Roman" pitchFamily="18" charset="0"/>
                <a:cs typeface="Times New Roman" pitchFamily="18" charset="0"/>
              </a:rPr>
              <a:t>) Возможность заново пережить (повторить) любое 1 событие прошлого. (2 жетона)</a:t>
            </a:r>
          </a:p>
          <a:p>
            <a:pPr marL="109728" indent="0">
              <a:buNone/>
            </a:pPr>
            <a:endParaRPr lang="ru-RU" dirty="0"/>
          </a:p>
        </p:txBody>
      </p:sp>
      <p:pic>
        <p:nvPicPr>
          <p:cNvPr id="10242" name="Picture 2" descr="https://files7.adme.ru/files/news/part_121/1218410/7987960-14-650-a542d8629a-14846458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1412337"/>
            <a:ext cx="4917890" cy="25800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48" name="Picture 8" descr="Картинки по запросу &quot;картинки вернуться в прошлое&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287975"/>
            <a:ext cx="3459914" cy="1865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80581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435280" cy="6097864"/>
          </a:xfrm>
        </p:spPr>
        <p:txBody>
          <a:bodyPr/>
          <a:lstStyle/>
          <a:p>
            <a:pPr marL="109728" indent="0">
              <a:buNone/>
            </a:pPr>
            <a:r>
              <a:rPr lang="ru-RU" sz="3600" b="1" dirty="0" smtClean="0">
                <a:solidFill>
                  <a:srgbClr val="002060"/>
                </a:solidFill>
                <a:latin typeface="Times New Roman" pitchFamily="18" charset="0"/>
                <a:cs typeface="Times New Roman" pitchFamily="18" charset="0"/>
              </a:rPr>
              <a:t>10. </a:t>
            </a:r>
            <a:r>
              <a:rPr lang="ru-RU" sz="3200" dirty="0" smtClean="0">
                <a:solidFill>
                  <a:srgbClr val="002060"/>
                </a:solidFill>
                <a:latin typeface="Times New Roman" pitchFamily="18" charset="0"/>
                <a:cs typeface="Times New Roman" pitchFamily="18" charset="0"/>
              </a:rPr>
              <a:t>а</a:t>
            </a:r>
            <a:r>
              <a:rPr lang="ru-RU" sz="3200" dirty="0">
                <a:solidFill>
                  <a:srgbClr val="002060"/>
                </a:solidFill>
                <a:latin typeface="Times New Roman" pitchFamily="18" charset="0"/>
                <a:cs typeface="Times New Roman" pitchFamily="18" charset="0"/>
              </a:rPr>
              <a:t>) Семь дополнительных лет жизни. (3 жетона)</a:t>
            </a:r>
          </a:p>
          <a:p>
            <a:pPr marL="109728" indent="0">
              <a:buNone/>
            </a:pPr>
            <a:r>
              <a:rPr lang="ru-RU" sz="3200" dirty="0">
                <a:solidFill>
                  <a:srgbClr val="002060"/>
                </a:solidFill>
                <a:latin typeface="Times New Roman" pitchFamily="18" charset="0"/>
                <a:cs typeface="Times New Roman" pitchFamily="18" charset="0"/>
              </a:rPr>
              <a:t>б) Безболезненная смерть, когда придет время. (3 жетона)</a:t>
            </a:r>
          </a:p>
          <a:p>
            <a:pPr marL="109728" indent="0">
              <a:buNone/>
            </a:pPr>
            <a:endParaRPr lang="ru-RU" dirty="0"/>
          </a:p>
        </p:txBody>
      </p:sp>
      <p:pic>
        <p:nvPicPr>
          <p:cNvPr id="11268" name="Picture 4" descr="http://evreimir.com/wp-content/uploads/2015/10/mota_ru_1111827-1024x600-1024x600.jpg"/>
          <p:cNvPicPr>
            <a:picLocks noChangeAspect="1" noChangeArrowheads="1"/>
          </p:cNvPicPr>
          <p:nvPr/>
        </p:nvPicPr>
        <p:blipFill rotWithShape="1">
          <a:blip r:embed="rId2">
            <a:extLst>
              <a:ext uri="{28A0092B-C50C-407E-A947-70E740481C1C}">
                <a14:useLocalDpi xmlns:a14="http://schemas.microsoft.com/office/drawing/2010/main" val="0"/>
              </a:ext>
            </a:extLst>
          </a:blip>
          <a:srcRect b="7952"/>
          <a:stretch/>
        </p:blipFill>
        <p:spPr bwMode="auto">
          <a:xfrm>
            <a:off x="971600" y="2636912"/>
            <a:ext cx="7596336" cy="40970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9246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881840"/>
          </a:xfrm>
        </p:spPr>
        <p:txBody>
          <a:bodyPr>
            <a:normAutofit lnSpcReduction="10000"/>
          </a:bodyPr>
          <a:lstStyle/>
          <a:p>
            <a:pPr marL="109728" indent="0">
              <a:buNone/>
            </a:pPr>
            <a:r>
              <a:rPr lang="ru-RU" i="1" dirty="0">
                <a:solidFill>
                  <a:srgbClr val="002060"/>
                </a:solidFill>
                <a:latin typeface="Times New Roman" pitchFamily="18" charset="0"/>
                <a:cs typeface="Times New Roman" pitchFamily="18" charset="0"/>
              </a:rPr>
              <a:t>Больше покупок делать нельзя. Если вы израсходовали не все жетоны, они пропадают.</a:t>
            </a:r>
          </a:p>
          <a:p>
            <a:pPr marL="109728" indent="0">
              <a:buNone/>
            </a:pPr>
            <a:r>
              <a:rPr lang="ru-RU" b="1" dirty="0">
                <a:solidFill>
                  <a:srgbClr val="002060"/>
                </a:solidFill>
                <a:latin typeface="Times New Roman" pitchFamily="18" charset="0"/>
                <a:cs typeface="Times New Roman" pitchFamily="18" charset="0"/>
              </a:rPr>
              <a:t>Обсуждение итогов игры</a:t>
            </a:r>
            <a:endParaRPr lang="ru-RU" dirty="0">
              <a:solidFill>
                <a:srgbClr val="002060"/>
              </a:solidFill>
              <a:latin typeface="Times New Roman" pitchFamily="18" charset="0"/>
              <a:cs typeface="Times New Roman" pitchFamily="18" charset="0"/>
            </a:endParaRPr>
          </a:p>
          <a:p>
            <a:r>
              <a:rPr lang="ru-RU" dirty="0">
                <a:solidFill>
                  <a:srgbClr val="002060"/>
                </a:solidFill>
                <a:latin typeface="Times New Roman" pitchFamily="18" charset="0"/>
                <a:cs typeface="Times New Roman" pitchFamily="18" charset="0"/>
              </a:rPr>
              <a:t>Расставьте свои приобретения в порядке важности и ценности.</a:t>
            </a:r>
          </a:p>
          <a:p>
            <a:r>
              <a:rPr lang="ru-RU" dirty="0">
                <a:solidFill>
                  <a:srgbClr val="002060"/>
                </a:solidFill>
                <a:latin typeface="Times New Roman" pitchFamily="18" charset="0"/>
                <a:cs typeface="Times New Roman" pitchFamily="18" charset="0"/>
              </a:rPr>
              <a:t>Какой покупкой вы более всего довольны?</a:t>
            </a:r>
          </a:p>
          <a:p>
            <a:r>
              <a:rPr lang="ru-RU" dirty="0">
                <a:solidFill>
                  <a:srgbClr val="002060"/>
                </a:solidFill>
                <a:latin typeface="Times New Roman" pitchFamily="18" charset="0"/>
                <a:cs typeface="Times New Roman" pitchFamily="18" charset="0"/>
              </a:rPr>
              <a:t>Есть ли что-то, на что вы зря потратили свою жизнь?</a:t>
            </a:r>
          </a:p>
          <a:p>
            <a:r>
              <a:rPr lang="ru-RU" dirty="0">
                <a:solidFill>
                  <a:srgbClr val="002060"/>
                </a:solidFill>
                <a:latin typeface="Times New Roman" pitchFamily="18" charset="0"/>
                <a:cs typeface="Times New Roman" pitchFamily="18" charset="0"/>
              </a:rPr>
              <a:t>Кто-то пожалел, что поспешил израсходовать себя?</a:t>
            </a:r>
          </a:p>
          <a:p>
            <a:r>
              <a:rPr lang="ru-RU" dirty="0">
                <a:solidFill>
                  <a:srgbClr val="002060"/>
                </a:solidFill>
                <a:latin typeface="Times New Roman" pitchFamily="18" charset="0"/>
                <a:cs typeface="Times New Roman" pitchFamily="18" charset="0"/>
              </a:rPr>
              <a:t>Кто-то пожалел, что слишком долго выжидал и упустил шанс?</a:t>
            </a:r>
          </a:p>
          <a:p>
            <a:r>
              <a:rPr lang="ru-RU" dirty="0">
                <a:solidFill>
                  <a:srgbClr val="002060"/>
                </a:solidFill>
                <a:latin typeface="Times New Roman" pitchFamily="18" charset="0"/>
                <a:cs typeface="Times New Roman" pitchFamily="18" charset="0"/>
              </a:rPr>
              <a:t>Какие правила игры вы хотели бы изменить?</a:t>
            </a:r>
          </a:p>
          <a:p>
            <a:pPr marL="109728" indent="0">
              <a:buNone/>
            </a:pPr>
            <a:endParaRPr lang="ru-RU" dirty="0"/>
          </a:p>
        </p:txBody>
      </p:sp>
    </p:spTree>
    <p:extLst>
      <p:ext uri="{BB962C8B-B14F-4D97-AF65-F5344CB8AC3E}">
        <p14:creationId xmlns:p14="http://schemas.microsoft.com/office/powerpoint/2010/main" val="26209784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6097864"/>
          </a:xfrm>
        </p:spPr>
        <p:txBody>
          <a:bodyPr>
            <a:normAutofit fontScale="92500" lnSpcReduction="20000"/>
          </a:bodyPr>
          <a:lstStyle/>
          <a:p>
            <a:pPr marL="109728" indent="0">
              <a:buNone/>
            </a:pPr>
            <a:r>
              <a:rPr lang="ru-RU" sz="3000" b="1" dirty="0" smtClean="0">
                <a:solidFill>
                  <a:srgbClr val="002060"/>
                </a:solidFill>
              </a:rPr>
              <a:t>Основные выводы:</a:t>
            </a:r>
          </a:p>
          <a:p>
            <a:pPr>
              <a:buFontTx/>
              <a:buChar char="-"/>
            </a:pPr>
            <a:r>
              <a:rPr lang="ru-RU" dirty="0" smtClean="0">
                <a:solidFill>
                  <a:srgbClr val="002060"/>
                </a:solidFill>
              </a:rPr>
              <a:t>Нельзя </a:t>
            </a:r>
            <a:r>
              <a:rPr lang="ru-RU" dirty="0">
                <a:solidFill>
                  <a:srgbClr val="002060"/>
                </a:solidFill>
              </a:rPr>
              <a:t>дважды сделать один и тот же выбор. Как невозможно «отменить» последствия ранее принятого решения. </a:t>
            </a:r>
            <a:endParaRPr lang="ru-RU" dirty="0" smtClean="0">
              <a:solidFill>
                <a:srgbClr val="002060"/>
              </a:solidFill>
            </a:endParaRPr>
          </a:p>
          <a:p>
            <a:pPr>
              <a:buFontTx/>
              <a:buChar char="-"/>
            </a:pPr>
            <a:r>
              <a:rPr lang="ru-RU" dirty="0" smtClean="0">
                <a:solidFill>
                  <a:srgbClr val="002060"/>
                </a:solidFill>
              </a:rPr>
              <a:t>Нельзя </a:t>
            </a:r>
            <a:r>
              <a:rPr lang="ru-RU" dirty="0">
                <a:solidFill>
                  <a:srgbClr val="002060"/>
                </a:solidFill>
              </a:rPr>
              <a:t>добиться всего сразу или воспользоваться сразу всеми возможностями. </a:t>
            </a:r>
            <a:endParaRPr lang="ru-RU" dirty="0" smtClean="0">
              <a:solidFill>
                <a:srgbClr val="002060"/>
              </a:solidFill>
            </a:endParaRPr>
          </a:p>
          <a:p>
            <a:pPr>
              <a:buFontTx/>
              <a:buChar char="-"/>
            </a:pPr>
            <a:r>
              <a:rPr lang="ru-RU" dirty="0" smtClean="0">
                <a:solidFill>
                  <a:srgbClr val="002060"/>
                </a:solidFill>
              </a:rPr>
              <a:t>Мы </a:t>
            </a:r>
            <a:r>
              <a:rPr lang="ru-RU" dirty="0">
                <a:solidFill>
                  <a:srgbClr val="002060"/>
                </a:solidFill>
              </a:rPr>
              <a:t>не знаем заранее, из чего придется выбирать в будущем. Всегда будут ограничены время, силы, выбор возможностей, деньги, интерес. </a:t>
            </a:r>
            <a:endParaRPr lang="ru-RU" dirty="0" smtClean="0">
              <a:solidFill>
                <a:srgbClr val="002060"/>
              </a:solidFill>
            </a:endParaRPr>
          </a:p>
          <a:p>
            <a:pPr>
              <a:buFontTx/>
              <a:buChar char="-"/>
            </a:pPr>
            <a:r>
              <a:rPr lang="ru-RU" dirty="0" smtClean="0">
                <a:solidFill>
                  <a:srgbClr val="002060"/>
                </a:solidFill>
              </a:rPr>
              <a:t>За </a:t>
            </a:r>
            <a:r>
              <a:rPr lang="ru-RU" dirty="0">
                <a:solidFill>
                  <a:srgbClr val="002060"/>
                </a:solidFill>
              </a:rPr>
              <a:t>все, что вы для себя изберете, придется платить какую-то цену, и во многих случаях цена окажется выше, чем вы предлагали.</a:t>
            </a:r>
          </a:p>
          <a:p>
            <a:pPr marL="109728" indent="0">
              <a:buNone/>
            </a:pPr>
            <a:r>
              <a:rPr lang="ru-RU" dirty="0">
                <a:solidFill>
                  <a:srgbClr val="002060"/>
                </a:solidFill>
              </a:rPr>
              <a:t> </a:t>
            </a:r>
            <a:endParaRPr lang="ru-RU" dirty="0" smtClean="0">
              <a:solidFill>
                <a:srgbClr val="002060"/>
              </a:solidFill>
            </a:endParaRPr>
          </a:p>
          <a:p>
            <a:pPr marL="109728" indent="0">
              <a:buNone/>
            </a:pPr>
            <a:r>
              <a:rPr lang="ru-RU" i="1" dirty="0" smtClean="0">
                <a:solidFill>
                  <a:srgbClr val="002060"/>
                </a:solidFill>
              </a:rPr>
              <a:t>И </a:t>
            </a:r>
            <a:r>
              <a:rPr lang="ru-RU" i="1" dirty="0">
                <a:solidFill>
                  <a:srgbClr val="002060"/>
                </a:solidFill>
              </a:rPr>
              <a:t>это была всего лишь игра. Но то, как мы расходуем свои время, силы и возможности в реальной жизни,  позволяет достаточно верно судить о наших подлинных ценностях.</a:t>
            </a:r>
          </a:p>
          <a:p>
            <a:pPr marL="109728" indent="0">
              <a:buNone/>
            </a:pPr>
            <a:endParaRPr lang="ru-RU" dirty="0"/>
          </a:p>
        </p:txBody>
      </p:sp>
    </p:spTree>
    <p:extLst>
      <p:ext uri="{BB962C8B-B14F-4D97-AF65-F5344CB8AC3E}">
        <p14:creationId xmlns:p14="http://schemas.microsoft.com/office/powerpoint/2010/main" val="37246911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953848"/>
          </a:xfrm>
        </p:spPr>
        <p:txBody>
          <a:bodyPr>
            <a:normAutofit lnSpcReduction="10000"/>
          </a:bodyPr>
          <a:lstStyle/>
          <a:p>
            <a:pPr marL="109728" indent="0">
              <a:buNone/>
            </a:pPr>
            <a:r>
              <a:rPr lang="ru-RU" dirty="0" smtClean="0">
                <a:solidFill>
                  <a:srgbClr val="002060"/>
                </a:solidFill>
                <a:latin typeface="Times New Roman" pitchFamily="18" charset="0"/>
                <a:cs typeface="Times New Roman" pitchFamily="18" charset="0"/>
              </a:rPr>
              <a:t>    Вспомните</a:t>
            </a:r>
            <a:r>
              <a:rPr lang="ru-RU" dirty="0">
                <a:solidFill>
                  <a:srgbClr val="002060"/>
                </a:solidFill>
                <a:latin typeface="Times New Roman" pitchFamily="18" charset="0"/>
                <a:cs typeface="Times New Roman" pitchFamily="18" charset="0"/>
              </a:rPr>
              <a:t>, какие «ценные вещи» вы выбрали сегодня из предложенных в ходе игры. Кто-то из вас, наверное, может поздравить  себя и сказать: «Я отдал жизнь не даром: я выбрал правильно, приобрел, то, что действительно ценю». Другой,  возможно, осознал,  что потратил жизнь не на то. </a:t>
            </a:r>
            <a:r>
              <a:rPr lang="ru-RU" dirty="0" smtClean="0">
                <a:solidFill>
                  <a:srgbClr val="002060"/>
                </a:solidFill>
                <a:latin typeface="Times New Roman" pitchFamily="18" charset="0"/>
                <a:cs typeface="Times New Roman" pitchFamily="18" charset="0"/>
              </a:rPr>
              <a:t>   </a:t>
            </a:r>
          </a:p>
          <a:p>
            <a:pPr marL="109728" indent="0">
              <a:buNone/>
            </a:pPr>
            <a:r>
              <a:rPr lang="ru-RU" dirty="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Некоторые </a:t>
            </a:r>
            <a:r>
              <a:rPr lang="ru-RU" dirty="0">
                <a:solidFill>
                  <a:srgbClr val="002060"/>
                </a:solidFill>
                <a:latin typeface="Times New Roman" pitchFamily="18" charset="0"/>
                <a:cs typeface="Times New Roman" pitchFamily="18" charset="0"/>
              </a:rPr>
              <a:t>пожалеют о том, что поспешили израсходовать себя, либо наоборот, слишком долго выжидали и что-то упустили. А многие наверняка продумали «Вот бы повторить игру! Тогда бы я повел себя гораздо умнее</a:t>
            </a:r>
            <a:r>
              <a:rPr lang="ru-RU" dirty="0" smtClean="0">
                <a:solidFill>
                  <a:srgbClr val="002060"/>
                </a:solidFill>
                <a:latin typeface="Times New Roman" pitchFamily="18" charset="0"/>
                <a:cs typeface="Times New Roman" pitchFamily="18" charset="0"/>
              </a:rPr>
              <a:t>».</a:t>
            </a:r>
          </a:p>
          <a:p>
            <a:pPr marL="109728" indent="0">
              <a:buNone/>
            </a:pPr>
            <a:r>
              <a:rPr lang="ru-RU" dirty="0" smtClean="0">
                <a:solidFill>
                  <a:srgbClr val="002060"/>
                </a:solidFill>
                <a:latin typeface="Times New Roman" pitchFamily="18" charset="0"/>
                <a:cs typeface="Times New Roman" pitchFamily="18" charset="0"/>
              </a:rPr>
              <a:t>       Если </a:t>
            </a:r>
            <a:r>
              <a:rPr lang="ru-RU" dirty="0">
                <a:solidFill>
                  <a:srgbClr val="002060"/>
                </a:solidFill>
                <a:latin typeface="Times New Roman" pitchFamily="18" charset="0"/>
                <a:cs typeface="Times New Roman" pitchFamily="18" charset="0"/>
              </a:rPr>
              <a:t>вы действительно сожалеете, </a:t>
            </a:r>
            <a:r>
              <a:rPr lang="ru-RU" dirty="0" smtClean="0">
                <a:solidFill>
                  <a:srgbClr val="002060"/>
                </a:solidFill>
                <a:latin typeface="Times New Roman" pitchFamily="18" charset="0"/>
                <a:cs typeface="Times New Roman" pitchFamily="18" charset="0"/>
              </a:rPr>
              <a:t>можно </a:t>
            </a:r>
            <a:r>
              <a:rPr lang="ru-RU" dirty="0">
                <a:solidFill>
                  <a:srgbClr val="002060"/>
                </a:solidFill>
                <a:latin typeface="Times New Roman" pitchFamily="18" charset="0"/>
                <a:cs typeface="Times New Roman" pitchFamily="18" charset="0"/>
              </a:rPr>
              <a:t>вас обрадовать: у вас есть возможность сделать правильный выбор - и не в нашей игре, а в реальной жизни!</a:t>
            </a:r>
          </a:p>
          <a:p>
            <a:endParaRPr lang="ru-RU" dirty="0"/>
          </a:p>
        </p:txBody>
      </p:sp>
    </p:spTree>
    <p:extLst>
      <p:ext uri="{BB962C8B-B14F-4D97-AF65-F5344CB8AC3E}">
        <p14:creationId xmlns:p14="http://schemas.microsoft.com/office/powerpoint/2010/main" val="23815251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24744"/>
            <a:ext cx="8712968" cy="5733256"/>
          </a:xfrm>
        </p:spPr>
        <p:txBody>
          <a:bodyPr>
            <a:normAutofit fontScale="77500" lnSpcReduction="20000"/>
          </a:bodyPr>
          <a:lstStyle/>
          <a:p>
            <a:pPr marL="109728" indent="0">
              <a:buNone/>
            </a:pPr>
            <a:r>
              <a:rPr lang="ru-RU" sz="3600" b="1" dirty="0">
                <a:solidFill>
                  <a:srgbClr val="0036A2"/>
                </a:solidFill>
                <a:latin typeface="Times New Roman" pitchFamily="18" charset="0"/>
                <a:cs typeface="Times New Roman" pitchFamily="18" charset="0"/>
              </a:rPr>
              <a:t>Цель игры:</a:t>
            </a:r>
            <a:r>
              <a:rPr lang="ru-RU" sz="3600" dirty="0">
                <a:solidFill>
                  <a:srgbClr val="0036A2"/>
                </a:solidFill>
                <a:latin typeface="Times New Roman" pitchFamily="18" charset="0"/>
                <a:cs typeface="Times New Roman" pitchFamily="18" charset="0"/>
              </a:rPr>
              <a:t> </a:t>
            </a:r>
          </a:p>
          <a:p>
            <a:pPr marL="109728" indent="0">
              <a:buNone/>
            </a:pPr>
            <a:r>
              <a:rPr lang="ru-RU" dirty="0">
                <a:solidFill>
                  <a:srgbClr val="002060"/>
                </a:solidFill>
                <a:latin typeface="Times New Roman" pitchFamily="18" charset="0"/>
                <a:cs typeface="Times New Roman" pitchFamily="18" charset="0"/>
              </a:rPr>
              <a:t>1. Познавательная, образовательная цель – показать, какую роль играют жизненные ценности в направлении, ориентации и регулировании отношений людей и общества</a:t>
            </a:r>
          </a:p>
          <a:p>
            <a:pPr marL="109728" indent="0">
              <a:buNone/>
            </a:pPr>
            <a:r>
              <a:rPr lang="ru-RU" dirty="0">
                <a:solidFill>
                  <a:srgbClr val="002060"/>
                </a:solidFill>
                <a:latin typeface="Times New Roman" pitchFamily="18" charset="0"/>
                <a:cs typeface="Times New Roman" pitchFamily="18" charset="0"/>
              </a:rPr>
              <a:t>2. Развивающая цель – создать условия для развития лидерских качеств, сообразительности, умения анализировать и делать выводы.</a:t>
            </a:r>
          </a:p>
          <a:p>
            <a:pPr marL="109728" indent="0">
              <a:buNone/>
            </a:pPr>
            <a:r>
              <a:rPr lang="ru-RU" dirty="0">
                <a:solidFill>
                  <a:srgbClr val="002060"/>
                </a:solidFill>
                <a:latin typeface="Times New Roman" pitchFamily="18" charset="0"/>
                <a:cs typeface="Times New Roman" pitchFamily="18" charset="0"/>
              </a:rPr>
              <a:t>3. Воспитывающая цель – формирование у </a:t>
            </a:r>
            <a:r>
              <a:rPr lang="ru-RU" dirty="0" smtClean="0">
                <a:solidFill>
                  <a:srgbClr val="002060"/>
                </a:solidFill>
                <a:latin typeface="Times New Roman" pitchFamily="18" charset="0"/>
                <a:cs typeface="Times New Roman" pitchFamily="18" charset="0"/>
              </a:rPr>
              <a:t>обучающихся </a:t>
            </a:r>
            <a:r>
              <a:rPr lang="ru-RU" dirty="0">
                <a:solidFill>
                  <a:srgbClr val="002060"/>
                </a:solidFill>
                <a:latin typeface="Times New Roman" pitchFamily="18" charset="0"/>
                <a:cs typeface="Times New Roman" pitchFamily="18" charset="0"/>
              </a:rPr>
              <a:t>ценностных отношений к жизни. Воспитывать у учащихся лидерские качества личности; активность, скорость принимаемых решений, деловитость, а также вместе с этим терпимость и толерантность.</a:t>
            </a:r>
          </a:p>
          <a:p>
            <a:pPr marL="109728" indent="0">
              <a:buNone/>
            </a:pPr>
            <a:r>
              <a:rPr lang="ru-RU" sz="3600" b="1" dirty="0">
                <a:solidFill>
                  <a:srgbClr val="0036A2"/>
                </a:solidFill>
                <a:latin typeface="Times New Roman" pitchFamily="18" charset="0"/>
                <a:cs typeface="Times New Roman" pitchFamily="18" charset="0"/>
              </a:rPr>
              <a:t>Задачи:</a:t>
            </a:r>
            <a:endParaRPr lang="ru-RU" sz="3600" dirty="0">
              <a:solidFill>
                <a:srgbClr val="0036A2"/>
              </a:solidFill>
              <a:latin typeface="Times New Roman" pitchFamily="18" charset="0"/>
              <a:cs typeface="Times New Roman" pitchFamily="18" charset="0"/>
            </a:endParaRPr>
          </a:p>
          <a:p>
            <a:pPr marL="109728" indent="0">
              <a:buNone/>
            </a:pPr>
            <a:r>
              <a:rPr lang="ru-RU" dirty="0">
                <a:solidFill>
                  <a:srgbClr val="002060"/>
                </a:solidFill>
                <a:latin typeface="Times New Roman" pitchFamily="18" charset="0"/>
                <a:cs typeface="Times New Roman" pitchFamily="18" charset="0"/>
              </a:rPr>
              <a:t>- помочь определить собственные жизненные ценности.</a:t>
            </a:r>
          </a:p>
          <a:p>
            <a:pPr marL="109728" indent="0">
              <a:buNone/>
            </a:pPr>
            <a:r>
              <a:rPr lang="ru-RU" dirty="0">
                <a:solidFill>
                  <a:srgbClr val="002060"/>
                </a:solidFill>
                <a:latin typeface="Times New Roman" pitchFamily="18" charset="0"/>
                <a:cs typeface="Times New Roman" pitchFamily="18" charset="0"/>
              </a:rPr>
              <a:t>- показать, как эти ценности влияют на  жизнь человека.</a:t>
            </a:r>
          </a:p>
          <a:p>
            <a:pPr marL="109728" indent="0">
              <a:buNone/>
            </a:pPr>
            <a:r>
              <a:rPr lang="ru-RU" dirty="0">
                <a:solidFill>
                  <a:srgbClr val="002060"/>
                </a:solidFill>
                <a:latin typeface="Times New Roman" pitchFamily="18" charset="0"/>
                <a:cs typeface="Times New Roman" pitchFamily="18" charset="0"/>
              </a:rPr>
              <a:t>- создать условия для осмысления важности определения основополагающих ценностей для выбора жизненной стратегии.</a:t>
            </a:r>
          </a:p>
          <a:p>
            <a:pPr marL="109728" indent="0">
              <a:buNone/>
            </a:pPr>
            <a:endParaRPr lang="ru-RU" dirty="0"/>
          </a:p>
        </p:txBody>
      </p:sp>
      <p:sp>
        <p:nvSpPr>
          <p:cNvPr id="4" name="Заголовок 1"/>
          <p:cNvSpPr>
            <a:spLocks noGrp="1"/>
          </p:cNvSpPr>
          <p:nvPr>
            <p:ph type="title"/>
          </p:nvPr>
        </p:nvSpPr>
        <p:spPr>
          <a:xfrm>
            <a:off x="467544" y="404664"/>
            <a:ext cx="8229600" cy="792163"/>
          </a:xfrm>
        </p:spPr>
        <p:txBody>
          <a:bodyPr/>
          <a:lstStyle/>
          <a:p>
            <a:pPr algn="ctr"/>
            <a:r>
              <a:rPr lang="ru-RU" b="1" dirty="0">
                <a:latin typeface="Times New Roman" pitchFamily="18" charset="0"/>
                <a:cs typeface="Times New Roman" pitchFamily="18" charset="0"/>
              </a:rPr>
              <a:t>«На что потратить жизнь?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3650099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4"/>
            <a:ext cx="8229600" cy="5809832"/>
          </a:xfrm>
        </p:spPr>
        <p:txBody>
          <a:bodyPr/>
          <a:lstStyle/>
          <a:p>
            <a:pPr marL="109728" indent="0">
              <a:buNone/>
            </a:pPr>
            <a:r>
              <a:rPr lang="ru-RU" dirty="0"/>
              <a:t> </a:t>
            </a:r>
            <a:r>
              <a:rPr lang="ru-RU" dirty="0" smtClean="0"/>
              <a:t>    </a:t>
            </a:r>
            <a:r>
              <a:rPr lang="ru-RU" sz="2400" dirty="0" smtClean="0">
                <a:solidFill>
                  <a:srgbClr val="002060"/>
                </a:solidFill>
                <a:latin typeface="Times New Roman" pitchFamily="18" charset="0"/>
                <a:cs typeface="Times New Roman" pitchFamily="18" charset="0"/>
              </a:rPr>
              <a:t>Студенческая группа </a:t>
            </a:r>
            <a:r>
              <a:rPr lang="ru-RU" sz="2400" dirty="0">
                <a:solidFill>
                  <a:srgbClr val="002060"/>
                </a:solidFill>
                <a:latin typeface="Times New Roman" pitchFamily="18" charset="0"/>
                <a:cs typeface="Times New Roman" pitchFamily="18" charset="0"/>
              </a:rPr>
              <a:t>- маленькая модель большого мира. Надо просто любить этих больших детей, как своих собственных, желать видеть этих детей в будущем такими</a:t>
            </a:r>
            <a:r>
              <a:rPr lang="ru-RU" sz="2400" dirty="0" smtClean="0">
                <a:solidFill>
                  <a:srgbClr val="002060"/>
                </a:solidFill>
                <a:latin typeface="Times New Roman" pitchFamily="18" charset="0"/>
                <a:cs typeface="Times New Roman" pitchFamily="18" charset="0"/>
              </a:rPr>
              <a:t>,</a:t>
            </a:r>
          </a:p>
          <a:p>
            <a:pPr marL="109728" indent="0">
              <a:buNone/>
            </a:pPr>
            <a:r>
              <a:rPr lang="ru-RU" sz="2400" dirty="0" smtClean="0">
                <a:solidFill>
                  <a:srgbClr val="002060"/>
                </a:solidFill>
                <a:latin typeface="Times New Roman" pitchFamily="18" charset="0"/>
                <a:cs typeface="Times New Roman" pitchFamily="18" charset="0"/>
              </a:rPr>
              <a:t> </a:t>
            </a:r>
            <a:r>
              <a:rPr lang="ru-RU" sz="2400" dirty="0">
                <a:solidFill>
                  <a:srgbClr val="002060"/>
                </a:solidFill>
                <a:latin typeface="Times New Roman" pitchFamily="18" charset="0"/>
                <a:cs typeface="Times New Roman" pitchFamily="18" charset="0"/>
              </a:rPr>
              <a:t>какими хочешь видеть </a:t>
            </a:r>
            <a:endParaRPr lang="ru-RU" sz="2400" dirty="0" smtClean="0">
              <a:solidFill>
                <a:srgbClr val="002060"/>
              </a:solidFill>
              <a:latin typeface="Times New Roman" pitchFamily="18" charset="0"/>
              <a:cs typeface="Times New Roman" pitchFamily="18" charset="0"/>
            </a:endParaRPr>
          </a:p>
          <a:p>
            <a:pPr marL="109728" indent="0">
              <a:buNone/>
            </a:pPr>
            <a:r>
              <a:rPr lang="ru-RU" sz="2400" dirty="0" smtClean="0">
                <a:solidFill>
                  <a:srgbClr val="002060"/>
                </a:solidFill>
                <a:latin typeface="Times New Roman" pitchFamily="18" charset="0"/>
                <a:cs typeface="Times New Roman" pitchFamily="18" charset="0"/>
              </a:rPr>
              <a:t>своих </a:t>
            </a:r>
            <a:r>
              <a:rPr lang="ru-RU" sz="2400" dirty="0">
                <a:solidFill>
                  <a:srgbClr val="002060"/>
                </a:solidFill>
                <a:latin typeface="Times New Roman" pitchFamily="18" charset="0"/>
                <a:cs typeface="Times New Roman" pitchFamily="18" charset="0"/>
              </a:rPr>
              <a:t>собственных: </a:t>
            </a:r>
            <a:endParaRPr lang="ru-RU" sz="2400" dirty="0" smtClean="0">
              <a:solidFill>
                <a:srgbClr val="002060"/>
              </a:solidFill>
              <a:latin typeface="Times New Roman" pitchFamily="18" charset="0"/>
              <a:cs typeface="Times New Roman" pitchFamily="18" charset="0"/>
            </a:endParaRPr>
          </a:p>
          <a:p>
            <a:pPr marL="109728" indent="0">
              <a:buNone/>
            </a:pPr>
            <a:r>
              <a:rPr lang="ru-RU" sz="2400" dirty="0" smtClean="0">
                <a:solidFill>
                  <a:srgbClr val="002060"/>
                </a:solidFill>
                <a:latin typeface="Times New Roman" pitchFamily="18" charset="0"/>
                <a:cs typeface="Times New Roman" pitchFamily="18" charset="0"/>
              </a:rPr>
              <a:t>счастливыми</a:t>
            </a:r>
            <a:r>
              <a:rPr lang="ru-RU" sz="2400" dirty="0">
                <a:solidFill>
                  <a:srgbClr val="002060"/>
                </a:solidFill>
                <a:latin typeface="Times New Roman" pitchFamily="18" charset="0"/>
                <a:cs typeface="Times New Roman" pitchFamily="18" charset="0"/>
              </a:rPr>
              <a:t>, </a:t>
            </a:r>
            <a:endParaRPr lang="ru-RU" sz="2400" dirty="0" smtClean="0">
              <a:solidFill>
                <a:srgbClr val="002060"/>
              </a:solidFill>
              <a:latin typeface="Times New Roman" pitchFamily="18" charset="0"/>
              <a:cs typeface="Times New Roman" pitchFamily="18" charset="0"/>
            </a:endParaRPr>
          </a:p>
          <a:p>
            <a:pPr marL="109728" indent="0">
              <a:buNone/>
            </a:pPr>
            <a:r>
              <a:rPr lang="ru-RU" sz="2400" dirty="0" smtClean="0">
                <a:solidFill>
                  <a:srgbClr val="002060"/>
                </a:solidFill>
                <a:latin typeface="Times New Roman" pitchFamily="18" charset="0"/>
                <a:cs typeface="Times New Roman" pitchFamily="18" charset="0"/>
              </a:rPr>
              <a:t>успешными,</a:t>
            </a:r>
          </a:p>
          <a:p>
            <a:pPr marL="109728" indent="0">
              <a:buNone/>
            </a:pPr>
            <a:r>
              <a:rPr lang="ru-RU" sz="2400" dirty="0" smtClean="0">
                <a:solidFill>
                  <a:srgbClr val="002060"/>
                </a:solidFill>
                <a:latin typeface="Times New Roman" pitchFamily="18" charset="0"/>
                <a:cs typeface="Times New Roman" pitchFamily="18" charset="0"/>
              </a:rPr>
              <a:t>состоявшимися</a:t>
            </a:r>
            <a:r>
              <a:rPr lang="ru-RU" sz="2400" dirty="0">
                <a:solidFill>
                  <a:srgbClr val="002060"/>
                </a:solidFill>
                <a:latin typeface="Times New Roman" pitchFamily="18" charset="0"/>
                <a:cs typeface="Times New Roman" pitchFamily="18" charset="0"/>
              </a:rPr>
              <a:t>... </a:t>
            </a:r>
            <a:endParaRPr lang="ru-RU" sz="2400" dirty="0" smtClean="0">
              <a:solidFill>
                <a:srgbClr val="002060"/>
              </a:solidFill>
              <a:latin typeface="Times New Roman" pitchFamily="18" charset="0"/>
              <a:cs typeface="Times New Roman" pitchFamily="18" charset="0"/>
            </a:endParaRPr>
          </a:p>
          <a:p>
            <a:pPr marL="109728" indent="0">
              <a:buNone/>
            </a:pPr>
            <a:r>
              <a:rPr lang="ru-RU" sz="2400" dirty="0" smtClean="0">
                <a:solidFill>
                  <a:srgbClr val="002060"/>
                </a:solidFill>
                <a:latin typeface="Times New Roman" pitchFamily="18" charset="0"/>
                <a:cs typeface="Times New Roman" pitchFamily="18" charset="0"/>
              </a:rPr>
              <a:t>     </a:t>
            </a:r>
          </a:p>
          <a:p>
            <a:pPr marL="109728" indent="0">
              <a:buNone/>
            </a:pPr>
            <a:r>
              <a:rPr lang="ru-RU" sz="2400" dirty="0">
                <a:solidFill>
                  <a:srgbClr val="002060"/>
                </a:solidFill>
                <a:latin typeface="Times New Roman" pitchFamily="18" charset="0"/>
                <a:cs typeface="Times New Roman" pitchFamily="18" charset="0"/>
              </a:rPr>
              <a:t> </a:t>
            </a:r>
            <a:r>
              <a:rPr lang="ru-RU" sz="2400" dirty="0" smtClean="0">
                <a:solidFill>
                  <a:srgbClr val="002060"/>
                </a:solidFill>
                <a:latin typeface="Times New Roman" pitchFamily="18" charset="0"/>
                <a:cs typeface="Times New Roman" pitchFamily="18" charset="0"/>
              </a:rPr>
              <a:t>     </a:t>
            </a:r>
            <a:endParaRPr lang="ru-RU" sz="2400" dirty="0">
              <a:solidFill>
                <a:srgbClr val="002060"/>
              </a:solidFill>
              <a:latin typeface="Times New Roman" pitchFamily="18" charset="0"/>
              <a:cs typeface="Times New Roman" pitchFamily="18" charset="0"/>
            </a:endParaRPr>
          </a:p>
        </p:txBody>
      </p:sp>
      <p:pic>
        <p:nvPicPr>
          <p:cNvPr id="4" name="Рисунок 3" descr="https://encrypted-tbn0.gstatic.com/images?q=tbn%3AANd9GcT9IWpAj3sKgdO4ob27KTfIP4XFNJcgTXODQ96HzgfUIzCWm7Y6"/>
          <p:cNvPicPr/>
          <p:nvPr/>
        </p:nvPicPr>
        <p:blipFill>
          <a:blip r:embed="rId2">
            <a:extLst>
              <a:ext uri="{28A0092B-C50C-407E-A947-70E740481C1C}">
                <a14:useLocalDpi xmlns:a14="http://schemas.microsoft.com/office/drawing/2010/main" val="0"/>
              </a:ext>
            </a:extLst>
          </a:blip>
          <a:srcRect/>
          <a:stretch>
            <a:fillRect/>
          </a:stretch>
        </p:blipFill>
        <p:spPr bwMode="auto">
          <a:xfrm>
            <a:off x="142844" y="5301208"/>
            <a:ext cx="2196908" cy="1413916"/>
          </a:xfrm>
          <a:prstGeom prst="rect">
            <a:avLst/>
          </a:prstGeom>
          <a:ln>
            <a:noFill/>
          </a:ln>
          <a:effectLst>
            <a:softEdge rad="112500"/>
          </a:effectLst>
        </p:spPr>
      </p:pic>
      <p:pic>
        <p:nvPicPr>
          <p:cNvPr id="5" name="Рисунок 4" descr="C:\Users\User\AppData\Local\Microsoft\Windows\Temporary Internet Files\Content.Word\IMG-20191118-WA0008.jpg"/>
          <p:cNvPicPr/>
          <p:nvPr/>
        </p:nvPicPr>
        <p:blipFill rotWithShape="1">
          <a:blip r:embed="rId3">
            <a:extLst>
              <a:ext uri="{28A0092B-C50C-407E-A947-70E740481C1C}">
                <a14:useLocalDpi xmlns:a14="http://schemas.microsoft.com/office/drawing/2010/main" val="0"/>
              </a:ext>
            </a:extLst>
          </a:blip>
          <a:srcRect t="21696" b="7481"/>
          <a:stretch/>
        </p:blipFill>
        <p:spPr bwMode="auto">
          <a:xfrm>
            <a:off x="3995936" y="2060848"/>
            <a:ext cx="4755629" cy="4470896"/>
          </a:xfrm>
          <a:prstGeom prst="rect">
            <a:avLst/>
          </a:prstGeom>
          <a:ln>
            <a:noFill/>
          </a:ln>
          <a:effectLst>
            <a:softEdge rad="11250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3354568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4"/>
            <a:ext cx="8229600" cy="5809832"/>
          </a:xfrm>
        </p:spPr>
        <p:txBody>
          <a:bodyPr/>
          <a:lstStyle/>
          <a:p>
            <a:pPr marL="109728" indent="0">
              <a:buNone/>
            </a:pPr>
            <a:r>
              <a:rPr lang="ru-RU" dirty="0">
                <a:solidFill>
                  <a:srgbClr val="002060"/>
                </a:solidFill>
                <a:latin typeface="Times New Roman" pitchFamily="18" charset="0"/>
                <a:cs typeface="Times New Roman" pitchFamily="18" charset="0"/>
              </a:rPr>
              <a:t>Надо уметь слушать и слышать, смотреть и видеть, чувствовать всех вместе и каждого отдельно. Не подчинять, не ломать и не подстраивать под себя, а развивать все самое лучшее, что есть в каждом, помогать, если в этом есть необходимость, но </a:t>
            </a: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тактично </a:t>
            </a:r>
            <a:r>
              <a:rPr lang="ru-RU" dirty="0">
                <a:solidFill>
                  <a:srgbClr val="002060"/>
                </a:solidFill>
                <a:latin typeface="Times New Roman" pitchFamily="18" charset="0"/>
                <a:cs typeface="Times New Roman" pitchFamily="18" charset="0"/>
              </a:rPr>
              <a:t>и </a:t>
            </a:r>
            <a:endParaRPr lang="ru-RU" dirty="0" smtClean="0">
              <a:solidFill>
                <a:srgbClr val="002060"/>
              </a:solidFill>
              <a:latin typeface="Times New Roman" pitchFamily="18" charset="0"/>
              <a:cs typeface="Times New Roman" pitchFamily="18" charset="0"/>
            </a:endParaRPr>
          </a:p>
          <a:p>
            <a:pPr marL="109728" indent="0">
              <a:buNone/>
            </a:pPr>
            <a:r>
              <a:rPr lang="ru-RU" dirty="0" smtClean="0">
                <a:solidFill>
                  <a:srgbClr val="002060"/>
                </a:solidFill>
                <a:latin typeface="Times New Roman" pitchFamily="18" charset="0"/>
                <a:cs typeface="Times New Roman" pitchFamily="18" charset="0"/>
              </a:rPr>
              <a:t>ненавязчиво</a:t>
            </a:r>
            <a:r>
              <a:rPr lang="ru-RU" dirty="0">
                <a:solidFill>
                  <a:srgbClr val="002060"/>
                </a:solidFill>
                <a:latin typeface="Times New Roman" pitchFamily="18" charset="0"/>
                <a:cs typeface="Times New Roman" pitchFamily="18" charset="0"/>
              </a:rPr>
              <a:t>…</a:t>
            </a:r>
          </a:p>
          <a:p>
            <a:pPr marL="109728" indent="0">
              <a:buNone/>
            </a:pPr>
            <a:endParaRPr lang="ru-RU" dirty="0"/>
          </a:p>
        </p:txBody>
      </p:sp>
      <p:pic>
        <p:nvPicPr>
          <p:cNvPr id="4" name="Рисунок 3" descr="C:\Users\User\AppData\Local\Microsoft\Windows\Temporary Internet Files\Content.Word\IMG-20191129-WA0021.jpg"/>
          <p:cNvPicPr/>
          <p:nvPr/>
        </p:nvPicPr>
        <p:blipFill rotWithShape="1">
          <a:blip r:embed="rId2">
            <a:extLst>
              <a:ext uri="{28A0092B-C50C-407E-A947-70E740481C1C}">
                <a14:useLocalDpi xmlns:a14="http://schemas.microsoft.com/office/drawing/2010/main" val="0"/>
              </a:ext>
            </a:extLst>
          </a:blip>
          <a:srcRect t="24381"/>
          <a:stretch/>
        </p:blipFill>
        <p:spPr bwMode="auto">
          <a:xfrm>
            <a:off x="2987824" y="3140968"/>
            <a:ext cx="5921936" cy="3384411"/>
          </a:xfrm>
          <a:prstGeom prst="rect">
            <a:avLst/>
          </a:prstGeom>
          <a:ln>
            <a:noFill/>
          </a:ln>
          <a:effectLst>
            <a:softEdge rad="112500"/>
          </a:effectLst>
          <a:extLst>
            <a:ext uri="{53640926-AAD7-44D8-BBD7-CCE9431645EC}">
              <a14:shadowObscured xmlns:a14="http://schemas.microsoft.com/office/drawing/2010/main"/>
            </a:ext>
          </a:extLst>
        </p:spPr>
      </p:pic>
      <p:pic>
        <p:nvPicPr>
          <p:cNvPr id="5" name="Рисунок 4" descr="https://encrypted-tbn0.gstatic.com/images?q=tbn%3AANd9GcT9IWpAj3sKgdO4ob27KTfIP4XFNJcgTXODQ96HzgfUIzCWm7Y6"/>
          <p:cNvPicPr/>
          <p:nvPr/>
        </p:nvPicPr>
        <p:blipFill>
          <a:blip r:embed="rId3">
            <a:extLst>
              <a:ext uri="{28A0092B-C50C-407E-A947-70E740481C1C}">
                <a14:useLocalDpi xmlns:a14="http://schemas.microsoft.com/office/drawing/2010/main" val="0"/>
              </a:ext>
            </a:extLst>
          </a:blip>
          <a:srcRect/>
          <a:stretch>
            <a:fillRect/>
          </a:stretch>
        </p:blipFill>
        <p:spPr bwMode="auto">
          <a:xfrm>
            <a:off x="142844" y="5301208"/>
            <a:ext cx="2196908" cy="1413916"/>
          </a:xfrm>
          <a:prstGeom prst="rect">
            <a:avLst/>
          </a:prstGeom>
          <a:ln>
            <a:noFill/>
          </a:ln>
          <a:effectLst>
            <a:softEdge rad="112500"/>
          </a:effectLst>
        </p:spPr>
      </p:pic>
    </p:spTree>
    <p:extLst>
      <p:ext uri="{BB962C8B-B14F-4D97-AF65-F5344CB8AC3E}">
        <p14:creationId xmlns:p14="http://schemas.microsoft.com/office/powerpoint/2010/main" val="3167837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Одуванчики. Притч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8951" y="116632"/>
            <a:ext cx="1805048" cy="14401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79512" y="332656"/>
            <a:ext cx="8712968" cy="6432530"/>
          </a:xfrm>
          <a:prstGeom prst="rect">
            <a:avLst/>
          </a:prstGeom>
        </p:spPr>
        <p:txBody>
          <a:bodyPr wrap="square">
            <a:spAutoFit/>
          </a:bodyPr>
          <a:lstStyle/>
          <a:p>
            <a:r>
              <a:rPr lang="ru-RU" sz="2800" b="1" dirty="0">
                <a:solidFill>
                  <a:srgbClr val="002060"/>
                </a:solidFill>
              </a:rPr>
              <a:t>Одуванчики</a:t>
            </a:r>
          </a:p>
          <a:p>
            <a:r>
              <a:rPr lang="ru-RU" sz="2400" dirty="0" smtClean="0">
                <a:solidFill>
                  <a:srgbClr val="002060"/>
                </a:solidFill>
              </a:rPr>
              <a:t>   Один </a:t>
            </a:r>
            <a:r>
              <a:rPr lang="ru-RU" sz="2400" dirty="0">
                <a:solidFill>
                  <a:srgbClr val="002060"/>
                </a:solidFill>
              </a:rPr>
              <a:t>человек решил сделать  красивую зелёную </a:t>
            </a:r>
            <a:endParaRPr lang="ru-RU" sz="2400" dirty="0" smtClean="0">
              <a:solidFill>
                <a:srgbClr val="002060"/>
              </a:solidFill>
            </a:endParaRPr>
          </a:p>
          <a:p>
            <a:r>
              <a:rPr lang="ru-RU" sz="2400" dirty="0" smtClean="0">
                <a:solidFill>
                  <a:srgbClr val="002060"/>
                </a:solidFill>
              </a:rPr>
              <a:t>лужайку</a:t>
            </a:r>
            <a:r>
              <a:rPr lang="ru-RU" sz="2400" dirty="0">
                <a:solidFill>
                  <a:srgbClr val="002060"/>
                </a:solidFill>
              </a:rPr>
              <a:t>. Он очень гордился тем, какая она у него получилась: ровная, красивая и зелёная.</a:t>
            </a:r>
          </a:p>
          <a:p>
            <a:r>
              <a:rPr lang="ru-RU" sz="2400" dirty="0" smtClean="0">
                <a:solidFill>
                  <a:srgbClr val="002060"/>
                </a:solidFill>
              </a:rPr>
              <a:t>    Однажды </a:t>
            </a:r>
            <a:r>
              <a:rPr lang="ru-RU" sz="2400" dirty="0">
                <a:solidFill>
                  <a:srgbClr val="002060"/>
                </a:solidFill>
              </a:rPr>
              <a:t>он увидел, что среди зелёной травы зацвели одуванчики</a:t>
            </a:r>
            <a:r>
              <a:rPr lang="ru-RU" sz="2400" dirty="0" smtClean="0">
                <a:solidFill>
                  <a:srgbClr val="002060"/>
                </a:solidFill>
              </a:rPr>
              <a:t>. Это </a:t>
            </a:r>
            <a:r>
              <a:rPr lang="ru-RU" sz="2400" dirty="0">
                <a:solidFill>
                  <a:srgbClr val="002060"/>
                </a:solidFill>
              </a:rPr>
              <a:t>его разозлило. Он вырвал цветы руками. Но, спустя время, одуванчики снова появились. Они маскировались под обычной травой. И, как человек только ни пытался избавиться от них,  одуванчики продолжали появляться на лужайке, бурно расти и цвести.</a:t>
            </a:r>
          </a:p>
          <a:p>
            <a:r>
              <a:rPr lang="ru-RU" sz="2400" dirty="0" smtClean="0">
                <a:solidFill>
                  <a:srgbClr val="002060"/>
                </a:solidFill>
              </a:rPr>
              <a:t>   Человек </a:t>
            </a:r>
            <a:r>
              <a:rPr lang="ru-RU" sz="2400" dirty="0">
                <a:solidFill>
                  <a:srgbClr val="002060"/>
                </a:solidFill>
              </a:rPr>
              <a:t>написал об этом пост на форуме с просьбой помочь в борьбе с одуванчиками. Он подробно перечислил все использованные методы борьбы с сорняками. А пост закончил вопросом: «Я испробовал все методы. Может, есть ещё какой-то действенный способ, которого я не знаю</a:t>
            </a:r>
            <a:r>
              <a:rPr lang="ru-RU" sz="2400" dirty="0" smtClean="0">
                <a:solidFill>
                  <a:srgbClr val="002060"/>
                </a:solidFill>
              </a:rPr>
              <a:t>?»</a:t>
            </a:r>
            <a:r>
              <a:rPr lang="ru-RU" sz="2400" dirty="0">
                <a:solidFill>
                  <a:srgbClr val="002060"/>
                </a:solidFill>
              </a:rPr>
              <a:t> Вскоре он получил </a:t>
            </a:r>
            <a:endParaRPr lang="ru-RU" sz="2400" dirty="0" smtClean="0">
              <a:solidFill>
                <a:srgbClr val="002060"/>
              </a:solidFill>
            </a:endParaRPr>
          </a:p>
          <a:p>
            <a:r>
              <a:rPr lang="ru-RU" sz="2400" dirty="0" smtClean="0">
                <a:solidFill>
                  <a:srgbClr val="002060"/>
                </a:solidFill>
              </a:rPr>
              <a:t>неожиданный ответ: «А вы полюбите </a:t>
            </a:r>
            <a:r>
              <a:rPr lang="ru-RU" sz="2400" dirty="0">
                <a:solidFill>
                  <a:srgbClr val="002060"/>
                </a:solidFill>
              </a:rPr>
              <a:t>их».</a:t>
            </a:r>
          </a:p>
        </p:txBody>
      </p:sp>
    </p:spTree>
    <p:extLst>
      <p:ext uri="{BB962C8B-B14F-4D97-AF65-F5344CB8AC3E}">
        <p14:creationId xmlns:p14="http://schemas.microsoft.com/office/powerpoint/2010/main" val="11883485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Другая 2">
      <a:dk1>
        <a:srgbClr val="0070C0"/>
      </a:dk1>
      <a:lt1>
        <a:sysClr val="window" lastClr="FFFFFF"/>
      </a:lt1>
      <a:dk2>
        <a:srgbClr val="005390"/>
      </a:dk2>
      <a:lt2>
        <a:srgbClr val="DEDEDE"/>
      </a:lt2>
      <a:accent1>
        <a:srgbClr val="53548A"/>
      </a:accent1>
      <a:accent2>
        <a:srgbClr val="438086"/>
      </a:accent2>
      <a:accent3>
        <a:srgbClr val="A04DA3"/>
      </a:accent3>
      <a:accent4>
        <a:srgbClr val="C4652D"/>
      </a:accent4>
      <a:accent5>
        <a:srgbClr val="8B5D3D"/>
      </a:accent5>
      <a:accent6>
        <a:srgbClr val="5C92B5"/>
      </a:accent6>
      <a:hlink>
        <a:srgbClr val="00B0F0"/>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1203</TotalTime>
  <Words>1994</Words>
  <Application>Microsoft Office PowerPoint</Application>
  <PresentationFormat>Экран (4:3)</PresentationFormat>
  <Paragraphs>256</Paragraphs>
  <Slides>31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31</vt:i4>
      </vt:variant>
    </vt:vector>
  </HeadingPairs>
  <TitlesOfParts>
    <vt:vector size="36" baseType="lpstr">
      <vt:lpstr>Georgia</vt:lpstr>
      <vt:lpstr>Times New Roman</vt:lpstr>
      <vt:lpstr>Trebuchet MS</vt:lpstr>
      <vt:lpstr>Wingdings 2</vt:lpstr>
      <vt:lpstr>Городская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«На что потратить жизнь?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SBKalinina</dc:creator>
  <cp:lastModifiedBy>User</cp:lastModifiedBy>
  <cp:revision>83</cp:revision>
  <dcterms:created xsi:type="dcterms:W3CDTF">2019-11-28T00:20:37Z</dcterms:created>
  <dcterms:modified xsi:type="dcterms:W3CDTF">2021-02-02T09:15:48Z</dcterms:modified>
</cp:coreProperties>
</file>