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4"/>
  </p:notesMasterIdLst>
  <p:sldIdLst>
    <p:sldId id="278" r:id="rId2"/>
    <p:sldId id="285" r:id="rId3"/>
    <p:sldId id="286" r:id="rId4"/>
    <p:sldId id="262" r:id="rId5"/>
    <p:sldId id="258" r:id="rId6"/>
    <p:sldId id="259" r:id="rId7"/>
    <p:sldId id="263" r:id="rId8"/>
    <p:sldId id="272" r:id="rId9"/>
    <p:sldId id="265" r:id="rId10"/>
    <p:sldId id="279" r:id="rId11"/>
    <p:sldId id="287" r:id="rId12"/>
    <p:sldId id="267" r:id="rId13"/>
    <p:sldId id="288" r:id="rId14"/>
    <p:sldId id="289" r:id="rId15"/>
    <p:sldId id="269" r:id="rId16"/>
    <p:sldId id="290" r:id="rId17"/>
    <p:sldId id="280" r:id="rId18"/>
    <p:sldId id="281" r:id="rId19"/>
    <p:sldId id="282" r:id="rId20"/>
    <p:sldId id="283" r:id="rId21"/>
    <p:sldId id="275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412" autoAdjust="0"/>
  </p:normalViewPr>
  <p:slideViewPr>
    <p:cSldViewPr snapToGrid="0">
      <p:cViewPr>
        <p:scale>
          <a:sx n="50" d="100"/>
          <a:sy n="50" d="100"/>
        </p:scale>
        <p:origin x="-510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BC67CD-0DDA-4BC5-8336-0DD4E1181323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2B688C-13A0-43F4-BD5E-E567836180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304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084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3FE971B-194E-42AB-ACB0-9E05BFF3A07B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571F91C-13D5-4D94-97B5-099C86021A3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5459" y="659567"/>
            <a:ext cx="8095129" cy="3454271"/>
          </a:xfrm>
        </p:spPr>
        <p:txBody>
          <a:bodyPr anchor="t"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функциональной  </a:t>
            </a:r>
            <a:r>
              <a:rPr lang="ru-RU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грамотности  на уроках </a:t>
            </a:r>
            <a:r>
              <a:rPr lang="ru-RU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литературного чтения.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3004" y="4050834"/>
            <a:ext cx="5428644" cy="109689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Учитель начальных классов Тихонова М.В.</a:t>
            </a:r>
          </a:p>
          <a:p>
            <a:pPr algn="l"/>
            <a:r>
              <a:rPr lang="ru-RU" dirty="0" smtClean="0"/>
              <a:t>ГБОУ СОШ с. Черноречье им В.Г. </a:t>
            </a:r>
            <a:r>
              <a:rPr lang="ru-RU" dirty="0" err="1" smtClean="0"/>
              <a:t>Солодовникова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58" y="4113839"/>
            <a:ext cx="3096344" cy="2268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324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8134350" cy="2457450"/>
          </a:xfrm>
        </p:spPr>
        <p:txBody>
          <a:bodyPr>
            <a:normAutofit/>
          </a:bodyPr>
          <a:lstStyle/>
          <a:p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Требования стандарта таковы, что наряду с традиционным понятием «грамотность», появилось понятие «функциональная грамотность».</a:t>
            </a:r>
            <a:r>
              <a:rPr lang="ru-RU" dirty="0">
                <a:effectLst/>
              </a:rPr>
              <a:t> 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95650"/>
            <a:ext cx="7924800" cy="2745712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Функциональная грамотность – способность человека вступать в отношения с внешней средой и максимально быстро адаптироваться и функционировать в ней.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27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924550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effectLst/>
                <a:latin typeface="Times New Roman" pitchFamily="18" charset="0"/>
                <a:cs typeface="Times New Roman" pitchFamily="18" charset="0"/>
              </a:rPr>
              <a:t>Процесс формирования и развития функциональной грамотности средствами учебных предметов начальных классов, исходя из предметных знаний, умений и навыков, осуществляется на основе формирования навыков мышления. </a:t>
            </a:r>
            <a:br>
              <a:rPr lang="ru-RU" sz="27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effectLst/>
                <a:latin typeface="Times New Roman" pitchFamily="18" charset="0"/>
                <a:cs typeface="Times New Roman" pitchFamily="18" charset="0"/>
              </a:rPr>
              <a:t>На начальном этапе обучения главное – развивать умение каждого ребенка мыслить с помощью таких логических приемов, как анализ, синтез, сравнение, обобщение, классификация умозаключение, систематизация,  отрицание, ограничение. </a:t>
            </a:r>
            <a:br>
              <a:rPr lang="ru-RU" sz="27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effectLst/>
              </a:rPr>
              <a:t> </a:t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037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59" y="471055"/>
            <a:ext cx="8278644" cy="4253345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Формированию функциональной грамотности на уроках в начальной школе помогут задания, соответствующие уровню логических приемов. 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9740" y="5002305"/>
            <a:ext cx="2124635" cy="165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1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1043709"/>
            <a:ext cx="6613237" cy="4368800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“…трехступенчатый процесс целенаправленного индивидуального осмысления и освоения детьми книг (до чтения, в процессе чтения и после чтения)”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6753" y="5219700"/>
            <a:ext cx="2352675" cy="153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3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7927"/>
            <a:ext cx="6347714" cy="246610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Технология включает в себя три этапа работы с текстом.</a:t>
            </a:r>
            <a:r>
              <a:rPr lang="ru-RU" sz="3600" dirty="0">
                <a:solidFill>
                  <a:schemeClr val="tx1"/>
                </a:solidFill>
              </a:rPr>
              <a:t/>
            </a:r>
            <a:br>
              <a:rPr lang="ru-RU" sz="3600" dirty="0">
                <a:solidFill>
                  <a:schemeClr val="tx1"/>
                </a:solidFill>
              </a:rPr>
            </a:br>
            <a:r>
              <a:rPr lang="ru-RU" sz="3600" dirty="0">
                <a:solidFill>
                  <a:schemeClr val="tx1"/>
                </a:solidFill>
              </a:rPr>
              <a:t/>
            </a:r>
            <a:br>
              <a:rPr lang="ru-RU" sz="3600" dirty="0">
                <a:solidFill>
                  <a:schemeClr val="tx1"/>
                </a:solidFill>
              </a:rPr>
            </a:b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6472" y="1714500"/>
            <a:ext cx="7779328" cy="487102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этап. Работа с текстом до чтения</a:t>
            </a: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Антиципация (предвосхищение, предугадывание предстоящего чтения).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Определение смысловой, тематической, эмоциональной направленности текста, выделение его героев по названию произведения, имени автора, ключевым словам, предшествующей тексту иллюстрации с опорой на читательский опыт.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Постановка целей урока с учетом общей (учебной, мотивационной, эмоциональной, психологической) готовности учащихся к работе.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3334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78691"/>
            <a:ext cx="6347714" cy="14224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II этап. Работа с текстом во время чтения.</a:t>
            </a:r>
            <a:br>
              <a:rPr lang="ru-RU" sz="2800" dirty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8764" y="2835563"/>
            <a:ext cx="7629236" cy="2281381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1.Первичное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текста. Самостоятельное чтение в классе, или чтение-слушание, или комбинированное чтение (на выбор учителя) в соответствии с особенностями текста, возрастными и индивидуальными возможностями учащихся.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Перечитывание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текста. Медленное «вдумчивое» повторное чтение (всего текста или его отдельных фрагментов). Анализ текста (приёмы: диалог с автором через текст, комментированное чтение, беседа по прочитанному, выделение ключевых слов и проч.).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Беседа по содержанию в целом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Обобщение прочитанного. Постановка к тексту обобщающих вопросов.</a:t>
            </a:r>
          </a:p>
          <a:p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7314" y="10391"/>
            <a:ext cx="200025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2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30595" y="452582"/>
            <a:ext cx="5826719" cy="18288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III этап. Работа с текстом после чтения.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164" y="1921163"/>
            <a:ext cx="8232485" cy="4117687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1.Концептуальная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(смысловая) беседа по тексту. Коллективное обсуждение прочитанного, дискуссия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Знакомство с писателем. Рассказ о писателе. Беседа о личности писателя. Работа с материалами учебника, дополнительными источниками.</a:t>
            </a:r>
          </a:p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Работа с заглавием, иллюстрациями. Обсуждение смысла заглавия. </a:t>
            </a:r>
          </a:p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Творческие задания, опирающиеся на какую-либо сферу читательской деятельности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27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704856" cy="14149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r>
              <a:rPr lang="ru-RU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всех этих этапах </a:t>
            </a:r>
            <a:r>
              <a:rPr lang="ru-RU" sz="3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предлагаю </a:t>
            </a:r>
            <a:r>
              <a:rPr lang="ru-RU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и      использовать       следующие </a:t>
            </a:r>
            <a:r>
              <a:rPr lang="ru-RU" sz="3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приёмы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59344"/>
            <a:ext cx="8291264" cy="539865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/>
              <a:t>•</a:t>
            </a:r>
            <a:r>
              <a:rPr lang="ru-RU" sz="4300" dirty="0"/>
              <a:t>	</a:t>
            </a:r>
            <a:endParaRPr lang="ru-RU" sz="4300" dirty="0" smtClean="0"/>
          </a:p>
          <a:p>
            <a:pPr marL="0" indent="0">
              <a:buNone/>
            </a:pPr>
            <a:endParaRPr lang="ru-RU" sz="43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96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Приём </a:t>
            </a:r>
            <a:r>
              <a:rPr lang="ru-RU" sz="9600" b="1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«Чтение с остановками</a:t>
            </a:r>
            <a:r>
              <a:rPr lang="ru-RU" sz="96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96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Материалом для его проведения </a:t>
            </a:r>
            <a:r>
              <a:rPr lang="ru-RU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служит 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повествовательный текст. На начальной стадии урока учащиеся по названию </a:t>
            </a:r>
            <a:r>
              <a:rPr lang="ru-RU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текста </a:t>
            </a:r>
            <a:r>
              <a:rPr lang="ru-RU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определяют, о чём пойдёт речь в произведении. На основной части урока текст читается по частям. После чтения каждого фрагмента ученики высказывают предположения о дальнейшем развитии сюжета. Данная стратегия способствует выработке у учащихся внимательного отношения к точке зрения другого человека и спокойного отказа от своей, если она недостаточно аргументирована или аргументы оказались несостоятельными.</a:t>
            </a:r>
          </a:p>
          <a:p>
            <a:pPr marL="0" indent="0">
              <a:buNone/>
            </a:pPr>
            <a:endParaRPr lang="ru-RU" sz="4800" b="1" dirty="0"/>
          </a:p>
          <a:p>
            <a:pPr marL="0" indent="0">
              <a:lnSpc>
                <a:spcPct val="170000"/>
              </a:lnSpc>
              <a:buNone/>
            </a:pPr>
            <a:r>
              <a:rPr lang="ru-RU" sz="43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2540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7055225" cy="5387788"/>
          </a:xfrm>
        </p:spPr>
        <p:txBody>
          <a:bodyPr>
            <a:normAutofit/>
          </a:bodyPr>
          <a:lstStyle/>
          <a:p>
            <a:pPr marL="0" indent="0"/>
            <a:r>
              <a:rPr lang="ru-RU" sz="3100" b="1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3100" b="1" i="1" u="sng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приём «</a:t>
            </a:r>
            <a:r>
              <a:rPr lang="ru-RU" sz="3100" b="1" i="1" u="sng" cap="none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синквейн</a:t>
            </a:r>
            <a:r>
              <a:rPr lang="ru-RU" sz="3100" b="1" i="1" u="sng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3100" i="1" u="sng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i="1" u="sng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1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данном случае речь идёт о творческой работе по выяснению   уровня осмысления текста. этот приём предусматривает не только индивидуальную работу, но и работу в парах и группах.</a:t>
            </a:r>
            <a:br>
              <a:rPr lang="ru-RU" sz="31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cap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65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23950"/>
            <a:ext cx="8686800" cy="5010150"/>
          </a:xfrm>
        </p:spPr>
        <p:txBody>
          <a:bodyPr>
            <a:noAutofit/>
          </a:bodyPr>
          <a:lstStyle/>
          <a:p>
            <a:r>
              <a:rPr lang="ru-RU" sz="2800" i="1" u="sng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приём </a:t>
            </a:r>
            <a:r>
              <a:rPr lang="ru-RU" sz="2800" i="1" u="sng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«работа с вопросником»</a:t>
            </a:r>
            <a:br>
              <a:rPr lang="ru-RU" sz="2800" i="1" u="sng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применяют при введении нового материала на  этапе самостоятельной работы с учебником. детям предлагается ряд вопросов к тексту, на которые они должны найти ответы. причем вопросы и ответы даются не только в прямой форме, но и в косвенной, требующей анализа и рассуждения, опоры на собственный опыт. после самостоятельного поиска обязательно проводится фронтальная проверка точности и правильности, найденных ответов, отсеивание лишнего.</a:t>
            </a:r>
            <a:br>
              <a:rPr lang="ru-RU" sz="2800" cap="non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76454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509" y="116632"/>
            <a:ext cx="8248073" cy="64807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900" dirty="0"/>
              <a:t>	</a:t>
            </a:r>
            <a:r>
              <a:rPr lang="ru-RU" sz="4100" i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4100" b="1" i="1" dirty="0" smtClean="0">
                <a:latin typeface="Times New Roman" pitchFamily="18" charset="0"/>
                <a:cs typeface="Times New Roman" pitchFamily="18" charset="0"/>
              </a:rPr>
              <a:t>Приём </a:t>
            </a:r>
            <a:r>
              <a:rPr lang="ru-RU" sz="4100" b="1" i="1" dirty="0">
                <a:latin typeface="Times New Roman" pitchFamily="18" charset="0"/>
                <a:cs typeface="Times New Roman" pitchFamily="18" charset="0"/>
              </a:rPr>
              <a:t>«Знаю, узнал, хочу узнать</a:t>
            </a:r>
            <a:r>
              <a:rPr lang="ru-RU" sz="4100" b="1" i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>
              <a:buNone/>
            </a:pPr>
            <a:endParaRPr lang="ru-RU" sz="41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100" dirty="0">
                <a:latin typeface="Times New Roman" pitchFamily="18" charset="0"/>
                <a:cs typeface="Times New Roman" pitchFamily="18" charset="0"/>
              </a:rPr>
              <a:t>Применяется как на стадии  объяснения нового </a:t>
            </a: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материала</a:t>
            </a:r>
            <a:r>
              <a:rPr lang="ru-RU" sz="4100" dirty="0">
                <a:latin typeface="Times New Roman" pitchFamily="18" charset="0"/>
                <a:cs typeface="Times New Roman" pitchFamily="18" charset="0"/>
              </a:rPr>
              <a:t>, так и на стадии закрепления. Например, при изучении творчества А.С. Пушкина дети самостоятельно записывают в таблицу, что знали о Пушкине и его произведениях, что узнали нового, какие его стихи и что хотели бы узнать. Работа с этим приемом чаще всего выходит за рамки одного урока. Графа «Хочу узнать» дает повод к поиску новой информации, работе с дополнительной литературой.</a:t>
            </a:r>
          </a:p>
          <a:p>
            <a:pPr marL="0" indent="0">
              <a:buNone/>
            </a:pPr>
            <a:r>
              <a:rPr lang="ru-RU" sz="4100" dirty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124827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914900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b="1" cap="none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b="1" i="1" cap="none" dirty="0" smtClean="0">
                <a:latin typeface="Times New Roman" pitchFamily="18" charset="0"/>
                <a:cs typeface="Times New Roman" pitchFamily="18" charset="0"/>
              </a:rPr>
              <a:t>приём «мозговой штурм» </a:t>
            </a:r>
            <a:br>
              <a:rPr lang="ru-RU" b="1" i="1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cap="none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cap="none" dirty="0" smtClean="0">
                <a:latin typeface="Times New Roman" pitchFamily="18" charset="0"/>
                <a:cs typeface="Times New Roman" pitchFamily="18" charset="0"/>
              </a:rPr>
              <a:t>позволяет активизировать младших школьников, помочь разрешить проблему, формирует нестандартное мышление. такая методика не ставит ребёнка в рамки правильных и неправильных ответов. ученики могут высказывать любое мнение, которое поможет найти выход из затруднительной ситуации. </a:t>
            </a:r>
            <a:br>
              <a:rPr lang="ru-RU" cap="none" dirty="0" smtClean="0">
                <a:latin typeface="Times New Roman" pitchFamily="18" charset="0"/>
                <a:cs typeface="Times New Roman" pitchFamily="18" charset="0"/>
              </a:rPr>
            </a:br>
            <a:endParaRPr lang="ru-RU" cap="none" dirty="0"/>
          </a:p>
        </p:txBody>
      </p:sp>
    </p:spTree>
    <p:extLst>
      <p:ext uri="{BB962C8B-B14F-4D97-AF65-F5344CB8AC3E}">
        <p14:creationId xmlns:p14="http://schemas.microsoft.com/office/powerpoint/2010/main" val="1078876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924550"/>
          </a:xfrm>
        </p:spPr>
        <p:txBody>
          <a:bodyPr>
            <a:normAutofit fontScale="90000"/>
          </a:bodyPr>
          <a:lstStyle/>
          <a:p>
            <a:r>
              <a:rPr lang="ru-RU" i="1" cap="none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b="1" i="1" cap="none" dirty="0" smtClean="0">
                <a:latin typeface="Times New Roman" pitchFamily="18" charset="0"/>
                <a:cs typeface="Times New Roman" pitchFamily="18" charset="0"/>
              </a:rPr>
              <a:t>приём «уголки» можно использовать на уроках литературного чтения при </a:t>
            </a:r>
            <a:r>
              <a:rPr lang="ru-RU" b="1" cap="none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cap="none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cap="none" dirty="0" smtClean="0">
                <a:latin typeface="Times New Roman" pitchFamily="18" charset="0"/>
                <a:cs typeface="Times New Roman" pitchFamily="18" charset="0"/>
              </a:rPr>
              <a:t>составлении характеристики героев какого-либо произведения. класс делится на две группы. одна группа готовит доказательства положительных качеств героя, используя текст и свой жизненный опыт, другая - отрицательных, подкрепляя свой ответ цитатами из текста. данный прием используется после чтения всего произведения. в конце урока делается совместный вывод.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194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700" y="305272"/>
            <a:ext cx="7905750" cy="60764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приём «написание творческих работ» </a:t>
            </a:r>
          </a:p>
          <a:p>
            <a:pPr marL="0" indent="0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хорошо зарекомендовал себя на этапе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закрепления изученной темы. например, детям предлагается написать продолжение понравившегося произведения из раздела или самому написать сказку или стихотворение. эта работа выполняется детьми, в зависимости от их уровня развития.                                                    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799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638800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b="1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приём «создание викторины». </a:t>
            </a:r>
            <a:br>
              <a:rPr lang="ru-RU" b="1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изучения темы или нескольких тем дети </a:t>
            </a:r>
            <a:br>
              <a:rPr lang="ru-RU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самостоятельно, пользуясь учебными текстами, готовят вопросы для викторины, потом объединяются в группы и проводят соревнование. можно предложить каждой группе выбирать лучшего – «знатока», а потом задать ему вопросы(участвуют все желающие).</a:t>
            </a:r>
            <a:br>
              <a:rPr lang="ru-RU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866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361950"/>
            <a:ext cx="8248651" cy="5924550"/>
          </a:xfrm>
        </p:spPr>
        <p:txBody>
          <a:bodyPr>
            <a:normAutofit/>
          </a:bodyPr>
          <a:lstStyle/>
          <a:p>
            <a:pPr marL="0" indent="0"/>
            <a:r>
              <a:rPr lang="ru-RU" sz="3200" b="1" i="1" cap="none" dirty="0" smtClean="0">
                <a:solidFill>
                  <a:schemeClr val="tx1"/>
                </a:solidFill>
              </a:rPr>
              <a:t>9. приём «логическая цепочка». </a:t>
            </a:r>
            <a:r>
              <a:rPr lang="ru-RU" sz="3200" b="1" cap="none" dirty="0" smtClean="0">
                <a:solidFill>
                  <a:schemeClr val="tx1"/>
                </a:solidFill>
              </a:rPr>
              <a:t/>
            </a:r>
            <a:br>
              <a:rPr lang="ru-RU" sz="3200" b="1" cap="none" dirty="0" smtClean="0">
                <a:solidFill>
                  <a:schemeClr val="tx1"/>
                </a:solidFill>
              </a:rPr>
            </a:br>
            <a:r>
              <a:rPr lang="ru-RU" sz="3200" cap="none" dirty="0" smtClean="0">
                <a:solidFill>
                  <a:schemeClr val="tx1"/>
                </a:solidFill>
              </a:rPr>
              <a:t>после прочтения текста учащимся предлагается </a:t>
            </a:r>
            <a:br>
              <a:rPr lang="ru-RU" sz="3200" cap="none" dirty="0" smtClean="0">
                <a:solidFill>
                  <a:schemeClr val="tx1"/>
                </a:solidFill>
              </a:rPr>
            </a:br>
            <a:r>
              <a:rPr lang="ru-RU" sz="3200" cap="none" dirty="0" smtClean="0">
                <a:solidFill>
                  <a:schemeClr val="tx1"/>
                </a:solidFill>
              </a:rPr>
              <a:t>построить события в логической последовательности. данная стратегия помогает при пересказе текстов. этот приём можно использовать при подготовке к пересказу большого по объёму </a:t>
            </a:r>
            <a:endParaRPr lang="ru-RU" sz="3200" cap="non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8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48" y="361950"/>
            <a:ext cx="8115301" cy="6057899"/>
          </a:xfrm>
        </p:spPr>
        <p:txBody>
          <a:bodyPr>
            <a:noAutofit/>
          </a:bodyPr>
          <a:lstStyle/>
          <a:p>
            <a:pPr marL="0" indent="0"/>
            <a:r>
              <a:rPr lang="ru-RU" sz="2800" b="1" i="1" cap="none" dirty="0" smtClean="0">
                <a:solidFill>
                  <a:schemeClr val="tx1"/>
                </a:solidFill>
              </a:rPr>
              <a:t>приём «тонкие и толстые вопросы». </a:t>
            </a:r>
            <a:br>
              <a:rPr lang="ru-RU" sz="2800" b="1" i="1" cap="none" dirty="0" smtClean="0">
                <a:solidFill>
                  <a:schemeClr val="tx1"/>
                </a:solidFill>
              </a:rPr>
            </a:br>
            <a:r>
              <a:rPr lang="ru-RU" sz="2800" cap="none" dirty="0" smtClean="0">
                <a:solidFill>
                  <a:schemeClr val="tx1"/>
                </a:solidFill>
              </a:rPr>
              <a:t>дети учатся  различать те вопросы, на которые можно дать однозначный ответ (тонкие вопросы), и те, на которые ответить  определенно невозможно, проблемные (толстые) вопросы. </a:t>
            </a:r>
            <a:br>
              <a:rPr lang="ru-RU" sz="2800" cap="none" dirty="0" smtClean="0">
                <a:solidFill>
                  <a:schemeClr val="tx1"/>
                </a:solidFill>
              </a:rPr>
            </a:br>
            <a:r>
              <a:rPr lang="ru-RU" sz="2800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примеры ключевых слов толстых и тонких вопросов</a:t>
            </a:r>
            <a:br>
              <a:rPr lang="ru-RU" sz="2800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толстые вопросы	                           </a:t>
            </a:r>
            <a:br>
              <a:rPr lang="ru-RU" sz="2800" b="1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дайте несколько объяснений, почему...?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почему вы считаете (думаете) 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чем различие…?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предположите, что будет, если…?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что, если…?	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cap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24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599"/>
            <a:ext cx="8039101" cy="5638801"/>
          </a:xfrm>
        </p:spPr>
        <p:txBody>
          <a:bodyPr>
            <a:normAutofit/>
          </a:bodyPr>
          <a:lstStyle/>
          <a:p>
            <a:pPr marL="0" indent="0"/>
            <a:r>
              <a:rPr lang="ru-RU" sz="2000" b="1" u="sng" dirty="0" smtClean="0"/>
              <a:t> </a:t>
            </a:r>
            <a:r>
              <a:rPr lang="ru-RU" sz="2800" b="1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тонкие вопросы</a:t>
            </a:r>
            <a:br>
              <a:rPr lang="ru-RU" sz="2800" b="1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кто…?               что…?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когда…?           может…?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будет…?           мог ли 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верно ли …?     было ли 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звали 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согласны ли вы…?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данная работа способствует развитию мышления и внимания учащихся, а также развивает умение задавать ''умные'' вопросы. классификация вопросов заставляет вдумываться в текст и помогает лучше усвоить его содержание.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cap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15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592" y="698090"/>
            <a:ext cx="8227758" cy="5493160"/>
          </a:xfrm>
        </p:spPr>
        <p:txBody>
          <a:bodyPr>
            <a:noAutofit/>
          </a:bodyPr>
          <a:lstStyle/>
          <a:p>
            <a:r>
              <a:rPr lang="ru-RU" sz="2800" b="1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i="1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.«древо мудрости»: </a:t>
            </a:r>
            <a:br>
              <a:rPr lang="ru-RU" sz="2800" b="1" i="1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сначала быстро, но внимательно дети читают текст. затем каждый пишет записку, в которой задается вопрос по тексту и крепит ее к нарисованному дереву (на доске). далее по очереди каждый подходит к дереву, “срывает” записку и отвечает на вопрос вслух. остальные оценивают вопрос и ответ. прежде, чем срывать с дерева листочки-вопросы, дети еще раз прочитывают заданный текст. в конце определяются лучшие знатоки.</a:t>
            </a:r>
            <a:br>
              <a:rPr lang="ru-RU" sz="28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данная технология предусматривает проведение тематического урока в форме игры. </a:t>
            </a:r>
            <a:br>
              <a:rPr lang="ru-RU" sz="2800" i="1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cap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74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1507"/>
            <a:ext cx="7467600" cy="1143000"/>
          </a:xfrm>
        </p:spPr>
        <p:txBody>
          <a:bodyPr/>
          <a:lstStyle/>
          <a:p>
            <a:pPr algn="ctr"/>
            <a:r>
              <a:rPr lang="ru-RU" b="1" u="sng" dirty="0" smtClean="0">
                <a:solidFill>
                  <a:schemeClr val="tx1"/>
                </a:solidFill>
              </a:rPr>
              <a:t>ЗАКЛЮЧЕНИЕ:</a:t>
            </a:r>
            <a:endParaRPr lang="ru-RU" b="1" u="sng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08912" cy="51125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использовании на уроках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литературы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указанных форм и методов работы у обучающихся формируются навыки мышления и рефлексии, которые являются важными составляющими понятия «читательская грамотность».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заключение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хочу отметить, что эффективность данной работы  прежде  всего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зависит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педагога, задача которого, выступая организатором учебной деятельности, стать заинтересованным и интересным соучастником этого процесса. Тогда он уверенно может сказать: «Мои ученики будут узнавать новое не только от меня;  они будут открывать это новое сами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И.Г. Песталоцци).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380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4102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Спасибо за внимание!!!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846138"/>
          </a:xfrm>
        </p:spPr>
        <p:txBody>
          <a:bodyPr/>
          <a:lstStyle/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89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361</TotalTime>
  <Words>595</Words>
  <Application>Microsoft Office PowerPoint</Application>
  <PresentationFormat>Экран (4:3)</PresentationFormat>
  <Paragraphs>52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Трек</vt:lpstr>
      <vt:lpstr>Формирование функциональной  грамотности  на уроках литературного чтения.</vt:lpstr>
      <vt:lpstr>Требования стандарта таковы, что наряду с традиционным понятием «грамотность», появилось понятие «функциональная грамотность». </vt:lpstr>
      <vt:lpstr>Процесс формирования и развития функциональной грамотности средствами учебных предметов начальных классов, исходя из предметных знаний, умений и навыков, осуществляется на основе формирования навыков мышления.  На начальном этапе обучения главное – развивать умение каждого ребенка мыслить с помощью таких логических приемов, как анализ, синтез, сравнение, обобщение, классификация умозаключение, систематизация,  отрицание, ограничение.    </vt:lpstr>
      <vt:lpstr>Формированию функциональной грамотности на уроках в начальной школе помогут задания, соответствующие уровню логических приемов. </vt:lpstr>
      <vt:lpstr>“…трехступенчатый процесс целенаправленного индивидуального осмысления и освоения детьми книг (до чтения, в процессе чтения и после чтения)” </vt:lpstr>
      <vt:lpstr>Технология включает в себя три этапа работы с текстом.  </vt:lpstr>
      <vt:lpstr>II этап. Работа с текстом во время чтения. </vt:lpstr>
      <vt:lpstr>III этап. Работа с текстом после чтения. </vt:lpstr>
      <vt:lpstr>               На всех этих этапах предлагаю       и      использовать       следующие приёмы работы:</vt:lpstr>
      <vt:lpstr>2 приём «синквейн».  в данном случае речь идёт о творческой работе по выяснению   уровня осмысления текста. этот приём предусматривает не только индивидуальную работу, но и работу в парах и группах. </vt:lpstr>
      <vt:lpstr>3. приём «работа с вопросником»  применяют при введении нового материала на  этапе самостоятельной работы с учебником. детям предлагается ряд вопросов к тексту, на которые они должны найти ответы. причем вопросы и ответы даются не только в прямой форме, но и в косвенной, требующей анализа и рассуждения, опоры на собственный опыт. после самостоятельного поиска обязательно проводится фронтальная проверка точности и правильности, найденных ответов, отсеивание лишнего. </vt:lpstr>
      <vt:lpstr>Презентация PowerPoint</vt:lpstr>
      <vt:lpstr>5. приём «мозговой штурм»   позволяет активизировать младших школьников, помочь разрешить проблему, формирует нестандартное мышление. такая методика не ставит ребёнка в рамки правильных и неправильных ответов. ученики могут высказывать любое мнение, которое поможет найти выход из затруднительной ситуации.  </vt:lpstr>
      <vt:lpstr>6.приём «уголки» можно использовать на уроках литературного чтения при  составлении характеристики героев какого-либо произведения. класс делится на две группы. одна группа готовит доказательства положительных качеств героя, используя текст и свой жизненный опыт, другая - отрицательных, подкрепляя свой ответ цитатами из текста. данный прием используется после чтения всего произведения. в конце урока делается совместный вывод.  </vt:lpstr>
      <vt:lpstr>Презентация PowerPoint</vt:lpstr>
      <vt:lpstr>8. приём «создание викторины».  после изучения темы или нескольких тем дети  самостоятельно, пользуясь учебными текстами, готовят вопросы для викторины, потом объединяются в группы и проводят соревнование. можно предложить каждой группе выбирать лучшего – «знатока», а потом задать ему вопросы(участвуют все желающие). </vt:lpstr>
      <vt:lpstr>9. приём «логическая цепочка».  после прочтения текста учащимся предлагается  построить события в логической последовательности. данная стратегия помогает при пересказе текстов. этот приём можно использовать при подготовке к пересказу большого по объёму </vt:lpstr>
      <vt:lpstr>приём «тонкие и толстые вопросы».  дети учатся  различать те вопросы, на которые можно дать однозначный ответ (тонкие вопросы), и те, на которые ответить  определенно невозможно, проблемные (толстые) вопросы.  примеры ключевых слов толстых и тонких вопросов 1) толстые вопросы                             дайте несколько объяснений, почему...? почему вы считаете (думаете) …? в чем различие…? предположите, что будет, если…? что, если…?  </vt:lpstr>
      <vt:lpstr> тонкие вопросы кто…?               что…? когда…?           может…? будет…?           мог ли …? верно ли …?     было ли …? как звали …? согласны ли вы…? данная работа способствует развитию мышления и внимания учащихся, а также развивает умение задавать ''умные'' вопросы. классификация вопросов заставляет вдумываться в текст и помогает лучше усвоить его содержание. </vt:lpstr>
      <vt:lpstr>11.«древо мудрости»:  сначала быстро, но внимательно дети читают текст. затем каждый пишет записку, в которой задается вопрос по тексту и крепит ее к нарисованному дереву (на доске). далее по очереди каждый подходит к дереву, “срывает” записку и отвечает на вопрос вслух. остальные оценивают вопрос и ответ. прежде, чем срывать с дерева листочки-вопросы, дети еще раз прочитывают заданный текст. в конце определяются лучшие знатоки. данная технология предусматривает проведение тематического урока в форме игры.  </vt:lpstr>
      <vt:lpstr>ЗАКЛЮЧЕНИЕ: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функциональной  грамотности  на уроках чтения (виды упражнений на работу с текстом и его понимание). </dc:title>
  <dc:creator>Alex</dc:creator>
  <cp:lastModifiedBy>User</cp:lastModifiedBy>
  <cp:revision>51</cp:revision>
  <dcterms:created xsi:type="dcterms:W3CDTF">2019-08-20T13:29:00Z</dcterms:created>
  <dcterms:modified xsi:type="dcterms:W3CDTF">2020-11-24T17:45:46Z</dcterms:modified>
</cp:coreProperties>
</file>