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72" r:id="rId3"/>
    <p:sldId id="297" r:id="rId4"/>
    <p:sldId id="257" r:id="rId5"/>
    <p:sldId id="275" r:id="rId6"/>
    <p:sldId id="282" r:id="rId7"/>
    <p:sldId id="277" r:id="rId8"/>
    <p:sldId id="283" r:id="rId9"/>
    <p:sldId id="298" r:id="rId10"/>
    <p:sldId id="287" r:id="rId11"/>
    <p:sldId id="288" r:id="rId12"/>
    <p:sldId id="290" r:id="rId13"/>
    <p:sldId id="299" r:id="rId14"/>
    <p:sldId id="293" r:id="rId15"/>
    <p:sldId id="294" r:id="rId16"/>
    <p:sldId id="295" r:id="rId17"/>
    <p:sldId id="289" r:id="rId18"/>
    <p:sldId id="284" r:id="rId19"/>
    <p:sldId id="292" r:id="rId20"/>
    <p:sldId id="264" r:id="rId21"/>
    <p:sldId id="29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2DA7F-3556-4DB4-B073-8C80C741C79C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7ACCC-A9F8-45BF-AE67-184BCB916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atherineasquithgallery.com/uploads/posts/2021-02/thumbs/1613658569_10-p-fon-dlya-prezentatsii-povar-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Муниципальное  автономное образовательное учреждение «Средняя общеобразовательная школа №1» </a:t>
            </a:r>
            <a:r>
              <a:rPr lang="ru-RU" sz="2400" dirty="0" err="1" smtClean="0"/>
              <a:t>г.Когалым</a:t>
            </a:r>
            <a:endParaRPr lang="ru-RU" sz="2400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“Master chef”</a:t>
            </a:r>
          </a:p>
          <a:p>
            <a:pPr algn="ctr">
              <a:buNone/>
            </a:pPr>
            <a:r>
              <a:rPr lang="en-US" sz="4000" dirty="0" smtClean="0"/>
              <a:t>Spotlight-5</a:t>
            </a:r>
          </a:p>
          <a:p>
            <a:pPr algn="ctr">
              <a:buNone/>
            </a:pPr>
            <a:r>
              <a:rPr lang="en-US" sz="4000" dirty="0" smtClean="0"/>
              <a:t>Module 8b</a:t>
            </a:r>
          </a:p>
          <a:p>
            <a:pPr algn="ctr">
              <a:buNone/>
            </a:pPr>
            <a:endParaRPr lang="en-US" sz="4000" dirty="0"/>
          </a:p>
          <a:p>
            <a:pPr algn="r">
              <a:lnSpc>
                <a:spcPct val="80000"/>
              </a:lnSpc>
            </a:pPr>
            <a:r>
              <a:rPr lang="en-US" altLang="ru-RU" sz="2800" dirty="0" smtClean="0"/>
              <a:t>The presentation by</a:t>
            </a:r>
          </a:p>
          <a:p>
            <a:pPr algn="r">
              <a:lnSpc>
                <a:spcPct val="80000"/>
              </a:lnSpc>
            </a:pPr>
            <a:r>
              <a:rPr lang="en-US" altLang="ru-RU" sz="2800" dirty="0" smtClean="0"/>
              <a:t> English teacher  </a:t>
            </a:r>
            <a:r>
              <a:rPr lang="en-US" altLang="ru-RU" sz="2800" dirty="0" err="1" smtClean="0"/>
              <a:t>Valeyeva</a:t>
            </a:r>
            <a:r>
              <a:rPr lang="en-US" altLang="ru-RU" sz="2800" dirty="0" smtClean="0"/>
              <a:t> S. I.         </a:t>
            </a:r>
            <a:endParaRPr lang="ru-RU" altLang="ru-RU" sz="2800" dirty="0" smtClean="0"/>
          </a:p>
          <a:p>
            <a:pPr algn="ctr">
              <a:buNone/>
            </a:pPr>
            <a:endParaRPr lang="en-US" sz="4000" dirty="0"/>
          </a:p>
          <a:p>
            <a:pPr algn="ctr">
              <a:buNone/>
            </a:pPr>
            <a:endParaRPr lang="en-US" sz="4000" dirty="0" smtClean="0"/>
          </a:p>
          <a:p>
            <a:pPr algn="ctr">
              <a:buNone/>
            </a:pPr>
            <a:endParaRPr lang="en-US" sz="4000" dirty="0"/>
          </a:p>
          <a:p>
            <a:pPr algn="ctr">
              <a:buNone/>
            </a:pP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img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pgmcpskov.ru/media/thumbs/vacancy/2019/07/culinary-arts-1.jpg.0x1000_q8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285728"/>
            <a:ext cx="857256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Фонетическая зарядка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Rectangle 1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928813"/>
            <a:ext cx="83581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How many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ies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ould a good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 good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ould 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ies?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good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ould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as many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ies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 a good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who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ould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oo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ies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Рисунок 4" descr="https://www.clipartmax.com/png/full/441-4412133_were-serving-up-some-great-deals-on-your-catering-were-serving-up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357694"/>
            <a:ext cx="250033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ickimage.ru/wp-content/uploads/images/detskie/cookprofession/povar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5" y="214291"/>
            <a:ext cx="142876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7929618" cy="1928802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1.I eat/drink/…for breakfast/lunch/dinner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2.I like cherries , but I don’t like grapes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Really ? I like …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ru-RU" sz="3600" dirty="0"/>
          </a:p>
        </p:txBody>
      </p:sp>
      <p:pic>
        <p:nvPicPr>
          <p:cNvPr id="3" name="Рисунок 2" descr="https://ds05.infourok.ru/uploads/ex/0713/000c4f9a-b555ff84/img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1500174"/>
            <a:ext cx="8358246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Healthy /Unhealthy </a:t>
            </a:r>
            <a:endParaRPr lang="ru-RU" dirty="0"/>
          </a:p>
        </p:txBody>
      </p:sp>
      <p:pic>
        <p:nvPicPr>
          <p:cNvPr id="3" name="Рисунок 2" descr="https://avatars.mds.yandex.net/get-pdb/1367830/ff9bb18a-0367-4d49-a3a3-c19477b49848/s120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7643865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Containers . Look and fill the gaps.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500175"/>
            <a:ext cx="81439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A carton of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dirty="0" smtClean="0">
                <a:solidFill>
                  <a:srgbClr val="C00000"/>
                </a:solidFill>
              </a:rPr>
              <a:t>–</a:t>
            </a:r>
          </a:p>
          <a:p>
            <a:endParaRPr lang="en-US" sz="4000" dirty="0" smtClean="0">
              <a:solidFill>
                <a:srgbClr val="C00000"/>
              </a:solidFill>
            </a:endParaRPr>
          </a:p>
          <a:p>
            <a:r>
              <a:rPr lang="en-US" sz="4000" b="1" dirty="0" smtClean="0">
                <a:solidFill>
                  <a:srgbClr val="C00000"/>
                </a:solidFill>
              </a:rPr>
              <a:t>A box of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dirty="0" smtClean="0">
                <a:solidFill>
                  <a:srgbClr val="C00000"/>
                </a:solidFill>
              </a:rPr>
              <a:t>- </a:t>
            </a:r>
            <a:endParaRPr lang="en-US" sz="4000" dirty="0" smtClean="0">
              <a:solidFill>
                <a:srgbClr val="C00000"/>
              </a:solidFill>
            </a:endParaRPr>
          </a:p>
          <a:p>
            <a:r>
              <a:rPr lang="ru-RU" sz="4000" b="1" dirty="0" smtClean="0">
                <a:solidFill>
                  <a:srgbClr val="C00000"/>
                </a:solidFill>
              </a:rPr>
              <a:t>				</a:t>
            </a:r>
            <a:r>
              <a:rPr lang="en-US" sz="4000" b="1" dirty="0" smtClean="0">
                <a:solidFill>
                  <a:srgbClr val="C00000"/>
                </a:solidFill>
              </a:rPr>
              <a:t>A bowl of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dirty="0" smtClean="0">
                <a:solidFill>
                  <a:srgbClr val="C00000"/>
                </a:solidFill>
              </a:rPr>
              <a:t>– </a:t>
            </a:r>
            <a:endParaRPr lang="en-US" sz="4000" dirty="0" smtClean="0">
              <a:solidFill>
                <a:srgbClr val="C00000"/>
              </a:solidFill>
            </a:endParaRPr>
          </a:p>
          <a:p>
            <a:r>
              <a:rPr lang="en-US" sz="4000" b="1" dirty="0" smtClean="0">
                <a:solidFill>
                  <a:srgbClr val="C00000"/>
                </a:solidFill>
              </a:rPr>
              <a:t>A glass of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dirty="0" smtClean="0">
                <a:solidFill>
                  <a:srgbClr val="C00000"/>
                </a:solidFill>
              </a:rPr>
              <a:t>- </a:t>
            </a:r>
            <a:endParaRPr lang="en-US" sz="4000" dirty="0" smtClean="0">
              <a:solidFill>
                <a:srgbClr val="C00000"/>
              </a:solidFill>
            </a:endParaRPr>
          </a:p>
          <a:p>
            <a:r>
              <a:rPr lang="ru-RU" sz="4000" b="1" dirty="0" smtClean="0">
                <a:solidFill>
                  <a:srgbClr val="C00000"/>
                </a:solidFill>
              </a:rPr>
              <a:t>			</a:t>
            </a:r>
            <a:r>
              <a:rPr lang="en-US" sz="4000" b="1" dirty="0" smtClean="0">
                <a:solidFill>
                  <a:srgbClr val="C00000"/>
                </a:solidFill>
              </a:rPr>
              <a:t>A packet of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dirty="0" smtClean="0">
                <a:solidFill>
                  <a:srgbClr val="C00000"/>
                </a:solidFill>
              </a:rPr>
              <a:t>– </a:t>
            </a:r>
            <a:endParaRPr lang="en-US" sz="4000" dirty="0" smtClean="0">
              <a:solidFill>
                <a:srgbClr val="C00000"/>
              </a:solidFill>
            </a:endParaRPr>
          </a:p>
          <a:p>
            <a:r>
              <a:rPr lang="en-US" sz="4000" b="1" dirty="0" smtClean="0">
                <a:solidFill>
                  <a:srgbClr val="C00000"/>
                </a:solidFill>
              </a:rPr>
              <a:t>A bottle of</a:t>
            </a:r>
            <a:r>
              <a:rPr lang="ru-RU" sz="4000" dirty="0" smtClean="0">
                <a:solidFill>
                  <a:srgbClr val="C00000"/>
                </a:solidFill>
              </a:rPr>
              <a:t>- 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https://img2.freepng.ru/20180927/req/kisspng-pancake-day-clipart-by-highfiveclipart-uk-teach-5bad70c3c52c46.965780691538093251807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5551" y="1500175"/>
            <a:ext cx="232658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cdn.dribbble.com/users/114519/screenshots/1385859/attachments/199953/25-box-mockup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722419"/>
            <a:ext cx="2000264" cy="778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e7.pngegg.com/pngimages/4/984/png-clipart-coloring-book-drawing-onigiri-sushi-rice-ear-of-rice-soup-food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2704605"/>
            <a:ext cx="1785950" cy="1448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mg2.freepng.ru/20180224/xeq/kisspng-orange-juice-harvey-wallbanger-cocktail-fuzzy-nave-hand-painted-orange-juice-5a91733f5ef042.613255731519481663388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7" y="3571876"/>
            <a:ext cx="121444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m0-tub-ru.yandex.net/i?id=346c7143502498400c61875aebb7dbed-srl&amp;n=1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4357694"/>
            <a:ext cx="171451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.pinimg.com/originals/24/d1/2e/24d12ee1d206fb82c0444c5d16c7f7c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 flipV="1">
            <a:off x="3571867" y="5357826"/>
            <a:ext cx="1659529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s://sun9-67.userapi.com/impf/c858120/v858120965/1c9a43/nyYAlqfWw70.jpg?size=0x0&amp;quality=90&amp;proxy=1&amp;sign=32f05abacdbdde1a1b71ce7971bbf674&amp;c_uniq_tag=KLy04YQud9aZIBDQd9-CXp8QjRZMHMF-4CnlFF8gKts&amp;type=video_thumb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86000" y="500042"/>
            <a:ext cx="61436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03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Now listen and check:</a:t>
            </a:r>
          </a:p>
          <a:p>
            <a:pPr algn="ctr" defTabSz="914037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000" b="1" dirty="0" smtClean="0">
              <a:solidFill>
                <a:srgbClr val="8B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14158" indent="-914158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a carton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milk</a:t>
            </a:r>
          </a:p>
          <a:p>
            <a:pPr marL="914158" indent="-914158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 box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cereal</a:t>
            </a:r>
          </a:p>
          <a:p>
            <a:pPr marL="914158" indent="-914158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a bowl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</a:p>
          <a:p>
            <a:pPr marL="742754" indent="-742754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a glass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orange juice</a:t>
            </a:r>
          </a:p>
          <a:p>
            <a:pPr marL="742754" indent="-742754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a packet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pasta</a:t>
            </a:r>
          </a:p>
          <a:p>
            <a:pPr marL="742754" indent="-742754" algn="ctr" defTabSz="914037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4000" b="1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a bottle of </a:t>
            </a:r>
            <a:r>
              <a:rPr lang="en-US" sz="4000" b="1" u="sng" dirty="0" smtClean="0">
                <a:solidFill>
                  <a:srgbClr val="8B0000"/>
                </a:solidFill>
                <a:latin typeface="Times New Roman" pitchFamily="18" charset="0"/>
                <a:cs typeface="Times New Roman" pitchFamily="18" charset="0"/>
              </a:rPr>
              <a:t>olive oil</a:t>
            </a:r>
            <a:endParaRPr lang="ru-RU" sz="4000" b="1" u="sng" dirty="0">
              <a:solidFill>
                <a:srgbClr val="8B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en-US" dirty="0" smtClean="0"/>
              <a:t> – ex., 3,p., 98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Read the first exchange . What is the dialogue about? Listen , read and check.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Write their shopping list . Then read the dialogue aloud.</a:t>
            </a: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s://sun9-3.userapi.com/c831209/v831209735/1b6a22/Q_3tSJ7DiL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857628"/>
            <a:ext cx="5374022" cy="244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d.multiurok.ru/html/2018/09/05/s_5b8ff52c7bafe/img4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fsd.multiurok.ru/html/2017/02/13/s_58a1841932333/img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429784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Are there any bananas?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-No, there aren’t any.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Is there an orange?....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03668" y="285728"/>
            <a:ext cx="51366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Let’s go shopping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1357298"/>
            <a:ext cx="60007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/>
                <a:solidFill>
                  <a:schemeClr val="accent3"/>
                </a:solidFill>
                <a:effectLst/>
              </a:rPr>
              <a:t>«Выясни какие продукты необходимо купить»</a:t>
            </a:r>
            <a:endParaRPr lang="en-US" sz="3600" b="1" cap="none" spc="0" dirty="0" smtClean="0">
              <a:ln/>
              <a:solidFill>
                <a:schemeClr val="accent3"/>
              </a:solidFill>
              <a:effectLst/>
            </a:endParaRPr>
          </a:p>
          <a:p>
            <a:pPr algn="ctr"/>
            <a:endParaRPr lang="ru-RU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2" name="Содержимое 11" descr="https://theaoi.com/wp-content/uploads/portfolios/portfolios/fill-the-fridge-game-fridge_food-john-colquhoun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428868"/>
            <a:ext cx="449580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BACKUP\Desktop\B97463575Z.120150601112752000G519OQAR.11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1681163"/>
            <a:ext cx="6248400" cy="349567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61049" y="448574"/>
            <a:ext cx="73410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Comic Sans MS" pitchFamily="66" charset="0"/>
              </a:rPr>
              <a:t>Le</a:t>
            </a:r>
            <a:r>
              <a:rPr lang="en-US" sz="4000" b="1" dirty="0" smtClean="0">
                <a:solidFill>
                  <a:srgbClr val="0000CC"/>
                </a:solidFill>
                <a:latin typeface="+mj-lt"/>
              </a:rPr>
              <a:t>t</a:t>
            </a:r>
            <a:r>
              <a:rPr lang="en-US" sz="4000" b="1" dirty="0" smtClean="0">
                <a:solidFill>
                  <a:srgbClr val="0000CC"/>
                </a:solidFill>
                <a:latin typeface="Comic Sans MS" pitchFamily="66" charset="0"/>
              </a:rPr>
              <a:t>’s have a break!</a:t>
            </a:r>
            <a:endParaRPr lang="ru-RU" sz="4000" b="1" dirty="0">
              <a:solidFill>
                <a:srgbClr val="0000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9144000" cy="1143000"/>
          </a:xfrm>
        </p:spPr>
        <p:txBody>
          <a:bodyPr/>
          <a:lstStyle/>
          <a:p>
            <a:pPr algn="l">
              <a:buNone/>
            </a:pPr>
            <a:r>
              <a:rPr lang="en-US" b="1" u="sng" dirty="0">
                <a:solidFill>
                  <a:schemeClr val="tx2"/>
                </a:solidFill>
              </a:rPr>
              <a:t>How many </a:t>
            </a:r>
            <a:r>
              <a:rPr lang="en-US" b="1" dirty="0">
                <a:solidFill>
                  <a:schemeClr val="tx2"/>
                </a:solidFill>
              </a:rPr>
              <a:t>lemons do we nee</a:t>
            </a:r>
            <a:r>
              <a:rPr lang="en-US" b="1" dirty="0">
                <a:solidFill>
                  <a:srgbClr val="000066"/>
                </a:solidFill>
              </a:rPr>
              <a:t>d?</a:t>
            </a:r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2971792" cy="4525963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algn="ctr">
              <a:buNone/>
            </a:pPr>
            <a:endParaRPr lang="en-US" sz="6000" b="1" dirty="0" smtClean="0">
              <a:solidFill>
                <a:srgbClr val="000099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6000" b="1" dirty="0" smtClean="0">
                <a:solidFill>
                  <a:srgbClr val="000099"/>
                </a:solidFill>
              </a:rPr>
              <a:t>A </a:t>
            </a:r>
            <a:r>
              <a:rPr lang="en-US" sz="6000" b="1" dirty="0">
                <a:solidFill>
                  <a:srgbClr val="000099"/>
                </a:solidFill>
              </a:rPr>
              <a:t>lot - </a:t>
            </a:r>
            <a:r>
              <a:rPr lang="ru-RU" sz="6000" b="1" dirty="0">
                <a:solidFill>
                  <a:srgbClr val="000099"/>
                </a:solidFill>
              </a:rPr>
              <a:t>много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2946400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785926"/>
            <a:ext cx="2359025" cy="151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785926"/>
            <a:ext cx="2359025" cy="151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464388" y="3244334"/>
            <a:ext cx="46080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000" b="1" dirty="0" smtClean="0">
                <a:solidFill>
                  <a:srgbClr val="000066"/>
                </a:solidFill>
              </a:rPr>
              <a:t>Not many</a:t>
            </a:r>
            <a:r>
              <a:rPr lang="ru-RU" sz="4000" b="1" dirty="0" smtClean="0">
                <a:solidFill>
                  <a:srgbClr val="000066"/>
                </a:solidFill>
              </a:rPr>
              <a:t> – не много</a:t>
            </a:r>
            <a:endParaRPr lang="ru-RU" sz="40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8964488" cy="1143000"/>
          </a:xfrm>
        </p:spPr>
        <p:txBody>
          <a:bodyPr/>
          <a:lstStyle/>
          <a:p>
            <a:pPr algn="l">
              <a:buNone/>
            </a:pPr>
            <a:r>
              <a:rPr lang="en-US" b="1" u="sng" dirty="0">
                <a:solidFill>
                  <a:srgbClr val="000066"/>
                </a:solidFill>
              </a:rPr>
              <a:t>How much </a:t>
            </a:r>
            <a:r>
              <a:rPr lang="en-US" b="1" dirty="0">
                <a:solidFill>
                  <a:srgbClr val="000066"/>
                </a:solidFill>
              </a:rPr>
              <a:t>sugar do we need?</a:t>
            </a:r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4357694"/>
            <a:ext cx="2828916" cy="1768469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US" sz="6000" b="1" dirty="0" smtClean="0">
                <a:solidFill>
                  <a:schemeClr val="tx2"/>
                </a:solidFill>
              </a:rPr>
              <a:t>A lot-</a:t>
            </a:r>
          </a:p>
          <a:p>
            <a:pPr>
              <a:buNone/>
            </a:pPr>
            <a:r>
              <a:rPr lang="ru-RU" sz="6000" b="1" dirty="0" smtClean="0">
                <a:solidFill>
                  <a:schemeClr val="tx2"/>
                </a:solidFill>
              </a:rPr>
              <a:t>много</a:t>
            </a:r>
            <a:endParaRPr lang="en-US" sz="6000" b="1" dirty="0">
              <a:solidFill>
                <a:schemeClr val="tx2"/>
              </a:solidFill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17410" name="Picture 2" descr="http://prostogruzim.dn.ua/wp-content/uploads/Perevozka-saha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3500462" cy="2781300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1428736"/>
            <a:ext cx="4129087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143372" y="4572008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800" b="1" dirty="0" smtClean="0">
                <a:solidFill>
                  <a:srgbClr val="000066"/>
                </a:solidFill>
              </a:rPr>
              <a:t>Not much-</a:t>
            </a:r>
            <a:endParaRPr lang="ru-RU" sz="4800" b="1" dirty="0" smtClean="0">
              <a:solidFill>
                <a:srgbClr val="000066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000066"/>
                </a:solidFill>
              </a:rPr>
              <a:t>не много</a:t>
            </a:r>
            <a:endParaRPr lang="ru-RU" sz="48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1835696" y="5085184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419872" y="4581128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835696" y="4005064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491880" y="3429000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835696" y="2924944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907704" y="2348880"/>
            <a:ext cx="1224136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491880" y="1844824"/>
            <a:ext cx="1080120" cy="50405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804335" y="1108002"/>
            <a:ext cx="1353990" cy="7872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33860" y="260648"/>
            <a:ext cx="7329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dirty="0"/>
              <a:t>C</a:t>
            </a:r>
            <a:r>
              <a:rPr lang="en-US" sz="4800" b="1" dirty="0" smtClean="0"/>
              <a:t>hoose </a:t>
            </a:r>
            <a:r>
              <a:rPr lang="en-US" sz="4800" b="1" dirty="0"/>
              <a:t>the right variant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149559"/>
            <a:ext cx="9116598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742950" indent="-742950">
              <a:buAutoNum type="arabicPeriod"/>
            </a:pPr>
            <a:r>
              <a:rPr lang="en-US" sz="36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</a:t>
            </a:r>
            <a:r>
              <a:rPr lang="ru-RU" sz="36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 / </a:t>
            </a:r>
            <a:r>
              <a:rPr lang="en-US" sz="36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many milk is there</a:t>
            </a:r>
            <a:r>
              <a:rPr lang="ru-RU" sz="36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chairs are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coffee is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juice is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girls are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bread is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children are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</a:p>
          <a:p>
            <a:pPr marL="742950" indent="-742950">
              <a:buAutoNum type="arabicPeriod"/>
            </a:pPr>
            <a:r>
              <a:rPr lang="en-US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How much / many water is there</a:t>
            </a:r>
            <a:r>
              <a:rPr lang="ru-RU" sz="3600" b="1" dirty="0" smtClean="0">
                <a:ln w="11430"/>
                <a:solidFill>
                  <a:schemeClr val="bg2">
                    <a:lumMod val="50000"/>
                  </a:schemeClr>
                </a:solidFill>
              </a:rPr>
              <a:t>?</a:t>
            </a:r>
            <a:endParaRPr lang="ru-RU" sz="3600" b="1" cap="none" spc="0" dirty="0">
              <a:ln w="11430"/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3270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en.islcollective.com/preview/201201/b2/how-many-how-much-flashcards-grammar-guides_16983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0055" y="214289"/>
            <a:ext cx="5723890" cy="15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 ……. rice is there? Not…..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How……..potatoes are there? Not….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How……..biscuits are there? Not….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How……..milk is there? Not….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How……..apples are there? Not….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Speaking 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You want to cook  you  </a:t>
            </a:r>
            <a:r>
              <a:rPr lang="en-US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favourite</a:t>
            </a:r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meal tonight</a:t>
            </a:r>
          </a:p>
          <a:p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Discuss what you need for healthy menu.</a:t>
            </a:r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None/>
            </a:pPr>
            <a:r>
              <a:rPr lang="en-US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Use the dialogue  in ex., 3 as model</a:t>
            </a:r>
          </a:p>
          <a:p>
            <a:pPr>
              <a:buNone/>
            </a:pPr>
            <a:r>
              <a:rPr lang="en-US" b="1" dirty="0" smtClean="0"/>
              <a:t>I want to cook …..</a:t>
            </a:r>
          </a:p>
          <a:p>
            <a:pPr>
              <a:buNone/>
            </a:pPr>
            <a:r>
              <a:rPr lang="en-US" b="1" dirty="0" smtClean="0"/>
              <a:t>I need…..</a:t>
            </a:r>
            <a:endParaRPr lang="ru-RU" b="1" dirty="0"/>
          </a:p>
        </p:txBody>
      </p:sp>
      <p:pic>
        <p:nvPicPr>
          <p:cNvPr id="3" name="Рисунок 2" descr="https://catherineasquithgallery.com/uploads/posts/2021-02/1613658559_52-p-fon-dlya-prezentatsii-povar-7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4643446"/>
            <a:ext cx="3214710" cy="15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Listening </a:t>
            </a:r>
            <a:b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Bob and Ann are talking about something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What are they talking about Listen and check</a:t>
            </a:r>
          </a:p>
          <a:p>
            <a:r>
              <a:rPr lang="en-US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Listen and fill the missing words</a:t>
            </a:r>
            <a:endParaRPr lang="ru-RU" sz="2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428868"/>
            <a:ext cx="8501122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8143875" cy="4525963"/>
          </a:xfrm>
        </p:spPr>
        <p:txBody>
          <a:bodyPr>
            <a:normAutofit fontScale="9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liked the lesson</a:t>
            </a: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liked the lesson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but it was difficult</a:t>
            </a: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didn’t like the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lesson</a:t>
            </a:r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Рисунок 8" descr="https://avatars.mds.yandex.net/get-pdb/1621302/c7352bf7-8152-4fd2-9565-adea5e159cd2/s1200?webp=fal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857497"/>
            <a:ext cx="200026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lh5.googleusercontent.com/bBUsFlQlJnnXHYe4bphNhfXDshYP5Z0WFSQZEB-CBJ14FHeTCRBtEHxPLUvH_YS1xhMjEFuugmXBH3HGIPv7pm0VqPTqtpynyfgAiWowInXjAqc5vPIjt9_O4-esxUoDgOkxkT3u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7" y="1315193"/>
            <a:ext cx="2205967" cy="139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cdn.pixabay.com/photo/2018/12/27/17/19/samuel-3898008_128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714884"/>
            <a:ext cx="221457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Homework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71612"/>
            <a:ext cx="764386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ex. 9 p., 99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Imagine it’s your birthday.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Write your birthday party plan.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Write: </a:t>
            </a: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Date/time/number of people/food and drinks /activities</a:t>
            </a:r>
          </a:p>
          <a:p>
            <a:endParaRPr lang="ru-RU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</TotalTime>
  <Words>363</Words>
  <Application>Microsoft Office PowerPoint</Application>
  <PresentationFormat>Экран (4:3)</PresentationFormat>
  <Paragraphs>103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Муниципальное  автономное образовательное учреждение «Средняя общеобразовательная школа №1» г.Когалым</vt:lpstr>
      <vt:lpstr>Слайд 2</vt:lpstr>
      <vt:lpstr>Слайд 3</vt:lpstr>
      <vt:lpstr>Фонетическая зарядка</vt:lpstr>
      <vt:lpstr>1.I eat/drink/…for breakfast/lunch/dinner 2.I like cherries , but I don’t like grapes Really ? I like … </vt:lpstr>
      <vt:lpstr>Healthy /Unhealthy </vt:lpstr>
      <vt:lpstr>Containers . Look and fill the gaps. </vt:lpstr>
      <vt:lpstr>Слайд 8</vt:lpstr>
      <vt:lpstr>Reading – ex., 3,p., 98</vt:lpstr>
      <vt:lpstr>Слайд 10</vt:lpstr>
      <vt:lpstr>Слайд 11</vt:lpstr>
      <vt:lpstr>Слайд 12</vt:lpstr>
      <vt:lpstr>Слайд 13</vt:lpstr>
      <vt:lpstr>How many lemons do we need?</vt:lpstr>
      <vt:lpstr>How much sugar do we need?</vt:lpstr>
      <vt:lpstr>Слайд 16</vt:lpstr>
      <vt:lpstr>Слайд 17</vt:lpstr>
      <vt:lpstr>Speaking  </vt:lpstr>
      <vt:lpstr>Listening  Bob and Ann are talking about something</vt:lpstr>
      <vt:lpstr>Рефлексия</vt:lpstr>
      <vt:lpstr>Homework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36</cp:revision>
  <dcterms:created xsi:type="dcterms:W3CDTF">2021-11-11T14:13:37Z</dcterms:created>
  <dcterms:modified xsi:type="dcterms:W3CDTF">2021-11-14T15:25:58Z</dcterms:modified>
</cp:coreProperties>
</file>