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2"/>
  </p:notesMasterIdLst>
  <p:sldIdLst>
    <p:sldId id="367" r:id="rId2"/>
    <p:sldId id="368" r:id="rId3"/>
    <p:sldId id="369" r:id="rId4"/>
    <p:sldId id="370" r:id="rId5"/>
    <p:sldId id="371" r:id="rId6"/>
    <p:sldId id="372" r:id="rId7"/>
    <p:sldId id="393" r:id="rId8"/>
    <p:sldId id="376" r:id="rId9"/>
    <p:sldId id="377" r:id="rId10"/>
    <p:sldId id="378" r:id="rId11"/>
    <p:sldId id="374" r:id="rId12"/>
    <p:sldId id="373" r:id="rId13"/>
    <p:sldId id="346" r:id="rId14"/>
    <p:sldId id="379" r:id="rId15"/>
    <p:sldId id="394" r:id="rId16"/>
    <p:sldId id="395" r:id="rId17"/>
    <p:sldId id="375" r:id="rId18"/>
    <p:sldId id="390" r:id="rId19"/>
    <p:sldId id="391" r:id="rId20"/>
    <p:sldId id="380" r:id="rId21"/>
    <p:sldId id="381" r:id="rId22"/>
    <p:sldId id="382" r:id="rId23"/>
    <p:sldId id="384" r:id="rId24"/>
    <p:sldId id="383" r:id="rId25"/>
    <p:sldId id="386" r:id="rId26"/>
    <p:sldId id="385" r:id="rId27"/>
    <p:sldId id="388" r:id="rId28"/>
    <p:sldId id="387" r:id="rId29"/>
    <p:sldId id="366" r:id="rId30"/>
    <p:sldId id="389"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0143" autoAdjust="0"/>
  </p:normalViewPr>
  <p:slideViewPr>
    <p:cSldViewPr>
      <p:cViewPr varScale="1">
        <p:scale>
          <a:sx n="96" d="100"/>
          <a:sy n="96" d="100"/>
        </p:scale>
        <p:origin x="41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AD82AC-8B9A-4ACF-BAFD-6F3F1CFDA253}" type="datetimeFigureOut">
              <a:rPr lang="ru-RU" smtClean="0"/>
              <a:pPr/>
              <a:t>пн 15.11.21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E23F44-37D1-43C7-BB4E-9F6B5BD98912}" type="slidenum">
              <a:rPr lang="ru-RU" smtClean="0"/>
              <a:pPr/>
              <a:t>‹#›</a:t>
            </a:fld>
            <a:endParaRPr lang="ru-RU"/>
          </a:p>
        </p:txBody>
      </p:sp>
    </p:spTree>
    <p:extLst>
      <p:ext uri="{BB962C8B-B14F-4D97-AF65-F5344CB8AC3E}">
        <p14:creationId xmlns:p14="http://schemas.microsoft.com/office/powerpoint/2010/main" val="386953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8E8412DA-AC97-41A1-8A16-64DBF9BFF530}" type="datetimeFigureOut">
              <a:rPr lang="ru-RU" smtClean="0"/>
              <a:pPr/>
              <a:t>пн 15.11.21</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9BE53C9E-1FF6-4014-B229-118BECF992C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6" name="Дата 25"/>
          <p:cNvSpPr>
            <a:spLocks noGrp="1"/>
          </p:cNvSpPr>
          <p:nvPr>
            <p:ph type="dt" sz="half" idx="10"/>
          </p:nvPr>
        </p:nvSpPr>
        <p:spPr/>
        <p:txBody>
          <a:bodyPr rtlCol="0"/>
          <a:lstStyle/>
          <a:p>
            <a:fld id="{8E8412DA-AC97-41A1-8A16-64DBF9BFF530}" type="datetimeFigureOut">
              <a:rPr lang="ru-RU" smtClean="0"/>
              <a:pPr/>
              <a:t>пн 15.11.21</a:t>
            </a:fld>
            <a:endParaRPr lang="ru-RU"/>
          </a:p>
        </p:txBody>
      </p:sp>
      <p:sp>
        <p:nvSpPr>
          <p:cNvPr id="27" name="Номер слайда 26"/>
          <p:cNvSpPr>
            <a:spLocks noGrp="1"/>
          </p:cNvSpPr>
          <p:nvPr>
            <p:ph type="sldNum" sz="quarter" idx="11"/>
          </p:nvPr>
        </p:nvSpPr>
        <p:spPr/>
        <p:txBody>
          <a:bodyPr rtlCol="0"/>
          <a:lstStyle/>
          <a:p>
            <a:fld id="{9BE53C9E-1FF6-4014-B229-118BECF992C9}"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8E8412DA-AC97-41A1-8A16-64DBF9BFF530}" type="datetimeFigureOut">
              <a:rPr lang="ru-RU" smtClean="0"/>
              <a:pPr/>
              <a:t>пн 15.11.21</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9BE53C9E-1FF6-4014-B229-118BECF992C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8E8412DA-AC97-41A1-8A16-64DBF9BFF530}" type="datetimeFigureOut">
              <a:rPr lang="ru-RU" smtClean="0"/>
              <a:pPr/>
              <a:t>пн 15.11.21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E53C9E-1FF6-4014-B229-118BECF992C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8E8412DA-AC97-41A1-8A16-64DBF9BFF530}" type="datetimeFigureOut">
              <a:rPr lang="ru-RU" smtClean="0"/>
              <a:pPr/>
              <a:t>пн 15.11.21</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9BE53C9E-1FF6-4014-B229-118BECF992C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1045;&#1088;&#1072;&#1083;&#1072;&#1096;%20&#8470;12%20'&#1061;&#1080;&#1084;&#1080;&#1082;&#1080;'.mp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cyberleninka.ru/journal/n/problemy-i-perspektivy-razvitiya-obrazovaniya-v-rossii"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92696"/>
            <a:ext cx="8229600" cy="1224136"/>
          </a:xfrm>
        </p:spPr>
        <p:txBody>
          <a:bodyPr>
            <a:normAutofit fontScale="90000"/>
          </a:bodyPr>
          <a:lstStyle/>
          <a:p>
            <a:pPr algn="ctr"/>
            <a:r>
              <a:rPr lang="ru-RU" sz="1600" dirty="0">
                <a:latin typeface="Calibri" pitchFamily="34" charset="0"/>
                <a:ea typeface="TimesNewRoman" charset="-128"/>
                <a:cs typeface="Times New Roman" pitchFamily="18" charset="0"/>
              </a:rPr>
              <a:t>МУНИЦИПАЛЬНОУ КАЗЁННОЕ ОБЩЕОБРАЗОВАТЕЛЬНОЕ УЧРЕЖДЕНИЕ </a:t>
            </a:r>
            <a:br>
              <a:rPr lang="ru-RU" sz="1600" dirty="0">
                <a:latin typeface="Calibri" pitchFamily="34" charset="0"/>
                <a:ea typeface="TimesNewRoman" charset="-128"/>
                <a:cs typeface="Times New Roman" pitchFamily="18" charset="0"/>
              </a:rPr>
            </a:br>
            <a:r>
              <a:rPr lang="ru-RU" sz="1600" dirty="0">
                <a:latin typeface="Calibri" pitchFamily="34" charset="0"/>
                <a:ea typeface="TimesNewRoman" charset="-128"/>
                <a:cs typeface="Times New Roman" pitchFamily="18" charset="0"/>
              </a:rPr>
              <a:t>«ВЕЧЕРНЯЯ (СМЕННАЯ) ОБЩЕОБРАЗОВАТЕЛЬНАЯ ШКОЛА № 2  ПРИ ИСПРАВИТЕЛЬНОЙ КОЛОНИИ» с. ЧУГУЕВКА ЧУГУЕВСКОГО РАЙОНА ПРИМОРСКОГО КРАЯ</a:t>
            </a:r>
            <a:br>
              <a:rPr lang="ru-RU" sz="6000" dirty="0">
                <a:ea typeface="TimesNewRoman" charset="-128"/>
                <a:cs typeface="Times New Roman" pitchFamily="18" charset="0"/>
              </a:rPr>
            </a:br>
            <a:endParaRPr lang="ru-RU" dirty="0"/>
          </a:p>
        </p:txBody>
      </p:sp>
      <p:sp>
        <p:nvSpPr>
          <p:cNvPr id="3" name="Содержимое 2"/>
          <p:cNvSpPr>
            <a:spLocks noGrp="1"/>
          </p:cNvSpPr>
          <p:nvPr>
            <p:ph idx="1"/>
          </p:nvPr>
        </p:nvSpPr>
        <p:spPr>
          <a:xfrm>
            <a:off x="457200" y="1556792"/>
            <a:ext cx="8229600" cy="5017744"/>
          </a:xfrm>
        </p:spPr>
        <p:txBody>
          <a:bodyPr/>
          <a:lstStyle/>
          <a:p>
            <a:pPr>
              <a:buNone/>
            </a:pPr>
            <a:r>
              <a:rPr lang="ru-RU" altLang="ru-RU" sz="3200" b="1" dirty="0">
                <a:solidFill>
                  <a:schemeClr val="accent2">
                    <a:lumMod val="75000"/>
                  </a:schemeClr>
                </a:solidFill>
                <a:effectLst>
                  <a:outerShdw blurRad="38100" dist="38100" dir="2700000" algn="tl">
                    <a:srgbClr val="000000">
                      <a:alpha val="43137"/>
                    </a:srgbClr>
                  </a:outerShdw>
                </a:effectLst>
                <a:latin typeface="Times New Roman" pitchFamily="16" charset="0"/>
                <a:ea typeface="MS Gothic" charset="-128"/>
                <a:cs typeface="Times New Roman" pitchFamily="16" charset="0"/>
              </a:rPr>
              <a:t>Формирование  личностных УУД </a:t>
            </a:r>
            <a:br>
              <a:rPr lang="ru-RU" altLang="ru-RU" sz="3200" b="1" dirty="0">
                <a:solidFill>
                  <a:schemeClr val="accent2">
                    <a:lumMod val="75000"/>
                  </a:schemeClr>
                </a:solidFill>
                <a:effectLst>
                  <a:outerShdw blurRad="38100" dist="38100" dir="2700000" algn="tl">
                    <a:srgbClr val="000000">
                      <a:alpha val="43137"/>
                    </a:srgbClr>
                  </a:outerShdw>
                </a:effectLst>
                <a:latin typeface="Times New Roman" pitchFamily="16" charset="0"/>
                <a:ea typeface="MS Gothic" charset="-128"/>
                <a:cs typeface="Times New Roman" pitchFamily="16" charset="0"/>
              </a:rPr>
            </a:br>
            <a:r>
              <a:rPr lang="ru-RU" altLang="ru-RU" sz="3200" b="1" dirty="0">
                <a:solidFill>
                  <a:schemeClr val="accent2">
                    <a:lumMod val="75000"/>
                  </a:schemeClr>
                </a:solidFill>
                <a:effectLst>
                  <a:outerShdw blurRad="38100" dist="38100" dir="2700000" algn="tl">
                    <a:srgbClr val="000000">
                      <a:alpha val="43137"/>
                    </a:srgbClr>
                  </a:outerShdw>
                </a:effectLst>
                <a:latin typeface="Times New Roman" pitchFamily="16" charset="0"/>
                <a:ea typeface="MS Gothic" charset="-128"/>
                <a:cs typeface="Times New Roman" pitchFamily="16" charset="0"/>
              </a:rPr>
              <a:t>учащихся на уроках физики</a:t>
            </a:r>
            <a:endParaRPr lang="ru-RU" sz="3600" b="1" dirty="0">
              <a:solidFill>
                <a:schemeClr val="accent2">
                  <a:lumMod val="75000"/>
                </a:schemeClr>
              </a:solidFill>
              <a:latin typeface="Calibri" pitchFamily="34" charset="0"/>
            </a:endParaRPr>
          </a:p>
          <a:p>
            <a:pPr algn="r">
              <a:buNone/>
            </a:pPr>
            <a:endParaRPr lang="ru-RU" sz="2400" b="1" dirty="0">
              <a:solidFill>
                <a:srgbClr val="002060"/>
              </a:solidFill>
              <a:latin typeface="Calibri" pitchFamily="34" charset="0"/>
            </a:endParaRPr>
          </a:p>
          <a:p>
            <a:pPr algn="r">
              <a:buNone/>
            </a:pPr>
            <a:endParaRPr lang="ru-RU" sz="2400" b="1" dirty="0">
              <a:solidFill>
                <a:srgbClr val="002060"/>
              </a:solidFill>
              <a:latin typeface="Calibri" pitchFamily="34" charset="0"/>
            </a:endParaRPr>
          </a:p>
          <a:p>
            <a:pPr algn="r">
              <a:buNone/>
            </a:pPr>
            <a:endParaRPr lang="ru-RU" sz="2400" b="1" dirty="0">
              <a:solidFill>
                <a:srgbClr val="002060"/>
              </a:solidFill>
              <a:latin typeface="Calibri" pitchFamily="34" charset="0"/>
            </a:endParaRPr>
          </a:p>
          <a:p>
            <a:pPr algn="r">
              <a:buNone/>
            </a:pPr>
            <a:r>
              <a:rPr lang="ru-RU" sz="2400" b="1" dirty="0">
                <a:solidFill>
                  <a:srgbClr val="002060"/>
                </a:solidFill>
                <a:latin typeface="Calibri" pitchFamily="34" charset="0"/>
              </a:rPr>
              <a:t>Выполнила </a:t>
            </a:r>
          </a:p>
          <a:p>
            <a:pPr algn="r">
              <a:buNone/>
            </a:pPr>
            <a:r>
              <a:rPr lang="ru-RU" sz="2400" b="1" dirty="0">
                <a:solidFill>
                  <a:srgbClr val="002060"/>
                </a:solidFill>
                <a:latin typeface="Calibri" pitchFamily="34" charset="0"/>
              </a:rPr>
              <a:t>Павлова Светлана Викторовна</a:t>
            </a:r>
          </a:p>
          <a:p>
            <a:pPr algn="r">
              <a:buNone/>
            </a:pPr>
            <a:r>
              <a:rPr lang="ru-RU" sz="2400" b="1" dirty="0">
                <a:solidFill>
                  <a:srgbClr val="002060"/>
                </a:solidFill>
                <a:latin typeface="Calibri" pitchFamily="34" charset="0"/>
              </a:rPr>
              <a:t>Учитель физики </a:t>
            </a:r>
          </a:p>
          <a:p>
            <a:pPr algn="r">
              <a:buNone/>
            </a:pPr>
            <a:endParaRPr lang="ru-RU" sz="2400" dirty="0">
              <a:solidFill>
                <a:srgbClr val="002060"/>
              </a:solidFill>
              <a:latin typeface="Calibri" pitchFamily="34" charset="0"/>
            </a:endParaRPr>
          </a:p>
        </p:txBody>
      </p:sp>
      <p:pic>
        <p:nvPicPr>
          <p:cNvPr id="5" name="Picture 2" descr="C:\Documents and Settings\User\Рабочий стол\УРОК 7класс\дом зад.jpg"/>
          <p:cNvPicPr>
            <a:picLocks noChangeAspect="1" noChangeArrowheads="1"/>
          </p:cNvPicPr>
          <p:nvPr/>
        </p:nvPicPr>
        <p:blipFill>
          <a:blip r:embed="rId2" cstate="print"/>
          <a:srcRect/>
          <a:stretch>
            <a:fillRect/>
          </a:stretch>
        </p:blipFill>
        <p:spPr bwMode="auto">
          <a:xfrm>
            <a:off x="1115616" y="3322079"/>
            <a:ext cx="2952328" cy="217980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36EB1C-8B3F-43B5-8611-826B93B2595B}"/>
              </a:ext>
            </a:extLst>
          </p:cNvPr>
          <p:cNvSpPr>
            <a:spLocks noGrp="1"/>
          </p:cNvSpPr>
          <p:nvPr>
            <p:ph type="title"/>
          </p:nvPr>
        </p:nvSpPr>
        <p:spPr>
          <a:xfrm>
            <a:off x="457200" y="908720"/>
            <a:ext cx="8229600" cy="1301080"/>
          </a:xfrm>
        </p:spPr>
        <p:txBody>
          <a:bodyPr>
            <a:noAutofit/>
          </a:bodyPr>
          <a:lstStyle/>
          <a:p>
            <a:pPr lvl="0" algn="ctr" fontAlgn="base">
              <a:spcAft>
                <a:spcPct val="0"/>
              </a:spcAft>
            </a:pPr>
            <a:r>
              <a:rPr lang="ru-RU" sz="2400" b="1" dirty="0">
                <a:solidFill>
                  <a:schemeClr val="accent2">
                    <a:lumMod val="75000"/>
                  </a:schemeClr>
                </a:solidFill>
                <a:latin typeface="Verdana" panose="020B0604030504040204" pitchFamily="34" charset="0"/>
                <a:ea typeface="Verdana" panose="020B0604030504040204" pitchFamily="34" charset="0"/>
                <a:cs typeface="Times New Roman" pitchFamily="18" charset="0"/>
              </a:rPr>
              <a:t>Универсальные учебные действия </a:t>
            </a:r>
            <a:br>
              <a:rPr lang="ru-RU" sz="2400" b="1" dirty="0">
                <a:solidFill>
                  <a:schemeClr val="accent2">
                    <a:lumMod val="75000"/>
                  </a:schemeClr>
                </a:solidFill>
                <a:latin typeface="Verdana" panose="020B0604030504040204" pitchFamily="34" charset="0"/>
                <a:ea typeface="Verdana" panose="020B0604030504040204" pitchFamily="34" charset="0"/>
                <a:cs typeface="Times New Roman" pitchFamily="18" charset="0"/>
              </a:rPr>
            </a:br>
            <a:r>
              <a:rPr lang="ru-RU" sz="2400" b="1" dirty="0">
                <a:solidFill>
                  <a:schemeClr val="accent2">
                    <a:lumMod val="75000"/>
                  </a:schemeClr>
                </a:solidFill>
                <a:latin typeface="Verdana" panose="020B0604030504040204" pitchFamily="34" charset="0"/>
                <a:ea typeface="Verdana" panose="020B0604030504040204" pitchFamily="34" charset="0"/>
                <a:cs typeface="Times New Roman" pitchFamily="18" charset="0"/>
              </a:rPr>
              <a:t>у обучающихся </a:t>
            </a:r>
            <a:br>
              <a:rPr lang="ru-RU" sz="2400" b="1" dirty="0">
                <a:solidFill>
                  <a:schemeClr val="tx2">
                    <a:lumMod val="75000"/>
                  </a:schemeClr>
                </a:solidFill>
                <a:latin typeface="Verdana" panose="020B0604030504040204" pitchFamily="34" charset="0"/>
                <a:ea typeface="Verdana" panose="020B0604030504040204" pitchFamily="34" charset="0"/>
                <a:cs typeface="Times New Roman" pitchFamily="18" charset="0"/>
              </a:rPr>
            </a:br>
            <a:br>
              <a:rPr lang="ru-RU" sz="2400" dirty="0">
                <a:solidFill>
                  <a:srgbClr val="7030A0"/>
                </a:solidFill>
                <a:latin typeface="Arial Black" pitchFamily="34" charset="0"/>
                <a:ea typeface="Calibri" pitchFamily="34" charset="0"/>
                <a:cs typeface="Times New Roman" pitchFamily="18" charset="0"/>
              </a:rPr>
            </a:br>
            <a:endParaRPr lang="ru-RU" sz="2400" dirty="0"/>
          </a:p>
        </p:txBody>
      </p:sp>
      <p:sp>
        <p:nvSpPr>
          <p:cNvPr id="3" name="Объект 2">
            <a:extLst>
              <a:ext uri="{FF2B5EF4-FFF2-40B4-BE49-F238E27FC236}">
                <a16:creationId xmlns:a16="http://schemas.microsoft.com/office/drawing/2014/main" id="{B1E4C8FE-4BEC-43C4-A0BF-BD463F73ECF6}"/>
              </a:ext>
            </a:extLst>
          </p:cNvPr>
          <p:cNvSpPr>
            <a:spLocks noGrp="1"/>
          </p:cNvSpPr>
          <p:nvPr>
            <p:ph idx="1"/>
          </p:nvPr>
        </p:nvSpPr>
        <p:spPr>
          <a:xfrm>
            <a:off x="457200" y="1700808"/>
            <a:ext cx="8229600" cy="4873728"/>
          </a:xfrm>
        </p:spPr>
        <p:txBody>
          <a:bodyPr>
            <a:normAutofit/>
          </a:bodyPr>
          <a:lstStyle/>
          <a:p>
            <a:pPr marL="0" lvl="0" indent="0" algn="ctr" fontAlgn="base">
              <a:spcBef>
                <a:spcPct val="0"/>
              </a:spcBef>
              <a:spcAft>
                <a:spcPct val="0"/>
              </a:spcAft>
              <a:buClrTx/>
              <a:buNone/>
            </a:pPr>
            <a:r>
              <a:rPr lang="ru-RU" sz="2400" dirty="0">
                <a:solidFill>
                  <a:schemeClr val="tx2">
                    <a:lumMod val="75000"/>
                  </a:schemeClr>
                </a:solidFill>
                <a:latin typeface="Verdana" panose="020B0604030504040204" pitchFamily="34" charset="0"/>
                <a:ea typeface="Verdana" panose="020B0604030504040204" pitchFamily="34" charset="0"/>
                <a:cs typeface="Times New Roman" pitchFamily="18" charset="0"/>
              </a:rPr>
              <a:t>формируются </a:t>
            </a:r>
          </a:p>
          <a:p>
            <a:pPr marL="0" lvl="0" indent="0" algn="ctr" fontAlgn="base">
              <a:spcBef>
                <a:spcPct val="0"/>
              </a:spcBef>
              <a:spcAft>
                <a:spcPct val="0"/>
              </a:spcAft>
              <a:buClrTx/>
              <a:buNone/>
            </a:pPr>
            <a:r>
              <a:rPr lang="ru-RU" sz="2400" i="1" dirty="0">
                <a:solidFill>
                  <a:schemeClr val="tx2">
                    <a:lumMod val="75000"/>
                  </a:schemeClr>
                </a:solidFill>
                <a:latin typeface="Verdana" panose="020B0604030504040204" pitchFamily="34" charset="0"/>
                <a:ea typeface="Verdana" panose="020B0604030504040204" pitchFamily="34" charset="0"/>
                <a:cs typeface="Times New Roman" pitchFamily="18" charset="0"/>
              </a:rPr>
              <a:t>путем вовлечения их в активный процесс изучения физики</a:t>
            </a:r>
            <a:r>
              <a:rPr lang="ru-RU" sz="2400" dirty="0">
                <a:solidFill>
                  <a:schemeClr val="tx2">
                    <a:lumMod val="75000"/>
                  </a:schemeClr>
                </a:solidFill>
                <a:latin typeface="Verdana" panose="020B0604030504040204" pitchFamily="34" charset="0"/>
                <a:ea typeface="Verdana" panose="020B0604030504040204" pitchFamily="34" charset="0"/>
                <a:cs typeface="Times New Roman" pitchFamily="18" charset="0"/>
              </a:rPr>
              <a:t>.</a:t>
            </a:r>
          </a:p>
          <a:p>
            <a:pPr marL="0" lvl="0" indent="0" algn="ctr" fontAlgn="base">
              <a:spcBef>
                <a:spcPct val="0"/>
              </a:spcBef>
              <a:spcAft>
                <a:spcPct val="0"/>
              </a:spcAft>
              <a:buClrTx/>
              <a:buNone/>
            </a:pPr>
            <a:r>
              <a:rPr lang="ru-RU" sz="2400" dirty="0">
                <a:solidFill>
                  <a:schemeClr val="tx2">
                    <a:lumMod val="75000"/>
                  </a:schemeClr>
                </a:solidFill>
                <a:latin typeface="Verdana" panose="020B0604030504040204" pitchFamily="34" charset="0"/>
                <a:ea typeface="Verdana" panose="020B0604030504040204" pitchFamily="34" charset="0"/>
                <a:cs typeface="Times New Roman" pitchFamily="18" charset="0"/>
              </a:rPr>
              <a:t> Для успешного обучения </a:t>
            </a:r>
          </a:p>
          <a:p>
            <a:pPr marL="0" lvl="0" indent="0" algn="ctr" fontAlgn="base">
              <a:spcBef>
                <a:spcPct val="0"/>
              </a:spcBef>
              <a:spcAft>
                <a:spcPct val="0"/>
              </a:spcAft>
              <a:buClrTx/>
              <a:buNone/>
            </a:pPr>
            <a:r>
              <a:rPr lang="ru-RU" sz="2400" dirty="0">
                <a:solidFill>
                  <a:schemeClr val="tx2">
                    <a:lumMod val="75000"/>
                  </a:schemeClr>
                </a:solidFill>
                <a:latin typeface="Verdana" panose="020B0604030504040204" pitchFamily="34" charset="0"/>
                <a:ea typeface="Verdana" panose="020B0604030504040204" pitchFamily="34" charset="0"/>
                <a:cs typeface="Times New Roman" pitchFamily="18" charset="0"/>
              </a:rPr>
              <a:t>у школьников должны быть сформированы </a:t>
            </a:r>
          </a:p>
          <a:p>
            <a:pPr marL="0" lvl="0" indent="0" algn="ctr" fontAlgn="base">
              <a:spcBef>
                <a:spcPct val="0"/>
              </a:spcBef>
              <a:spcAft>
                <a:spcPct val="0"/>
              </a:spcAft>
              <a:buClrTx/>
              <a:buNone/>
            </a:pPr>
            <a:r>
              <a:rPr lang="ru-RU" sz="2400" i="1" u="sng" dirty="0">
                <a:solidFill>
                  <a:schemeClr val="tx2">
                    <a:lumMod val="75000"/>
                  </a:schemeClr>
                </a:solidFill>
                <a:latin typeface="Verdana" panose="020B0604030504040204" pitchFamily="34" charset="0"/>
                <a:ea typeface="Verdana" panose="020B0604030504040204" pitchFamily="34" charset="0"/>
                <a:cs typeface="Times New Roman" pitchFamily="18" charset="0"/>
              </a:rPr>
              <a:t>четыре вида УУД</a:t>
            </a:r>
            <a:r>
              <a:rPr lang="ru-RU" sz="2400" i="1" dirty="0">
                <a:solidFill>
                  <a:schemeClr val="tx2">
                    <a:lumMod val="75000"/>
                  </a:schemeClr>
                </a:solidFill>
                <a:latin typeface="Verdana" panose="020B0604030504040204" pitchFamily="34" charset="0"/>
                <a:ea typeface="Verdana" panose="020B0604030504040204" pitchFamily="34" charset="0"/>
                <a:cs typeface="Times New Roman" pitchFamily="18" charset="0"/>
              </a:rPr>
              <a:t>: </a:t>
            </a:r>
          </a:p>
          <a:p>
            <a:pPr marL="342900" lvl="0" indent="-342900" fontAlgn="base">
              <a:lnSpc>
                <a:spcPct val="150000"/>
              </a:lnSpc>
              <a:spcBef>
                <a:spcPct val="0"/>
              </a:spcBef>
              <a:spcAft>
                <a:spcPct val="0"/>
              </a:spcAft>
              <a:buClrTx/>
              <a:buFont typeface="Wingdings" panose="05000000000000000000" pitchFamily="2" charset="2"/>
              <a:buChar char="Ø"/>
            </a:pPr>
            <a:r>
              <a:rPr lang="ru-RU" sz="2400" b="1" dirty="0">
                <a:solidFill>
                  <a:schemeClr val="accent2">
                    <a:lumMod val="75000"/>
                  </a:schemeClr>
                </a:solidFill>
                <a:latin typeface="Verdana" panose="020B0604030504040204" pitchFamily="34" charset="0"/>
                <a:ea typeface="Verdana" panose="020B0604030504040204" pitchFamily="34" charset="0"/>
                <a:cs typeface="Times New Roman" pitchFamily="18" charset="0"/>
              </a:rPr>
              <a:t>личностные, </a:t>
            </a:r>
          </a:p>
          <a:p>
            <a:pPr marL="342900" lvl="0" indent="-342900" fontAlgn="base">
              <a:lnSpc>
                <a:spcPct val="150000"/>
              </a:lnSpc>
              <a:spcBef>
                <a:spcPct val="0"/>
              </a:spcBef>
              <a:spcAft>
                <a:spcPct val="0"/>
              </a:spcAft>
              <a:buClrTx/>
              <a:buFont typeface="Wingdings" panose="05000000000000000000" pitchFamily="2" charset="2"/>
              <a:buChar char="Ø"/>
            </a:pPr>
            <a:r>
              <a:rPr lang="ru-RU" sz="2400" dirty="0">
                <a:solidFill>
                  <a:schemeClr val="tx2">
                    <a:lumMod val="75000"/>
                  </a:schemeClr>
                </a:solidFill>
                <a:latin typeface="Verdana" panose="020B0604030504040204" pitchFamily="34" charset="0"/>
                <a:ea typeface="Verdana" panose="020B0604030504040204" pitchFamily="34" charset="0"/>
                <a:cs typeface="Times New Roman" pitchFamily="18" charset="0"/>
              </a:rPr>
              <a:t>коммуникативные, </a:t>
            </a:r>
          </a:p>
          <a:p>
            <a:pPr marL="342900" lvl="0" indent="-342900" fontAlgn="base">
              <a:lnSpc>
                <a:spcPct val="150000"/>
              </a:lnSpc>
              <a:spcBef>
                <a:spcPct val="0"/>
              </a:spcBef>
              <a:spcAft>
                <a:spcPct val="0"/>
              </a:spcAft>
              <a:buClrTx/>
              <a:buFont typeface="Wingdings" panose="05000000000000000000" pitchFamily="2" charset="2"/>
              <a:buChar char="Ø"/>
            </a:pPr>
            <a:r>
              <a:rPr lang="ru-RU" sz="2400" dirty="0">
                <a:solidFill>
                  <a:schemeClr val="tx2">
                    <a:lumMod val="75000"/>
                  </a:schemeClr>
                </a:solidFill>
                <a:latin typeface="Verdana" panose="020B0604030504040204" pitchFamily="34" charset="0"/>
                <a:ea typeface="Verdana" panose="020B0604030504040204" pitchFamily="34" charset="0"/>
                <a:cs typeface="Times New Roman" pitchFamily="18" charset="0"/>
              </a:rPr>
              <a:t>регулятивные,</a:t>
            </a:r>
          </a:p>
          <a:p>
            <a:pPr marL="342900" lvl="0" indent="-342900" fontAlgn="base">
              <a:lnSpc>
                <a:spcPct val="150000"/>
              </a:lnSpc>
              <a:spcBef>
                <a:spcPct val="0"/>
              </a:spcBef>
              <a:spcAft>
                <a:spcPct val="0"/>
              </a:spcAft>
              <a:buClrTx/>
              <a:buFont typeface="Wingdings" panose="05000000000000000000" pitchFamily="2" charset="2"/>
              <a:buChar char="Ø"/>
            </a:pPr>
            <a:r>
              <a:rPr lang="ru-RU" sz="2400" dirty="0">
                <a:solidFill>
                  <a:schemeClr val="tx2">
                    <a:lumMod val="75000"/>
                  </a:schemeClr>
                </a:solidFill>
                <a:latin typeface="Verdana" panose="020B0604030504040204" pitchFamily="34" charset="0"/>
                <a:ea typeface="Verdana" panose="020B0604030504040204" pitchFamily="34" charset="0"/>
                <a:cs typeface="Times New Roman" pitchFamily="18" charset="0"/>
              </a:rPr>
              <a:t>познавательные</a:t>
            </a:r>
            <a:endParaRPr lang="ru-RU" dirty="0">
              <a:solidFill>
                <a:schemeClr val="tx2">
                  <a:lumMod val="75000"/>
                </a:schemeClr>
              </a:solidFill>
              <a:latin typeface="Verdana" panose="020B0604030504040204" pitchFamily="34" charset="0"/>
              <a:ea typeface="Verdana" panose="020B0604030504040204" pitchFamily="34" charset="0"/>
            </a:endParaRPr>
          </a:p>
        </p:txBody>
      </p:sp>
      <p:pic>
        <p:nvPicPr>
          <p:cNvPr id="4" name="Picture 7" descr="Похожее изображение">
            <a:extLst>
              <a:ext uri="{FF2B5EF4-FFF2-40B4-BE49-F238E27FC236}">
                <a16:creationId xmlns:a16="http://schemas.microsoft.com/office/drawing/2014/main" id="{4FB6B43E-C9D3-44FC-99C9-E8A7FEF390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137672"/>
            <a:ext cx="2880767" cy="22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8266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3F33204-73CE-4B81-A195-091DBE5B208F}"/>
              </a:ext>
            </a:extLst>
          </p:cNvPr>
          <p:cNvSpPr>
            <a:spLocks noGrp="1"/>
          </p:cNvSpPr>
          <p:nvPr>
            <p:ph idx="1"/>
          </p:nvPr>
        </p:nvSpPr>
        <p:spPr>
          <a:xfrm>
            <a:off x="457200" y="4293096"/>
            <a:ext cx="8229600" cy="2281440"/>
          </a:xfrm>
        </p:spPr>
        <p:txBody>
          <a:bodyPr>
            <a:normAutofit lnSpcReduction="10000"/>
          </a:bodyPr>
          <a:lstStyle/>
          <a:p>
            <a:pPr marL="0" lvl="0" indent="0" eaLnBrk="0" fontAlgn="base" hangingPunct="0">
              <a:spcBef>
                <a:spcPct val="20000"/>
              </a:spcBef>
              <a:spcAft>
                <a:spcPct val="0"/>
              </a:spcAft>
              <a:buClr>
                <a:srgbClr val="9B9D53"/>
              </a:buClr>
              <a:buNone/>
              <a:defRPr/>
            </a:pPr>
            <a:r>
              <a:rPr lang="ru-RU" b="1" i="1" kern="0" dirty="0">
                <a:solidFill>
                  <a:schemeClr val="tx2">
                    <a:lumMod val="75000"/>
                  </a:schemeClr>
                </a:solidFill>
                <a:latin typeface="Verdana"/>
              </a:rPr>
              <a:t>«Мне всегда была ненавистна роль стороннего  наблюдателя. Что же я такое, если я не принимаю участие? </a:t>
            </a:r>
            <a:endParaRPr lang="ru-RU" b="1" kern="0" dirty="0">
              <a:solidFill>
                <a:schemeClr val="tx2">
                  <a:lumMod val="75000"/>
                </a:schemeClr>
              </a:solidFill>
              <a:latin typeface="Verdana"/>
            </a:endParaRPr>
          </a:p>
          <a:p>
            <a:pPr marL="0" lvl="0" indent="0" eaLnBrk="0" fontAlgn="base" hangingPunct="0">
              <a:spcBef>
                <a:spcPct val="20000"/>
              </a:spcBef>
              <a:spcAft>
                <a:spcPct val="0"/>
              </a:spcAft>
              <a:buClr>
                <a:srgbClr val="9B9D53"/>
              </a:buClr>
              <a:buNone/>
              <a:defRPr/>
            </a:pPr>
            <a:r>
              <a:rPr lang="ru-RU" b="1" i="1" kern="0" dirty="0">
                <a:solidFill>
                  <a:schemeClr val="tx2">
                    <a:lumMod val="75000"/>
                  </a:schemeClr>
                </a:solidFill>
                <a:latin typeface="Verdana"/>
              </a:rPr>
              <a:t>Чтобы быть, я должен участвовать.» </a:t>
            </a:r>
            <a:endParaRPr lang="ru-RU" b="1" kern="0" dirty="0">
              <a:solidFill>
                <a:schemeClr val="tx2">
                  <a:lumMod val="75000"/>
                </a:schemeClr>
              </a:solidFill>
              <a:latin typeface="Verdana"/>
            </a:endParaRPr>
          </a:p>
          <a:p>
            <a:pPr marL="0" lvl="0" indent="0" eaLnBrk="0" fontAlgn="base" hangingPunct="0">
              <a:spcBef>
                <a:spcPct val="20000"/>
              </a:spcBef>
              <a:spcAft>
                <a:spcPct val="0"/>
              </a:spcAft>
              <a:buClr>
                <a:srgbClr val="9B9D53"/>
              </a:buClr>
              <a:buNone/>
              <a:defRPr/>
            </a:pPr>
            <a:r>
              <a:rPr lang="ru-RU" b="1" i="1" kern="0" dirty="0">
                <a:solidFill>
                  <a:schemeClr val="tx2">
                    <a:lumMod val="75000"/>
                  </a:schemeClr>
                </a:solidFill>
                <a:latin typeface="Verdana"/>
              </a:rPr>
              <a:t>                    </a:t>
            </a:r>
            <a:r>
              <a:rPr lang="ru-RU" b="1" i="1" kern="0" dirty="0">
                <a:solidFill>
                  <a:schemeClr val="accent2">
                    <a:lumMod val="75000"/>
                  </a:schemeClr>
                </a:solidFill>
                <a:latin typeface="Verdana"/>
              </a:rPr>
              <a:t>Антуан де Сент-Экзюпери.</a:t>
            </a:r>
            <a:endParaRPr lang="ru-RU" b="1" kern="0" dirty="0">
              <a:solidFill>
                <a:schemeClr val="accent2">
                  <a:lumMod val="75000"/>
                </a:schemeClr>
              </a:solidFill>
              <a:latin typeface="Verdana"/>
            </a:endParaRPr>
          </a:p>
          <a:p>
            <a:endParaRPr lang="ru-RU" dirty="0"/>
          </a:p>
        </p:txBody>
      </p:sp>
      <p:pic>
        <p:nvPicPr>
          <p:cNvPr id="2052" name="Picture 4">
            <a:extLst>
              <a:ext uri="{FF2B5EF4-FFF2-40B4-BE49-F238E27FC236}">
                <a16:creationId xmlns:a16="http://schemas.microsoft.com/office/drawing/2014/main" id="{8D0F03EA-AB6A-465C-96D7-8D9E532B25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620688"/>
            <a:ext cx="6984776"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5582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3819BAD-7EEF-4C4B-AC55-9528B039A154}"/>
              </a:ext>
            </a:extLst>
          </p:cNvPr>
          <p:cNvSpPr>
            <a:spLocks noGrp="1"/>
          </p:cNvSpPr>
          <p:nvPr>
            <p:ph idx="1"/>
          </p:nvPr>
        </p:nvSpPr>
        <p:spPr>
          <a:xfrm>
            <a:off x="611560" y="836712"/>
            <a:ext cx="8075240" cy="5737824"/>
          </a:xfrm>
        </p:spPr>
        <p:txBody>
          <a:bodyPr/>
          <a:lstStyle/>
          <a:p>
            <a:pPr marL="457200" lvl="0" indent="-457200" eaLnBrk="0" fontAlgn="base" hangingPunct="0">
              <a:spcBef>
                <a:spcPct val="20000"/>
              </a:spcBef>
              <a:spcAft>
                <a:spcPct val="0"/>
              </a:spcAft>
              <a:buClr>
                <a:schemeClr val="tx2"/>
              </a:buClr>
              <a:buFont typeface="Wingdings" panose="05000000000000000000" pitchFamily="2" charset="2"/>
              <a:buChar char="Ø"/>
            </a:pPr>
            <a:r>
              <a:rPr lang="ru-RU" altLang="ru-RU" b="1" kern="0" dirty="0">
                <a:solidFill>
                  <a:srgbClr val="7C4D36"/>
                </a:solidFill>
                <a:latin typeface="Verdana"/>
              </a:rPr>
              <a:t> </a:t>
            </a:r>
            <a:r>
              <a:rPr lang="ru-RU" altLang="ru-RU" b="1" kern="0" dirty="0">
                <a:solidFill>
                  <a:srgbClr val="002060"/>
                </a:solidFill>
                <a:latin typeface="Verdana"/>
              </a:rPr>
              <a:t>Вот так и мы сами не должны оставаться в стороне, когда в ребёнке бурлит жажда познания.</a:t>
            </a:r>
          </a:p>
          <a:p>
            <a:pPr marL="457200" lvl="0" indent="-457200" eaLnBrk="0" fontAlgn="base" hangingPunct="0">
              <a:spcBef>
                <a:spcPct val="20000"/>
              </a:spcBef>
              <a:spcAft>
                <a:spcPct val="0"/>
              </a:spcAft>
              <a:buClr>
                <a:schemeClr val="tx2"/>
              </a:buClr>
              <a:buFont typeface="Wingdings" panose="05000000000000000000" pitchFamily="2" charset="2"/>
              <a:buChar char="Ø"/>
            </a:pPr>
            <a:r>
              <a:rPr lang="ru-RU" altLang="ru-RU" b="1" kern="0" dirty="0">
                <a:solidFill>
                  <a:srgbClr val="002060"/>
                </a:solidFill>
                <a:latin typeface="Verdana"/>
              </a:rPr>
              <a:t> «Хочу всё  познать», говорит ребёнок, </a:t>
            </a:r>
          </a:p>
          <a:p>
            <a:pPr marL="457200" lvl="0" indent="-457200" eaLnBrk="0" fontAlgn="base" hangingPunct="0">
              <a:spcBef>
                <a:spcPct val="20000"/>
              </a:spcBef>
              <a:spcAft>
                <a:spcPct val="0"/>
              </a:spcAft>
              <a:buClr>
                <a:schemeClr val="tx2"/>
              </a:buClr>
              <a:buFont typeface="Wingdings" panose="05000000000000000000" pitchFamily="2" charset="2"/>
              <a:buChar char="Ø"/>
            </a:pPr>
            <a:r>
              <a:rPr lang="ru-RU" altLang="ru-RU" b="1" kern="0" dirty="0">
                <a:solidFill>
                  <a:srgbClr val="002060"/>
                </a:solidFill>
                <a:latin typeface="Verdana"/>
              </a:rPr>
              <a:t>«Я буду твоим проводником на этом пути», вторит ему взрослый.</a:t>
            </a:r>
            <a:endParaRPr lang="ru-RU" dirty="0">
              <a:solidFill>
                <a:srgbClr val="002060"/>
              </a:solidFill>
            </a:endParaRPr>
          </a:p>
        </p:txBody>
      </p:sp>
      <p:pic>
        <p:nvPicPr>
          <p:cNvPr id="7" name="Picture 77" descr="Рисунок12">
            <a:extLst>
              <a:ext uri="{FF2B5EF4-FFF2-40B4-BE49-F238E27FC236}">
                <a16:creationId xmlns:a16="http://schemas.microsoft.com/office/drawing/2014/main" id="{92F09AFB-DC7C-48EA-8EE5-DDA185EF1A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4" y="4149080"/>
            <a:ext cx="3055615"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1584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E9048B-1C6B-45E4-AD47-28393EBA37AD}"/>
              </a:ext>
            </a:extLst>
          </p:cNvPr>
          <p:cNvSpPr>
            <a:spLocks noGrp="1"/>
          </p:cNvSpPr>
          <p:nvPr>
            <p:ph type="title"/>
          </p:nvPr>
        </p:nvSpPr>
        <p:spPr>
          <a:xfrm>
            <a:off x="457200" y="620688"/>
            <a:ext cx="8229600" cy="2232248"/>
          </a:xfrm>
        </p:spPr>
        <p:txBody>
          <a:bodyPr>
            <a:noAutofit/>
          </a:bodyPr>
          <a:lstStyle/>
          <a:p>
            <a:pPr>
              <a:spcAft>
                <a:spcPts val="0"/>
              </a:spcAft>
            </a:pPr>
            <a:br>
              <a:rPr lang="ru-RU" sz="1800" dirty="0">
                <a:solidFill>
                  <a:srgbClr val="996633"/>
                </a:solidFill>
                <a:latin typeface="Verdana" panose="020B0604030504040204" pitchFamily="34" charset="0"/>
                <a:ea typeface="Verdana" panose="020B0604030504040204" pitchFamily="34" charset="0"/>
              </a:rPr>
            </a:br>
            <a:br>
              <a:rPr lang="ru-RU" sz="1800" dirty="0">
                <a:solidFill>
                  <a:srgbClr val="996633"/>
                </a:solidFill>
                <a:latin typeface="Verdana" panose="020B0604030504040204" pitchFamily="34" charset="0"/>
                <a:ea typeface="Verdana" panose="020B0604030504040204" pitchFamily="34" charset="0"/>
              </a:rPr>
            </a:br>
            <a:r>
              <a:rPr lang="ru-RU" sz="1800" dirty="0">
                <a:solidFill>
                  <a:srgbClr val="002060"/>
                </a:solidFill>
                <a:latin typeface="Verdana" panose="020B0604030504040204" pitchFamily="34" charset="0"/>
                <a:ea typeface="Verdana" panose="020B0604030504040204" pitchFamily="34" charset="0"/>
              </a:rPr>
              <a:t>Заложенные в Федеральном государственном образовательном стандарте основы формирования </a:t>
            </a:r>
            <a:r>
              <a:rPr lang="ru-RU" sz="1800" b="1" dirty="0">
                <a:solidFill>
                  <a:schemeClr val="accent2">
                    <a:lumMod val="75000"/>
                  </a:schemeClr>
                </a:solidFill>
                <a:latin typeface="Verdana" panose="020B0604030504040204" pitchFamily="34" charset="0"/>
                <a:ea typeface="Verdana" panose="020B0604030504040204" pitchFamily="34" charset="0"/>
              </a:rPr>
              <a:t>универсальных учебных действий </a:t>
            </a:r>
            <a:r>
              <a:rPr lang="ru-RU" sz="1800" dirty="0">
                <a:solidFill>
                  <a:srgbClr val="002060"/>
                </a:solidFill>
                <a:latin typeface="Verdana" panose="020B0604030504040204" pitchFamily="34" charset="0"/>
                <a:ea typeface="Verdana" panose="020B0604030504040204" pitchFamily="34" charset="0"/>
              </a:rPr>
              <a:t>подчёркивают ценность современного образования – школа должна побуждать молодёжь принимать активную гражданскую позицию, усиливать личностное развитие и безопасную социальную включённость в жизнь общества.</a:t>
            </a:r>
            <a:br>
              <a:rPr lang="ru-RU" sz="1800" dirty="0">
                <a:solidFill>
                  <a:srgbClr val="002060"/>
                </a:solidFill>
                <a:latin typeface="Verdana" panose="020B0604030504040204" pitchFamily="34" charset="0"/>
                <a:ea typeface="Verdana" panose="020B0604030504040204" pitchFamily="34" charset="0"/>
              </a:rPr>
            </a:br>
            <a:endParaRPr lang="ru-RU" sz="1800" dirty="0">
              <a:solidFill>
                <a:srgbClr val="002060"/>
              </a:solidFill>
              <a:latin typeface="Verdana" panose="020B0604030504040204" pitchFamily="34" charset="0"/>
              <a:ea typeface="Verdana" panose="020B0604030504040204" pitchFamily="34" charset="0"/>
            </a:endParaRPr>
          </a:p>
        </p:txBody>
      </p:sp>
      <p:pic>
        <p:nvPicPr>
          <p:cNvPr id="4" name="Picture 5">
            <a:extLst>
              <a:ext uri="{FF2B5EF4-FFF2-40B4-BE49-F238E27FC236}">
                <a16:creationId xmlns:a16="http://schemas.microsoft.com/office/drawing/2014/main" id="{3340F7A8-3BE1-441B-8797-EAEDA524316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09972" y="2924175"/>
            <a:ext cx="6724056" cy="364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2987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9CC67F-4791-4345-93C6-11410ED1686D}"/>
              </a:ext>
            </a:extLst>
          </p:cNvPr>
          <p:cNvSpPr>
            <a:spLocks noGrp="1"/>
          </p:cNvSpPr>
          <p:nvPr>
            <p:ph type="title"/>
          </p:nvPr>
        </p:nvSpPr>
        <p:spPr>
          <a:xfrm>
            <a:off x="457200" y="404664"/>
            <a:ext cx="8229600" cy="3456383"/>
          </a:xfrm>
        </p:spPr>
        <p:txBody>
          <a:bodyPr>
            <a:noAutofit/>
          </a:bodyPr>
          <a:lstStyle/>
          <a:p>
            <a:pPr>
              <a:lnSpc>
                <a:spcPct val="150000"/>
              </a:lnSpc>
            </a:pPr>
            <a:r>
              <a:rPr lang="ru-RU" sz="2000" dirty="0">
                <a:latin typeface="Times New Roman" panose="02020603050405020304" pitchFamily="18" charset="0"/>
                <a:ea typeface="Calibri" panose="020F0502020204030204" pitchFamily="34" charset="0"/>
              </a:rPr>
              <a:t>В условиях перехода общеобразовательных школ к ФГОС второго поколения перед учителями ставятся задачи: формирование знаний в соответствии с новыми государственными образовательными стандартами, формирование универсальных учебных действий (далее УУД), обеспечивающих все учебные предметы, формирование компетенций, позволяющих ученикам действовать в новой обстановке на качественно высоком уровне.</a:t>
            </a:r>
          </a:p>
        </p:txBody>
      </p:sp>
      <p:sp>
        <p:nvSpPr>
          <p:cNvPr id="3" name="Объект 2">
            <a:extLst>
              <a:ext uri="{FF2B5EF4-FFF2-40B4-BE49-F238E27FC236}">
                <a16:creationId xmlns:a16="http://schemas.microsoft.com/office/drawing/2014/main" id="{BA27E715-464E-4100-AEB3-23EADC3D243A}"/>
              </a:ext>
            </a:extLst>
          </p:cNvPr>
          <p:cNvSpPr>
            <a:spLocks noGrp="1"/>
          </p:cNvSpPr>
          <p:nvPr>
            <p:ph idx="1"/>
          </p:nvPr>
        </p:nvSpPr>
        <p:spPr>
          <a:xfrm>
            <a:off x="457200" y="2708920"/>
            <a:ext cx="8229600" cy="4149080"/>
          </a:xfrm>
        </p:spPr>
        <p:txBody>
          <a:bodyPr>
            <a:normAutofit/>
          </a:bodyPr>
          <a:lstStyle/>
          <a:p>
            <a:pPr marL="457200" lvl="0" indent="-457200" eaLnBrk="0" fontAlgn="base" hangingPunct="0">
              <a:spcBef>
                <a:spcPct val="20000"/>
              </a:spcBef>
              <a:spcAft>
                <a:spcPct val="0"/>
              </a:spcAft>
              <a:buClr>
                <a:schemeClr val="tx2">
                  <a:lumMod val="75000"/>
                </a:schemeClr>
              </a:buClr>
              <a:buFont typeface="Wingdings" panose="05000000000000000000" pitchFamily="2" charset="2"/>
              <a:buChar char="Ø"/>
            </a:pPr>
            <a:endParaRPr lang="ru-RU" altLang="ru-RU" sz="2000" b="1" kern="0" dirty="0">
              <a:solidFill>
                <a:schemeClr val="tx2">
                  <a:lumMod val="60000"/>
                  <a:lumOff val="40000"/>
                </a:schemeClr>
              </a:solidFill>
              <a:latin typeface="Verdana"/>
            </a:endParaRPr>
          </a:p>
          <a:p>
            <a:pPr marL="457200" lvl="0" indent="-457200" eaLnBrk="0" fontAlgn="base" hangingPunct="0">
              <a:spcBef>
                <a:spcPct val="20000"/>
              </a:spcBef>
              <a:spcAft>
                <a:spcPct val="0"/>
              </a:spcAft>
              <a:buClr>
                <a:schemeClr val="tx2">
                  <a:lumMod val="75000"/>
                </a:schemeClr>
              </a:buClr>
              <a:buFont typeface="Wingdings" panose="05000000000000000000" pitchFamily="2" charset="2"/>
              <a:buChar char="Ø"/>
            </a:pPr>
            <a:endParaRPr lang="ru-RU" altLang="ru-RU" sz="2000" b="1" kern="0" dirty="0">
              <a:solidFill>
                <a:schemeClr val="tx2">
                  <a:lumMod val="60000"/>
                  <a:lumOff val="40000"/>
                </a:schemeClr>
              </a:solidFill>
              <a:latin typeface="Verdana"/>
            </a:endParaRPr>
          </a:p>
          <a:p>
            <a:pPr marL="457200" lvl="0" indent="-457200" eaLnBrk="0" fontAlgn="base" hangingPunct="0">
              <a:spcBef>
                <a:spcPct val="20000"/>
              </a:spcBef>
              <a:spcAft>
                <a:spcPct val="0"/>
              </a:spcAft>
              <a:buClr>
                <a:schemeClr val="tx2">
                  <a:lumMod val="75000"/>
                </a:schemeClr>
              </a:buClr>
              <a:buFont typeface="Wingdings" panose="05000000000000000000" pitchFamily="2" charset="2"/>
              <a:buChar char="Ø"/>
            </a:pPr>
            <a:endParaRPr lang="ru-RU" altLang="ru-RU" sz="2000" b="1" kern="0" dirty="0">
              <a:solidFill>
                <a:schemeClr val="tx2">
                  <a:lumMod val="60000"/>
                  <a:lumOff val="40000"/>
                </a:schemeClr>
              </a:solidFill>
              <a:latin typeface="Verdana"/>
            </a:endParaRPr>
          </a:p>
          <a:p>
            <a:pPr marL="457200" lvl="0" indent="-457200" eaLnBrk="0" fontAlgn="base" hangingPunct="0">
              <a:spcBef>
                <a:spcPct val="20000"/>
              </a:spcBef>
              <a:spcAft>
                <a:spcPct val="0"/>
              </a:spcAft>
              <a:buClr>
                <a:schemeClr val="tx2">
                  <a:lumMod val="75000"/>
                </a:schemeClr>
              </a:buClr>
              <a:buFont typeface="Wingdings" panose="05000000000000000000" pitchFamily="2" charset="2"/>
              <a:buChar char="Ø"/>
            </a:pPr>
            <a:endParaRPr lang="ru-RU" altLang="ru-RU" sz="2000" b="1" kern="0" dirty="0">
              <a:solidFill>
                <a:schemeClr val="tx2">
                  <a:lumMod val="60000"/>
                  <a:lumOff val="40000"/>
                </a:schemeClr>
              </a:solidFill>
              <a:latin typeface="Verdana"/>
            </a:endParaRPr>
          </a:p>
          <a:p>
            <a:pPr marL="457200" lvl="0" indent="-457200" eaLnBrk="0" fontAlgn="base" hangingPunct="0">
              <a:spcBef>
                <a:spcPct val="20000"/>
              </a:spcBef>
              <a:spcAft>
                <a:spcPct val="0"/>
              </a:spcAft>
              <a:buClr>
                <a:schemeClr val="tx2">
                  <a:lumMod val="75000"/>
                </a:schemeClr>
              </a:buClr>
              <a:buFont typeface="Wingdings" panose="05000000000000000000" pitchFamily="2" charset="2"/>
              <a:buChar char="Ø"/>
            </a:pPr>
            <a:r>
              <a:rPr lang="ru-RU" altLang="ru-RU" sz="2000" b="1" kern="0" dirty="0">
                <a:solidFill>
                  <a:schemeClr val="tx2">
                    <a:lumMod val="60000"/>
                    <a:lumOff val="40000"/>
                  </a:schemeClr>
                </a:solidFill>
                <a:latin typeface="Verdana"/>
              </a:rPr>
              <a:t>Дети уже рождаются с врождённым поисковым рефлексом: что это? где это? зачем это? какое это? </a:t>
            </a:r>
          </a:p>
          <a:p>
            <a:pPr marL="457200" lvl="0" indent="-457200" eaLnBrk="0" fontAlgn="base" hangingPunct="0">
              <a:spcBef>
                <a:spcPct val="20000"/>
              </a:spcBef>
              <a:spcAft>
                <a:spcPct val="0"/>
              </a:spcAft>
              <a:buClr>
                <a:schemeClr val="tx2">
                  <a:lumMod val="75000"/>
                </a:schemeClr>
              </a:buClr>
              <a:buFont typeface="Wingdings" panose="05000000000000000000" pitchFamily="2" charset="2"/>
              <a:buChar char="Ø"/>
            </a:pPr>
            <a:r>
              <a:rPr lang="ru-RU" altLang="ru-RU" sz="2000" b="1" kern="0" dirty="0">
                <a:solidFill>
                  <a:schemeClr val="tx2">
                    <a:lumMod val="60000"/>
                    <a:lumOff val="40000"/>
                  </a:schemeClr>
                </a:solidFill>
                <a:latin typeface="Verdana"/>
                <a:hlinkClick r:id="rId2" action="ppaction://hlinkfile">
                  <a:extLst>
                    <a:ext uri="{A12FA001-AC4F-418D-AE19-62706E023703}">
                      <ahyp:hlinkClr xmlns:ahyp="http://schemas.microsoft.com/office/drawing/2018/hyperlinkcolor" val="tx"/>
                    </a:ext>
                  </a:extLst>
                </a:hlinkClick>
              </a:rPr>
              <a:t>Исследовательское поведение </a:t>
            </a:r>
            <a:r>
              <a:rPr lang="ru-RU" altLang="ru-RU" sz="2000" b="1" kern="0" dirty="0">
                <a:solidFill>
                  <a:schemeClr val="tx2">
                    <a:lumMod val="60000"/>
                    <a:lumOff val="40000"/>
                  </a:schemeClr>
                </a:solidFill>
                <a:latin typeface="Verdana"/>
              </a:rPr>
              <a:t>– это возрастная потребность ребёнка. Склонность к исследованиям свойственна всем детям без исключения.</a:t>
            </a:r>
          </a:p>
          <a:p>
            <a:endParaRPr lang="ru-RU" dirty="0"/>
          </a:p>
        </p:txBody>
      </p:sp>
      <p:pic>
        <p:nvPicPr>
          <p:cNvPr id="5" name="Picture 4" descr="C:\Users\Alfa\Desktop\i.jpg">
            <a:extLst>
              <a:ext uri="{FF2B5EF4-FFF2-40B4-BE49-F238E27FC236}">
                <a16:creationId xmlns:a16="http://schemas.microsoft.com/office/drawing/2014/main" id="{F62C9188-E4F2-4C48-84D7-D18CB05940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5400289"/>
            <a:ext cx="1936535" cy="143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0857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3797FC3-2359-40AD-BF60-CF779B2DA13B}"/>
              </a:ext>
            </a:extLst>
          </p:cNvPr>
          <p:cNvSpPr>
            <a:spLocks noGrp="1"/>
          </p:cNvSpPr>
          <p:nvPr>
            <p:ph idx="1"/>
          </p:nvPr>
        </p:nvSpPr>
        <p:spPr>
          <a:xfrm>
            <a:off x="457200" y="764704"/>
            <a:ext cx="8229600" cy="5809832"/>
          </a:xfrm>
        </p:spPr>
        <p:txBody>
          <a:bodyPr>
            <a:normAutofit fontScale="77500" lnSpcReduction="20000"/>
          </a:bodyPr>
          <a:lstStyle/>
          <a:p>
            <a:pPr marL="109728" indent="0">
              <a:lnSpc>
                <a:spcPct val="150000"/>
              </a:lnSpc>
              <a:buNone/>
            </a:pPr>
            <a:r>
              <a:rPr lang="ru-RU" b="1" dirty="0">
                <a:solidFill>
                  <a:schemeClr val="accent2">
                    <a:lumMod val="75000"/>
                  </a:schemeClr>
                </a:solidFill>
                <a:latin typeface="Verdana" panose="020B0604030504040204" pitchFamily="34" charset="0"/>
                <a:ea typeface="Verdana" panose="020B0604030504040204" pitchFamily="34" charset="0"/>
              </a:rPr>
              <a:t>Системно-деятельностный подход в обучени</a:t>
            </a:r>
            <a:r>
              <a:rPr lang="ru-RU" dirty="0">
                <a:solidFill>
                  <a:schemeClr val="accent2">
                    <a:lumMod val="75000"/>
                  </a:schemeClr>
                </a:solidFill>
                <a:latin typeface="Verdana" panose="020B0604030504040204" pitchFamily="34" charset="0"/>
                <a:ea typeface="Verdana" panose="020B0604030504040204" pitchFamily="34" charset="0"/>
              </a:rPr>
              <a:t>и </a:t>
            </a:r>
            <a:r>
              <a:rPr lang="ru-RU" dirty="0">
                <a:solidFill>
                  <a:schemeClr val="accent1">
                    <a:lumMod val="75000"/>
                  </a:schemeClr>
                </a:solidFill>
                <a:latin typeface="Verdana" panose="020B0604030504040204" pitchFamily="34" charset="0"/>
                <a:ea typeface="Verdana" panose="020B0604030504040204" pitchFamily="34" charset="0"/>
              </a:rPr>
              <a:t>– это планирование и организация учебного процесса, в котором главное место отводится активной и разносторонней, в максимальной степени самостоятельной познавательно деятельности учащихся, ориентированных на заданный результат</a:t>
            </a:r>
            <a:endParaRPr lang="ru-RU" sz="3200" dirty="0">
              <a:solidFill>
                <a:schemeClr val="accent1">
                  <a:lumMod val="75000"/>
                </a:schemeClr>
              </a:solidFill>
              <a:latin typeface="Verdana" panose="020B0604030504040204" pitchFamily="34" charset="0"/>
              <a:ea typeface="Verdana" panose="020B0604030504040204" pitchFamily="34" charset="0"/>
            </a:endParaRPr>
          </a:p>
          <a:p>
            <a:pPr marL="109728" indent="0">
              <a:lnSpc>
                <a:spcPct val="150000"/>
              </a:lnSpc>
              <a:buNone/>
            </a:pPr>
            <a:r>
              <a:rPr lang="ru-RU" b="1" dirty="0">
                <a:solidFill>
                  <a:schemeClr val="accent2">
                    <a:lumMod val="75000"/>
                  </a:schemeClr>
                </a:solidFill>
                <a:latin typeface="Verdana" panose="020B0604030504040204" pitchFamily="34" charset="0"/>
                <a:ea typeface="Verdana" panose="020B0604030504040204" pitchFamily="34" charset="0"/>
              </a:rPr>
              <a:t>Системно-деятельностный подход </a:t>
            </a:r>
            <a:r>
              <a:rPr lang="ru-RU" b="1" dirty="0">
                <a:solidFill>
                  <a:schemeClr val="accent1">
                    <a:lumMod val="75000"/>
                  </a:schemeClr>
                </a:solidFill>
                <a:latin typeface="Verdana" panose="020B0604030504040204" pitchFamily="34" charset="0"/>
                <a:ea typeface="Verdana" panose="020B0604030504040204" pitchFamily="34" charset="0"/>
              </a:rPr>
              <a:t>нацелен на развитие личности, на формирование гражданской идентичности. Обучение должно быть организовано так, чтобы целенаправленно вести за собой развитие.</a:t>
            </a:r>
            <a:endParaRPr lang="ru-RU" sz="3200" b="1" dirty="0">
              <a:solidFill>
                <a:schemeClr val="accent1">
                  <a:lumMod val="75000"/>
                </a:schemeClr>
              </a:solidFill>
              <a:latin typeface="Verdana" panose="020B0604030504040204" pitchFamily="34" charset="0"/>
              <a:ea typeface="Verdana" panose="020B0604030504040204" pitchFamily="34" charset="0"/>
            </a:endParaRPr>
          </a:p>
          <a:p>
            <a:endParaRPr lang="ru-RU" dirty="0"/>
          </a:p>
        </p:txBody>
      </p:sp>
    </p:spTree>
    <p:extLst>
      <p:ext uri="{BB962C8B-B14F-4D97-AF65-F5344CB8AC3E}">
        <p14:creationId xmlns:p14="http://schemas.microsoft.com/office/powerpoint/2010/main" val="3408052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357789-F52B-4241-A9A8-B1C8BC19CB49}"/>
              </a:ext>
            </a:extLst>
          </p:cNvPr>
          <p:cNvSpPr>
            <a:spLocks noGrp="1"/>
          </p:cNvSpPr>
          <p:nvPr>
            <p:ph type="title"/>
          </p:nvPr>
        </p:nvSpPr>
        <p:spPr>
          <a:xfrm>
            <a:off x="457200" y="620688"/>
            <a:ext cx="8229600" cy="1224136"/>
          </a:xfrm>
        </p:spPr>
        <p:txBody>
          <a:bodyPr>
            <a:normAutofit/>
          </a:bodyPr>
          <a:lstStyle/>
          <a:p>
            <a:pPr algn="ctr"/>
            <a:r>
              <a:rPr lang="ru-RU" sz="3200" b="1" kern="0" dirty="0">
                <a:solidFill>
                  <a:schemeClr val="accent2">
                    <a:lumMod val="75000"/>
                  </a:schemeClr>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rPr>
              <a:t>Личностные УУД </a:t>
            </a:r>
            <a:br>
              <a:rPr lang="ru-RU" sz="3200" kern="0" dirty="0">
                <a:latin typeface="Verdana" panose="020B0604030504040204" pitchFamily="34" charset="0"/>
                <a:ea typeface="Verdana" panose="020B0604030504040204" pitchFamily="34" charset="0"/>
              </a:rPr>
            </a:br>
            <a:r>
              <a:rPr lang="ru-RU" sz="3200" kern="0" dirty="0">
                <a:latin typeface="Verdana" panose="020B0604030504040204" pitchFamily="34" charset="0"/>
                <a:ea typeface="Verdana" panose="020B0604030504040204" pitchFamily="34" charset="0"/>
              </a:rPr>
              <a:t>– самопознание и самоопределение</a:t>
            </a:r>
            <a:endParaRPr lang="ru-RU" dirty="0">
              <a:latin typeface="Verdana" panose="020B0604030504040204" pitchFamily="34" charset="0"/>
              <a:ea typeface="Verdana" panose="020B0604030504040204" pitchFamily="34" charset="0"/>
            </a:endParaRPr>
          </a:p>
        </p:txBody>
      </p:sp>
      <p:sp>
        <p:nvSpPr>
          <p:cNvPr id="3" name="Объект 2">
            <a:extLst>
              <a:ext uri="{FF2B5EF4-FFF2-40B4-BE49-F238E27FC236}">
                <a16:creationId xmlns:a16="http://schemas.microsoft.com/office/drawing/2014/main" id="{B0EF458A-66AF-4441-9761-1379BC7F9DA8}"/>
              </a:ext>
            </a:extLst>
          </p:cNvPr>
          <p:cNvSpPr>
            <a:spLocks noGrp="1"/>
          </p:cNvSpPr>
          <p:nvPr>
            <p:ph idx="1"/>
          </p:nvPr>
        </p:nvSpPr>
        <p:spPr/>
        <p:txBody>
          <a:bodyPr>
            <a:normAutofit fontScale="92500"/>
          </a:bodyPr>
          <a:lstStyle/>
          <a:p>
            <a:pPr marL="457200" lvl="0" indent="-457200" defTabSz="449263" fontAlgn="base">
              <a:lnSpc>
                <a:spcPct val="150000"/>
              </a:lnSpc>
              <a:spcBef>
                <a:spcPct val="0"/>
              </a:spcBef>
              <a:spcAft>
                <a:spcPct val="0"/>
              </a:spcAft>
              <a:buClr>
                <a:schemeClr val="accent1">
                  <a:lumMod val="75000"/>
                </a:schemeClr>
              </a:buClr>
              <a:buSzPct val="100000"/>
              <a:buFont typeface="Wingdings" panose="05000000000000000000" pitchFamily="2" charset="2"/>
              <a:buChar char="Ø"/>
            </a:pPr>
            <a:r>
              <a:rPr lang="ru-RU" sz="3200" b="1" dirty="0">
                <a:solidFill>
                  <a:schemeClr val="accent1">
                    <a:lumMod val="75000"/>
                  </a:schemeClr>
                </a:solidFill>
                <a:latin typeface="Times New Roman" pitchFamily="18" charset="0"/>
                <a:ea typeface="MS Gothic" charset="-128"/>
                <a:cs typeface="Times New Roman" pitchFamily="18" charset="0"/>
              </a:rPr>
              <a:t>Построение образа Я  (Я-концепции), включая </a:t>
            </a:r>
            <a:r>
              <a:rPr lang="ru-RU" sz="3200" b="1" dirty="0" err="1">
                <a:solidFill>
                  <a:schemeClr val="accent1">
                    <a:lumMod val="75000"/>
                  </a:schemeClr>
                </a:solidFill>
                <a:latin typeface="Times New Roman" pitchFamily="18" charset="0"/>
                <a:ea typeface="MS Gothic" charset="-128"/>
                <a:cs typeface="Times New Roman" pitchFamily="18" charset="0"/>
              </a:rPr>
              <a:t>самоотношение</a:t>
            </a:r>
            <a:r>
              <a:rPr lang="ru-RU" sz="3200" b="1" dirty="0">
                <a:solidFill>
                  <a:schemeClr val="accent1">
                    <a:lumMod val="75000"/>
                  </a:schemeClr>
                </a:solidFill>
                <a:latin typeface="Times New Roman" pitchFamily="18" charset="0"/>
                <a:ea typeface="MS Gothic" charset="-128"/>
                <a:cs typeface="Times New Roman" pitchFamily="18" charset="0"/>
              </a:rPr>
              <a:t> и самооценку</a:t>
            </a:r>
          </a:p>
          <a:p>
            <a:pPr marL="457200" lvl="0" indent="-457200" defTabSz="449263" fontAlgn="base">
              <a:lnSpc>
                <a:spcPct val="150000"/>
              </a:lnSpc>
              <a:spcBef>
                <a:spcPct val="0"/>
              </a:spcBef>
              <a:spcAft>
                <a:spcPct val="0"/>
              </a:spcAft>
              <a:buClr>
                <a:schemeClr val="accent1">
                  <a:lumMod val="75000"/>
                </a:schemeClr>
              </a:buClr>
              <a:buSzPct val="100000"/>
              <a:buFont typeface="Wingdings" panose="05000000000000000000" pitchFamily="2" charset="2"/>
              <a:buChar char="Ø"/>
            </a:pPr>
            <a:r>
              <a:rPr lang="ru-RU" sz="3200" b="1" dirty="0">
                <a:solidFill>
                  <a:schemeClr val="accent1">
                    <a:lumMod val="75000"/>
                  </a:schemeClr>
                </a:solidFill>
                <a:latin typeface="Times New Roman" pitchFamily="18" charset="0"/>
                <a:ea typeface="MS Gothic" charset="-128"/>
                <a:cs typeface="Times New Roman" pitchFamily="18" charset="0"/>
              </a:rPr>
              <a:t>Формирование идентичности личности</a:t>
            </a:r>
          </a:p>
          <a:p>
            <a:pPr marL="457200" lvl="0" indent="-457200" defTabSz="449263" fontAlgn="base">
              <a:lnSpc>
                <a:spcPct val="150000"/>
              </a:lnSpc>
              <a:spcBef>
                <a:spcPct val="0"/>
              </a:spcBef>
              <a:spcAft>
                <a:spcPct val="0"/>
              </a:spcAft>
              <a:buClr>
                <a:schemeClr val="accent1">
                  <a:lumMod val="75000"/>
                </a:schemeClr>
              </a:buClr>
              <a:buSzPct val="100000"/>
              <a:buFont typeface="Wingdings" panose="05000000000000000000" pitchFamily="2" charset="2"/>
              <a:buChar char="Ø"/>
            </a:pPr>
            <a:r>
              <a:rPr lang="ru-RU" sz="3200" b="1" dirty="0">
                <a:solidFill>
                  <a:schemeClr val="accent1">
                    <a:lumMod val="75000"/>
                  </a:schemeClr>
                </a:solidFill>
                <a:latin typeface="Times New Roman" pitchFamily="18" charset="0"/>
                <a:ea typeface="MS Gothic" charset="-128"/>
                <a:cs typeface="Times New Roman" pitchFamily="18" charset="0"/>
              </a:rPr>
              <a:t>Личностное, профессиональное, жизненное самоопределение и построение жизненных планов во временной перспективе</a:t>
            </a:r>
          </a:p>
          <a:p>
            <a:endParaRPr lang="ru-RU" dirty="0"/>
          </a:p>
        </p:txBody>
      </p:sp>
    </p:spTree>
    <p:extLst>
      <p:ext uri="{BB962C8B-B14F-4D97-AF65-F5344CB8AC3E}">
        <p14:creationId xmlns:p14="http://schemas.microsoft.com/office/powerpoint/2010/main" val="2684822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0A821F7-56A9-4741-9C63-8995ADF42FB7}"/>
              </a:ext>
            </a:extLst>
          </p:cNvPr>
          <p:cNvSpPr>
            <a:spLocks noGrp="1"/>
          </p:cNvSpPr>
          <p:nvPr>
            <p:ph type="title"/>
          </p:nvPr>
        </p:nvSpPr>
        <p:spPr>
          <a:xfrm>
            <a:off x="457200" y="692696"/>
            <a:ext cx="8229600" cy="1296144"/>
          </a:xfrm>
        </p:spPr>
        <p:txBody>
          <a:bodyPr>
            <a:normAutofit/>
          </a:bodyPr>
          <a:lstStyle/>
          <a:p>
            <a:pPr algn="ctr"/>
            <a:r>
              <a:rPr lang="ru-RU" sz="3200" b="1" kern="0" dirty="0">
                <a:solidFill>
                  <a:schemeClr val="accent2">
                    <a:lumMod val="75000"/>
                  </a:schemeClr>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rPr>
              <a:t>Личностные УУД - </a:t>
            </a:r>
            <a:r>
              <a:rPr lang="ru-RU" sz="3200" b="1" kern="0" dirty="0" err="1">
                <a:solidFill>
                  <a:schemeClr val="accent2">
                    <a:lumMod val="75000"/>
                  </a:schemeClr>
                </a:solidFill>
                <a:latin typeface="Verdana" panose="020B0604030504040204" pitchFamily="34" charset="0"/>
                <a:ea typeface="Verdana" panose="020B0604030504040204" pitchFamily="34" charset="0"/>
              </a:rPr>
              <a:t>смыслообразование</a:t>
            </a:r>
            <a:endParaRPr lang="ru-RU" sz="3200" dirty="0">
              <a:solidFill>
                <a:schemeClr val="accent2">
                  <a:lumMod val="75000"/>
                </a:schemeClr>
              </a:solidFill>
              <a:latin typeface="Verdana" panose="020B0604030504040204" pitchFamily="34" charset="0"/>
              <a:ea typeface="Verdana" panose="020B0604030504040204" pitchFamily="34" charset="0"/>
            </a:endParaRPr>
          </a:p>
        </p:txBody>
      </p:sp>
      <p:sp>
        <p:nvSpPr>
          <p:cNvPr id="3" name="Объект 2">
            <a:extLst>
              <a:ext uri="{FF2B5EF4-FFF2-40B4-BE49-F238E27FC236}">
                <a16:creationId xmlns:a16="http://schemas.microsoft.com/office/drawing/2014/main" id="{12BE68C5-6AB6-4669-A883-253ACB1A8A63}"/>
              </a:ext>
            </a:extLst>
          </p:cNvPr>
          <p:cNvSpPr>
            <a:spLocks noGrp="1"/>
          </p:cNvSpPr>
          <p:nvPr>
            <p:ph idx="1"/>
          </p:nvPr>
        </p:nvSpPr>
        <p:spPr/>
        <p:txBody>
          <a:bodyPr/>
          <a:lstStyle/>
          <a:p>
            <a:pPr marL="457200" lvl="0" indent="-457200" defTabSz="449263" fontAlgn="base">
              <a:lnSpc>
                <a:spcPct val="93000"/>
              </a:lnSpc>
              <a:spcBef>
                <a:spcPct val="0"/>
              </a:spcBef>
              <a:spcAft>
                <a:spcPts val="1425"/>
              </a:spcAft>
              <a:buClr>
                <a:srgbClr val="0070C0"/>
              </a:buClr>
              <a:buSzPct val="100000"/>
              <a:buFont typeface="Wingdings" panose="05000000000000000000" pitchFamily="2" charset="2"/>
              <a:buChar char="Ø"/>
            </a:pPr>
            <a:r>
              <a:rPr lang="ru-RU" sz="3200" b="1" kern="0" dirty="0">
                <a:solidFill>
                  <a:schemeClr val="tx2">
                    <a:lumMod val="60000"/>
                    <a:lumOff val="40000"/>
                  </a:schemeClr>
                </a:solidFill>
                <a:latin typeface="Times New Roman" pitchFamily="18" charset="0"/>
                <a:ea typeface="MS Gothic"/>
                <a:cs typeface="Times New Roman" pitchFamily="18" charset="0"/>
              </a:rPr>
              <a:t>установление связи между целью учебной деятельности и ее мотивом -  определение того </a:t>
            </a:r>
            <a:r>
              <a:rPr lang="ru-RU" sz="3200" b="1" i="1" kern="0" dirty="0">
                <a:solidFill>
                  <a:schemeClr val="tx2"/>
                </a:solidFill>
                <a:latin typeface="Times New Roman" pitchFamily="18" charset="0"/>
                <a:ea typeface="MS Gothic"/>
                <a:cs typeface="Times New Roman" pitchFamily="18" charset="0"/>
              </a:rPr>
              <a:t>«какое значение, смысл имеет для меня учение»</a:t>
            </a:r>
          </a:p>
          <a:p>
            <a:pPr marL="457200" lvl="0" indent="-457200" defTabSz="449263" fontAlgn="base">
              <a:lnSpc>
                <a:spcPct val="93000"/>
              </a:lnSpc>
              <a:spcBef>
                <a:spcPct val="0"/>
              </a:spcBef>
              <a:spcAft>
                <a:spcPts val="1425"/>
              </a:spcAft>
              <a:buClr>
                <a:srgbClr val="0070C0"/>
              </a:buClr>
              <a:buSzPct val="100000"/>
              <a:buFont typeface="Wingdings" panose="05000000000000000000" pitchFamily="2" charset="2"/>
              <a:buChar char="Ø"/>
            </a:pPr>
            <a:r>
              <a:rPr lang="ru-RU" sz="3200" b="1" kern="0" dirty="0">
                <a:solidFill>
                  <a:schemeClr val="tx2">
                    <a:lumMod val="60000"/>
                    <a:lumOff val="40000"/>
                  </a:schemeClr>
                </a:solidFill>
                <a:latin typeface="Times New Roman" pitchFamily="18" charset="0"/>
                <a:ea typeface="MS Gothic"/>
                <a:cs typeface="Times New Roman" pitchFamily="18" charset="0"/>
              </a:rPr>
              <a:t>установление учащимся значения результатов своей деятельности для удовлетворения своих потребностей,  мотивов, жизненных интересов</a:t>
            </a:r>
          </a:p>
          <a:p>
            <a:endParaRPr lang="ru-RU" dirty="0"/>
          </a:p>
        </p:txBody>
      </p:sp>
    </p:spTree>
    <p:extLst>
      <p:ext uri="{BB962C8B-B14F-4D97-AF65-F5344CB8AC3E}">
        <p14:creationId xmlns:p14="http://schemas.microsoft.com/office/powerpoint/2010/main" val="3111668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481E00-DE3A-4568-8F7D-91352D374B6C}"/>
              </a:ext>
            </a:extLst>
          </p:cNvPr>
          <p:cNvSpPr>
            <a:spLocks noGrp="1"/>
          </p:cNvSpPr>
          <p:nvPr>
            <p:ph type="title"/>
          </p:nvPr>
        </p:nvSpPr>
        <p:spPr>
          <a:xfrm>
            <a:off x="457200" y="332656"/>
            <a:ext cx="8229600" cy="2088232"/>
          </a:xfrm>
        </p:spPr>
        <p:txBody>
          <a:bodyPr>
            <a:normAutofit/>
          </a:bodyPr>
          <a:lstStyle/>
          <a:p>
            <a:r>
              <a:rPr lang="ru-RU" sz="3200" b="1" kern="0" dirty="0">
                <a:latin typeface="Arial"/>
                <a:ea typeface="MS Gothic"/>
              </a:rPr>
              <a:t>Планируемые  результаты </a:t>
            </a:r>
            <a:br>
              <a:rPr lang="ru-RU" sz="3200" b="1" kern="0" dirty="0">
                <a:latin typeface="Arial"/>
                <a:ea typeface="MS Gothic"/>
              </a:rPr>
            </a:br>
            <a:r>
              <a:rPr lang="ru-RU" sz="3200" b="1" kern="0" dirty="0">
                <a:latin typeface="Arial"/>
                <a:ea typeface="MS Gothic"/>
              </a:rPr>
              <a:t>формирования </a:t>
            </a:r>
            <a:r>
              <a:rPr lang="ru-RU" sz="3200" b="1" kern="0" dirty="0">
                <a:solidFill>
                  <a:schemeClr val="accent2">
                    <a:lumMod val="75000"/>
                  </a:schemeClr>
                </a:solidFill>
                <a:effectLst>
                  <a:outerShdw blurRad="38100" dist="38100" dir="2700000" algn="tl">
                    <a:srgbClr val="000000">
                      <a:alpha val="43137"/>
                    </a:srgbClr>
                  </a:outerShdw>
                </a:effectLst>
                <a:latin typeface="Arial Black" pitchFamily="34" charset="0"/>
                <a:ea typeface="MS Gothic"/>
              </a:rPr>
              <a:t>личностных УУД</a:t>
            </a:r>
            <a:r>
              <a:rPr lang="ru-RU" sz="3200" b="1" kern="0" dirty="0">
                <a:effectLst>
                  <a:outerShdw blurRad="38100" dist="38100" dir="2700000" algn="tl">
                    <a:srgbClr val="000000">
                      <a:alpha val="43137"/>
                    </a:srgbClr>
                  </a:outerShdw>
                </a:effectLst>
                <a:latin typeface="Arial Black" pitchFamily="34" charset="0"/>
                <a:ea typeface="MS Gothic"/>
              </a:rPr>
              <a:t>, </a:t>
            </a:r>
            <a:br>
              <a:rPr lang="ru-RU" sz="3200" b="1" kern="0" dirty="0">
                <a:effectLst>
                  <a:outerShdw blurRad="38100" dist="38100" dir="2700000" algn="tl">
                    <a:srgbClr val="000000">
                      <a:alpha val="43137"/>
                    </a:srgbClr>
                  </a:outerShdw>
                </a:effectLst>
                <a:latin typeface="Arial Black" pitchFamily="34" charset="0"/>
                <a:ea typeface="MS Gothic"/>
              </a:rPr>
            </a:br>
            <a:r>
              <a:rPr lang="ru-RU" sz="2400" b="1" kern="0" dirty="0">
                <a:latin typeface="Arial Black" pitchFamily="34" charset="0"/>
                <a:ea typeface="MS Gothic"/>
                <a:cs typeface="Times New Roman" pitchFamily="18" charset="0"/>
              </a:rPr>
              <a:t>отражающих </a:t>
            </a:r>
            <a:r>
              <a:rPr lang="ru-RU" sz="2400" b="1" i="1" kern="0" dirty="0">
                <a:latin typeface="Arial Black" pitchFamily="34" charset="0"/>
                <a:ea typeface="MS Gothic"/>
                <a:cs typeface="Times New Roman" pitchFamily="18" charset="0"/>
              </a:rPr>
              <a:t>отношение </a:t>
            </a:r>
            <a:r>
              <a:rPr lang="ru-RU" sz="2400" b="1" kern="0" dirty="0">
                <a:latin typeface="Arial Black" pitchFamily="34" charset="0"/>
                <a:ea typeface="MS Gothic"/>
                <a:cs typeface="Times New Roman" pitchFamily="18" charset="0"/>
              </a:rPr>
              <a:t>к учебной деятельности</a:t>
            </a:r>
            <a:r>
              <a:rPr lang="ru-RU" sz="3200" b="1" kern="0" dirty="0">
                <a:latin typeface="Times New Roman" pitchFamily="18" charset="0"/>
                <a:ea typeface="MS Gothic"/>
                <a:cs typeface="Times New Roman" pitchFamily="18" charset="0"/>
              </a:rPr>
              <a:t>: </a:t>
            </a:r>
            <a:endParaRPr lang="ru-RU" dirty="0"/>
          </a:p>
        </p:txBody>
      </p:sp>
      <p:sp>
        <p:nvSpPr>
          <p:cNvPr id="3" name="Объект 2">
            <a:extLst>
              <a:ext uri="{FF2B5EF4-FFF2-40B4-BE49-F238E27FC236}">
                <a16:creationId xmlns:a16="http://schemas.microsoft.com/office/drawing/2014/main" id="{AF25E85A-0A02-4BD6-8269-64E69D2AA4C9}"/>
              </a:ext>
            </a:extLst>
          </p:cNvPr>
          <p:cNvSpPr>
            <a:spLocks noGrp="1"/>
          </p:cNvSpPr>
          <p:nvPr>
            <p:ph idx="1"/>
          </p:nvPr>
        </p:nvSpPr>
        <p:spPr>
          <a:xfrm>
            <a:off x="457200" y="2420888"/>
            <a:ext cx="8229600" cy="4248472"/>
          </a:xfrm>
        </p:spPr>
        <p:txBody>
          <a:bodyPr>
            <a:normAutofit lnSpcReduction="10000"/>
          </a:bodyPr>
          <a:lstStyle/>
          <a:p>
            <a:pPr marL="342900" lvl="0" indent="-342900" defTabSz="449263" eaLnBrk="0" fontAlgn="base" hangingPunct="0">
              <a:spcBef>
                <a:spcPct val="0"/>
              </a:spcBef>
              <a:spcAft>
                <a:spcPts val="1425"/>
              </a:spcAft>
              <a:buClr>
                <a:srgbClr val="000000"/>
              </a:buClr>
              <a:buSzPct val="100000"/>
              <a:buFont typeface="Wingdings" panose="05000000000000000000" pitchFamily="2" charset="2"/>
              <a:buChar char="Ø"/>
            </a:pPr>
            <a:r>
              <a:rPr lang="ru-RU" sz="1800" b="1" i="1" kern="0" dirty="0">
                <a:solidFill>
                  <a:schemeClr val="tx2">
                    <a:lumMod val="75000"/>
                  </a:schemeClr>
                </a:solidFill>
                <a:latin typeface="Verdana" panose="020B0604030504040204" pitchFamily="34" charset="0"/>
                <a:ea typeface="Verdana" panose="020B0604030504040204" pitchFamily="34" charset="0"/>
                <a:cs typeface="Times New Roman" pitchFamily="18" charset="0"/>
              </a:rPr>
              <a:t>воспринимать</a:t>
            </a:r>
            <a:r>
              <a:rPr lang="ru-RU" sz="1800" kern="0"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 речь учителя (одноклассников), непосредственно не обращенную к учащемуся; </a:t>
            </a:r>
          </a:p>
          <a:p>
            <a:pPr marL="342900" lvl="0" indent="-342900" defTabSz="449263" eaLnBrk="0" fontAlgn="base" hangingPunct="0">
              <a:spcBef>
                <a:spcPct val="0"/>
              </a:spcBef>
              <a:spcAft>
                <a:spcPts val="1425"/>
              </a:spcAft>
              <a:buClr>
                <a:srgbClr val="000000"/>
              </a:buClr>
              <a:buSzPct val="100000"/>
              <a:buFont typeface="Wingdings" panose="05000000000000000000" pitchFamily="2" charset="2"/>
              <a:buChar char="Ø"/>
            </a:pPr>
            <a:r>
              <a:rPr lang="ru-RU" sz="1800" b="1" i="1" kern="0" dirty="0">
                <a:solidFill>
                  <a:schemeClr val="tx2">
                    <a:lumMod val="75000"/>
                  </a:schemeClr>
                </a:solidFill>
                <a:latin typeface="Verdana" panose="020B0604030504040204" pitchFamily="34" charset="0"/>
                <a:ea typeface="Verdana" panose="020B0604030504040204" pitchFamily="34" charset="0"/>
                <a:cs typeface="Times New Roman" pitchFamily="18" charset="0"/>
              </a:rPr>
              <a:t>выражать</a:t>
            </a:r>
            <a:r>
              <a:rPr lang="ru-RU" sz="1800" kern="0"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  положительное  отношение  к  процессу  познания: </a:t>
            </a:r>
          </a:p>
          <a:p>
            <a:pPr marL="342900" lvl="0" indent="-342900" defTabSz="449263" eaLnBrk="0" fontAlgn="base" hangingPunct="0">
              <a:spcBef>
                <a:spcPct val="0"/>
              </a:spcBef>
              <a:spcAft>
                <a:spcPts val="1425"/>
              </a:spcAft>
              <a:buClr>
                <a:srgbClr val="000000"/>
              </a:buClr>
              <a:buSzPct val="100000"/>
              <a:buFont typeface="Wingdings" panose="05000000000000000000" pitchFamily="2" charset="2"/>
              <a:buChar char="Ø"/>
            </a:pPr>
            <a:r>
              <a:rPr lang="ru-RU" sz="1800" b="1" i="1" kern="0" dirty="0">
                <a:solidFill>
                  <a:schemeClr val="tx2">
                    <a:lumMod val="75000"/>
                  </a:schemeClr>
                </a:solidFill>
                <a:latin typeface="Verdana" panose="020B0604030504040204" pitchFamily="34" charset="0"/>
                <a:ea typeface="Verdana" panose="020B0604030504040204" pitchFamily="34" charset="0"/>
                <a:cs typeface="Times New Roman" pitchFamily="18" charset="0"/>
              </a:rPr>
              <a:t>проявлять</a:t>
            </a:r>
            <a:r>
              <a:rPr lang="ru-RU" sz="1800" kern="0"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 внимание, удивление, желание больше узнать; </a:t>
            </a:r>
          </a:p>
          <a:p>
            <a:pPr marL="342900" lvl="0" indent="-342900" defTabSz="449263" eaLnBrk="0" fontAlgn="base" hangingPunct="0">
              <a:spcBef>
                <a:spcPct val="0"/>
              </a:spcBef>
              <a:spcAft>
                <a:spcPts val="1425"/>
              </a:spcAft>
              <a:buClr>
                <a:srgbClr val="000000"/>
              </a:buClr>
              <a:buSzPct val="100000"/>
              <a:buFont typeface="Wingdings" panose="05000000000000000000" pitchFamily="2" charset="2"/>
              <a:buChar char="Ø"/>
            </a:pPr>
            <a:r>
              <a:rPr lang="ru-RU" sz="1800" b="1" i="1" kern="0" dirty="0">
                <a:solidFill>
                  <a:schemeClr val="tx2">
                    <a:lumMod val="75000"/>
                  </a:schemeClr>
                </a:solidFill>
                <a:latin typeface="Verdana" panose="020B0604030504040204" pitchFamily="34" charset="0"/>
                <a:ea typeface="Verdana" panose="020B0604030504040204" pitchFamily="34" charset="0"/>
                <a:cs typeface="Times New Roman" pitchFamily="18" charset="0"/>
              </a:rPr>
              <a:t>оценивать</a:t>
            </a:r>
            <a:r>
              <a:rPr lang="ru-RU" sz="1800" kern="0" dirty="0">
                <a:solidFill>
                  <a:schemeClr val="tx2">
                    <a:lumMod val="75000"/>
                  </a:schemeClr>
                </a:solidFill>
                <a:latin typeface="Verdana" panose="020B0604030504040204" pitchFamily="34" charset="0"/>
                <a:ea typeface="Verdana" panose="020B0604030504040204" pitchFamily="34" charset="0"/>
                <a:cs typeface="Times New Roman" pitchFamily="18" charset="0"/>
              </a:rPr>
              <a:t> </a:t>
            </a:r>
            <a:r>
              <a:rPr lang="ru-RU" sz="1800" kern="0"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собственную  учебную  деятельность:  свои  достижения, самостоятельность, инициативу, ответственность, причины неудач; </a:t>
            </a:r>
          </a:p>
          <a:p>
            <a:pPr marL="342900" lvl="0" indent="-342900" defTabSz="449263" eaLnBrk="0" fontAlgn="base" hangingPunct="0">
              <a:spcBef>
                <a:spcPct val="0"/>
              </a:spcBef>
              <a:spcAft>
                <a:spcPts val="1425"/>
              </a:spcAft>
              <a:buClr>
                <a:srgbClr val="000000"/>
              </a:buClr>
              <a:buSzPct val="100000"/>
              <a:buFont typeface="Wingdings" panose="05000000000000000000" pitchFamily="2" charset="2"/>
              <a:buChar char="Ø"/>
            </a:pPr>
            <a:r>
              <a:rPr lang="ru-RU" sz="1800" b="1" i="1" kern="0" dirty="0">
                <a:solidFill>
                  <a:schemeClr val="tx2">
                    <a:lumMod val="75000"/>
                  </a:schemeClr>
                </a:solidFill>
                <a:latin typeface="Verdana" panose="020B0604030504040204" pitchFamily="34" charset="0"/>
                <a:ea typeface="Verdana" panose="020B0604030504040204" pitchFamily="34" charset="0"/>
                <a:cs typeface="Times New Roman" pitchFamily="18" charset="0"/>
              </a:rPr>
              <a:t>применять</a:t>
            </a:r>
            <a:r>
              <a:rPr lang="ru-RU" sz="1800" i="1" kern="0"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  </a:t>
            </a:r>
            <a:r>
              <a:rPr lang="ru-RU" sz="1800" kern="0"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правила делового сотрудничества:  сравнивать разные точки зрения; считаться с мнением другого человека;  проявлять терпение  и доброжелательность  в  споре  (дискуссии),  доверие  к  собеседнику (соучастнику) деятельности. </a:t>
            </a:r>
          </a:p>
          <a:p>
            <a:endParaRPr lang="ru-RU" dirty="0"/>
          </a:p>
        </p:txBody>
      </p:sp>
    </p:spTree>
    <p:extLst>
      <p:ext uri="{BB962C8B-B14F-4D97-AF65-F5344CB8AC3E}">
        <p14:creationId xmlns:p14="http://schemas.microsoft.com/office/powerpoint/2010/main" val="358178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889698A-3BCE-439D-8876-BE5261D1F7D8}"/>
              </a:ext>
            </a:extLst>
          </p:cNvPr>
          <p:cNvSpPr>
            <a:spLocks noGrp="1"/>
          </p:cNvSpPr>
          <p:nvPr>
            <p:ph type="title"/>
          </p:nvPr>
        </p:nvSpPr>
        <p:spPr>
          <a:xfrm>
            <a:off x="395536" y="620688"/>
            <a:ext cx="8291264" cy="1368152"/>
          </a:xfrm>
        </p:spPr>
        <p:txBody>
          <a:bodyPr>
            <a:normAutofit fontScale="90000"/>
          </a:bodyPr>
          <a:lstStyle/>
          <a:p>
            <a:pPr>
              <a:spcAft>
                <a:spcPts val="0"/>
              </a:spcAft>
            </a:pPr>
            <a:r>
              <a:rPr lang="ru-RU" b="1" dirty="0">
                <a:solidFill>
                  <a:schemeClr val="accent2">
                    <a:lumMod val="75000"/>
                  </a:schemeClr>
                </a:solidFill>
                <a:latin typeface="Verdana" panose="020B0604030504040204" pitchFamily="34" charset="0"/>
                <a:ea typeface="Times New Roman" panose="02020603050405020304" pitchFamily="18" charset="0"/>
              </a:rPr>
              <a:t>Личностными результатами обучения физике являются:</a:t>
            </a:r>
            <a:br>
              <a:rPr lang="ru-RU" sz="4800" dirty="0">
                <a:solidFill>
                  <a:schemeClr val="accent2">
                    <a:lumMod val="75000"/>
                  </a:schemeClr>
                </a:solidFill>
                <a:latin typeface="Times New Roman" panose="02020603050405020304" pitchFamily="18" charset="0"/>
                <a:ea typeface="Times New Roman" panose="02020603050405020304" pitchFamily="18" charset="0"/>
              </a:rPr>
            </a:br>
            <a:endParaRPr lang="ru-RU" dirty="0">
              <a:solidFill>
                <a:schemeClr val="accent2">
                  <a:lumMod val="75000"/>
                </a:schemeClr>
              </a:solidFill>
            </a:endParaRPr>
          </a:p>
        </p:txBody>
      </p:sp>
      <p:sp>
        <p:nvSpPr>
          <p:cNvPr id="3" name="Объект 2">
            <a:extLst>
              <a:ext uri="{FF2B5EF4-FFF2-40B4-BE49-F238E27FC236}">
                <a16:creationId xmlns:a16="http://schemas.microsoft.com/office/drawing/2014/main" id="{99DB2A4A-62EB-4BD4-A448-C63E1D6771CA}"/>
              </a:ext>
            </a:extLst>
          </p:cNvPr>
          <p:cNvSpPr>
            <a:spLocks noGrp="1"/>
          </p:cNvSpPr>
          <p:nvPr>
            <p:ph idx="1"/>
          </p:nvPr>
        </p:nvSpPr>
        <p:spPr>
          <a:xfrm>
            <a:off x="457200" y="1700808"/>
            <a:ext cx="8229600" cy="4873728"/>
          </a:xfrm>
        </p:spPr>
        <p:txBody>
          <a:bodyPr>
            <a:normAutofit fontScale="70000" lnSpcReduction="20000"/>
          </a:bodyPr>
          <a:lstStyle/>
          <a:p>
            <a:pPr algn="just">
              <a:buClr>
                <a:schemeClr val="tx2">
                  <a:lumMod val="75000"/>
                </a:schemeClr>
              </a:buClr>
              <a:buFont typeface="Wingdings" panose="05000000000000000000" pitchFamily="2" charset="2"/>
              <a:buChar char="Ø"/>
            </a:pPr>
            <a:r>
              <a:rPr lang="ru-RU" dirty="0">
                <a:solidFill>
                  <a:srgbClr val="333333"/>
                </a:solidFill>
                <a:latin typeface="Verdana" panose="020B0604030504040204" pitchFamily="34" charset="0"/>
                <a:ea typeface="Times New Roman" panose="02020603050405020304" pitchFamily="18" charset="0"/>
              </a:rPr>
              <a:t> </a:t>
            </a:r>
            <a:r>
              <a:rPr lang="ru-RU" dirty="0">
                <a:solidFill>
                  <a:schemeClr val="accent1">
                    <a:lumMod val="75000"/>
                  </a:schemeClr>
                </a:solidFill>
                <a:latin typeface="Verdana" panose="020B0604030504040204" pitchFamily="34" charset="0"/>
                <a:ea typeface="Times New Roman" panose="02020603050405020304" pitchFamily="18" charset="0"/>
              </a:rPr>
              <a:t>сформированность познавательных интересов, интеллектуальных и творческих способностей учащихся;</a:t>
            </a:r>
            <a:endParaRPr lang="ru-RU" sz="3600" dirty="0">
              <a:solidFill>
                <a:schemeClr val="accent1">
                  <a:lumMod val="75000"/>
                </a:schemeClr>
              </a:solidFill>
              <a:latin typeface="Times New Roman" panose="02020603050405020304" pitchFamily="18" charset="0"/>
              <a:ea typeface="Times New Roman" panose="02020603050405020304" pitchFamily="18" charset="0"/>
            </a:endParaRPr>
          </a:p>
          <a:p>
            <a:pPr algn="just">
              <a:buClr>
                <a:schemeClr val="tx2">
                  <a:lumMod val="75000"/>
                </a:schemeClr>
              </a:buClr>
              <a:buFont typeface="Wingdings" panose="05000000000000000000" pitchFamily="2" charset="2"/>
              <a:buChar char="Ø"/>
            </a:pPr>
            <a:r>
              <a:rPr lang="ru-RU" dirty="0">
                <a:solidFill>
                  <a:schemeClr val="accent1">
                    <a:lumMod val="75000"/>
                  </a:schemeClr>
                </a:solidFill>
                <a:latin typeface="Verdana" panose="020B0604030504040204" pitchFamily="34" charset="0"/>
                <a:ea typeface="Times New Roman" panose="02020603050405020304" pitchFamily="18" charset="0"/>
              </a:rPr>
              <a:t>убежденность в возможности познания природы в необходимости различного использования достижений науки и технологии для дальнейшего развития человеческого общества, уважение к творцам науки и техники, отношение к физике как к элементу общечеловеческой культуры;</a:t>
            </a:r>
            <a:endParaRPr lang="ru-RU" sz="3600" dirty="0">
              <a:solidFill>
                <a:schemeClr val="accent1">
                  <a:lumMod val="75000"/>
                </a:schemeClr>
              </a:solidFill>
              <a:latin typeface="Times New Roman" panose="02020603050405020304" pitchFamily="18" charset="0"/>
              <a:ea typeface="Times New Roman" panose="02020603050405020304" pitchFamily="18" charset="0"/>
            </a:endParaRPr>
          </a:p>
          <a:p>
            <a:pPr algn="just">
              <a:buClr>
                <a:schemeClr val="tx2">
                  <a:lumMod val="75000"/>
                </a:schemeClr>
              </a:buClr>
              <a:buFont typeface="Wingdings" panose="05000000000000000000" pitchFamily="2" charset="2"/>
              <a:buChar char="Ø"/>
            </a:pPr>
            <a:r>
              <a:rPr lang="ru-RU" dirty="0">
                <a:solidFill>
                  <a:schemeClr val="accent1">
                    <a:lumMod val="75000"/>
                  </a:schemeClr>
                </a:solidFill>
                <a:latin typeface="Verdana" panose="020B0604030504040204" pitchFamily="34" charset="0"/>
                <a:ea typeface="Times New Roman" panose="02020603050405020304" pitchFamily="18" charset="0"/>
              </a:rPr>
              <a:t>самостоятельность в приобретении новых знаний и практических умений;</a:t>
            </a:r>
            <a:endParaRPr lang="ru-RU" sz="3600" dirty="0">
              <a:solidFill>
                <a:schemeClr val="accent1">
                  <a:lumMod val="75000"/>
                </a:schemeClr>
              </a:solidFill>
              <a:latin typeface="Times New Roman" panose="02020603050405020304" pitchFamily="18" charset="0"/>
              <a:ea typeface="Times New Roman" panose="02020603050405020304" pitchFamily="18" charset="0"/>
            </a:endParaRPr>
          </a:p>
          <a:p>
            <a:pPr algn="just">
              <a:buClr>
                <a:schemeClr val="tx2">
                  <a:lumMod val="75000"/>
                </a:schemeClr>
              </a:buClr>
              <a:buFont typeface="Wingdings" panose="05000000000000000000" pitchFamily="2" charset="2"/>
              <a:buChar char="Ø"/>
            </a:pPr>
            <a:r>
              <a:rPr lang="ru-RU" dirty="0">
                <a:solidFill>
                  <a:schemeClr val="accent1">
                    <a:lumMod val="75000"/>
                  </a:schemeClr>
                </a:solidFill>
                <a:latin typeface="Verdana" panose="020B0604030504040204" pitchFamily="34" charset="0"/>
                <a:ea typeface="Times New Roman" panose="02020603050405020304" pitchFamily="18" charset="0"/>
              </a:rPr>
              <a:t>готовность к выбору жизненного пути в соответствии с собственными интересами и возможностями;</a:t>
            </a:r>
            <a:endParaRPr lang="ru-RU" sz="3600" dirty="0">
              <a:solidFill>
                <a:schemeClr val="accent1">
                  <a:lumMod val="75000"/>
                </a:schemeClr>
              </a:solidFill>
              <a:latin typeface="Times New Roman" panose="02020603050405020304" pitchFamily="18" charset="0"/>
              <a:ea typeface="Times New Roman" panose="02020603050405020304" pitchFamily="18" charset="0"/>
            </a:endParaRPr>
          </a:p>
          <a:p>
            <a:pPr algn="just">
              <a:buClr>
                <a:schemeClr val="tx2">
                  <a:lumMod val="75000"/>
                </a:schemeClr>
              </a:buClr>
              <a:buFont typeface="Wingdings" panose="05000000000000000000" pitchFamily="2" charset="2"/>
              <a:buChar char="Ø"/>
            </a:pPr>
            <a:r>
              <a:rPr lang="ru-RU" dirty="0">
                <a:solidFill>
                  <a:schemeClr val="accent1">
                    <a:lumMod val="75000"/>
                  </a:schemeClr>
                </a:solidFill>
                <a:latin typeface="Verdana" panose="020B0604030504040204" pitchFamily="34" charset="0"/>
                <a:ea typeface="Times New Roman" panose="02020603050405020304" pitchFamily="18" charset="0"/>
              </a:rPr>
              <a:t>мотивация образовательной деятельности обучающихся воспитанников на основе личностно-ориентированного подхода;</a:t>
            </a:r>
            <a:endParaRPr lang="ru-RU" sz="3600" dirty="0">
              <a:solidFill>
                <a:schemeClr val="accent1">
                  <a:lumMod val="75000"/>
                </a:schemeClr>
              </a:solidFill>
              <a:latin typeface="Times New Roman" panose="02020603050405020304" pitchFamily="18" charset="0"/>
              <a:ea typeface="Times New Roman" panose="02020603050405020304" pitchFamily="18" charset="0"/>
            </a:endParaRPr>
          </a:p>
          <a:p>
            <a:pPr algn="just">
              <a:buClr>
                <a:schemeClr val="tx2">
                  <a:lumMod val="75000"/>
                </a:schemeClr>
              </a:buClr>
              <a:buFont typeface="Wingdings" panose="05000000000000000000" pitchFamily="2" charset="2"/>
              <a:buChar char="Ø"/>
            </a:pPr>
            <a:r>
              <a:rPr lang="ru-RU" dirty="0">
                <a:solidFill>
                  <a:schemeClr val="accent1">
                    <a:lumMod val="75000"/>
                  </a:schemeClr>
                </a:solidFill>
                <a:latin typeface="Verdana" panose="020B0604030504040204" pitchFamily="34" charset="0"/>
                <a:ea typeface="Times New Roman" panose="02020603050405020304" pitchFamily="18" charset="0"/>
              </a:rPr>
              <a:t>формирование ценностных отношений друг к другу, к учению, к результатам обучения.</a:t>
            </a:r>
            <a:endParaRPr lang="ru-RU" sz="3600" dirty="0">
              <a:solidFill>
                <a:schemeClr val="accent1">
                  <a:lumMod val="75000"/>
                </a:schemeClr>
              </a:solidFill>
              <a:latin typeface="Times New Roman" panose="02020603050405020304" pitchFamily="18" charset="0"/>
              <a:ea typeface="Times New Roman" panose="02020603050405020304" pitchFamily="18" charset="0"/>
            </a:endParaRPr>
          </a:p>
          <a:p>
            <a:endParaRPr lang="ru-RU" dirty="0"/>
          </a:p>
        </p:txBody>
      </p:sp>
    </p:spTree>
    <p:extLst>
      <p:ext uri="{BB962C8B-B14F-4D97-AF65-F5344CB8AC3E}">
        <p14:creationId xmlns:p14="http://schemas.microsoft.com/office/powerpoint/2010/main" val="3231400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190B70-1C51-4C6F-BE0F-9865DBC2B0DE}"/>
              </a:ext>
            </a:extLst>
          </p:cNvPr>
          <p:cNvSpPr>
            <a:spLocks noGrp="1"/>
          </p:cNvSpPr>
          <p:nvPr>
            <p:ph type="title"/>
          </p:nvPr>
        </p:nvSpPr>
        <p:spPr/>
        <p:txBody>
          <a:bodyPr>
            <a:normAutofit fontScale="90000"/>
          </a:bodyPr>
          <a:lstStyle/>
          <a:p>
            <a:r>
              <a:rPr lang="ru-RU" altLang="ru-RU" b="1" dirty="0">
                <a:solidFill>
                  <a:schemeClr val="accent2">
                    <a:lumMod val="75000"/>
                  </a:schemeClr>
                </a:solidFill>
                <a:latin typeface="Times New Roman" pitchFamily="16" charset="0"/>
                <a:ea typeface="MS Gothic" charset="-128"/>
                <a:cs typeface="Times New Roman" pitchFamily="16" charset="0"/>
              </a:rPr>
              <a:t>Цель:</a:t>
            </a:r>
            <a:r>
              <a:rPr lang="ru-RU" altLang="ru-RU" dirty="0">
                <a:solidFill>
                  <a:srgbClr val="002060"/>
                </a:solidFill>
                <a:latin typeface="Times New Roman" pitchFamily="16" charset="0"/>
                <a:ea typeface="MS Gothic" charset="-128"/>
                <a:cs typeface="Times New Roman" pitchFamily="16" charset="0"/>
              </a:rPr>
              <a:t> </a:t>
            </a:r>
            <a:r>
              <a:rPr lang="ru-RU" altLang="ru-RU" b="1" dirty="0">
                <a:solidFill>
                  <a:srgbClr val="002060"/>
                </a:solidFill>
                <a:latin typeface="Times New Roman" pitchFamily="16" charset="0"/>
                <a:ea typeface="MS Gothic" charset="-128"/>
                <a:cs typeface="Times New Roman" pitchFamily="16" charset="0"/>
              </a:rPr>
              <a:t>выработать  систему знаний и умений у учащихся </a:t>
            </a:r>
            <a:r>
              <a:rPr lang="ru-RU" altLang="ru-RU" b="1" dirty="0">
                <a:solidFill>
                  <a:schemeClr val="accent2">
                    <a:lumMod val="75000"/>
                  </a:schemeClr>
                </a:solidFill>
                <a:latin typeface="Times New Roman" pitchFamily="16" charset="0"/>
                <a:ea typeface="MS Gothic" charset="-128"/>
                <a:cs typeface="Times New Roman" pitchFamily="16" charset="0"/>
              </a:rPr>
              <a:t>по формированию личностных УУД.</a:t>
            </a:r>
            <a:br>
              <a:rPr lang="ru-RU" altLang="ru-RU" b="1" dirty="0">
                <a:solidFill>
                  <a:srgbClr val="002060"/>
                </a:solidFill>
                <a:latin typeface="Times New Roman" pitchFamily="16" charset="0"/>
                <a:ea typeface="MS Gothic" charset="-128"/>
                <a:cs typeface="Times New Roman" pitchFamily="16" charset="0"/>
              </a:rPr>
            </a:br>
            <a:endParaRPr lang="ru-RU" dirty="0">
              <a:solidFill>
                <a:srgbClr val="002060"/>
              </a:solidFill>
            </a:endParaRPr>
          </a:p>
        </p:txBody>
      </p:sp>
      <p:sp>
        <p:nvSpPr>
          <p:cNvPr id="5" name="Объект 4">
            <a:extLst>
              <a:ext uri="{FF2B5EF4-FFF2-40B4-BE49-F238E27FC236}">
                <a16:creationId xmlns:a16="http://schemas.microsoft.com/office/drawing/2014/main" id="{B6E37673-FEE2-426F-94E1-0F204066E973}"/>
              </a:ext>
            </a:extLst>
          </p:cNvPr>
          <p:cNvSpPr>
            <a:spLocks noGrp="1"/>
          </p:cNvSpPr>
          <p:nvPr>
            <p:ph idx="1"/>
          </p:nvPr>
        </p:nvSpPr>
        <p:spPr/>
        <p:txBody>
          <a:bodyPr>
            <a:normAutofit fontScale="92500" lnSpcReduction="10000"/>
          </a:bodyPr>
          <a:lstStyle/>
          <a:p>
            <a:pPr marL="0" lvl="0" indent="0" defTabSz="449263" fontAlgn="base" hangingPunct="0">
              <a:lnSpc>
                <a:spcPct val="93000"/>
              </a:lnSpc>
              <a:spcBef>
                <a:spcPct val="0"/>
              </a:spcBef>
              <a:spcAft>
                <a:spcPct val="0"/>
              </a:spcAft>
              <a:buClr>
                <a:srgbClr val="000000"/>
              </a:buClr>
              <a:buSzPct val="100000"/>
              <a:buNone/>
            </a:pPr>
            <a:r>
              <a:rPr lang="ru-RU" altLang="ru-RU" sz="3200" i="1" dirty="0">
                <a:solidFill>
                  <a:srgbClr val="FF0000"/>
                </a:solidFill>
                <a:latin typeface="Times New Roman" pitchFamily="16" charset="0"/>
                <a:ea typeface="MS Gothic" charset="-128"/>
                <a:cs typeface="Times New Roman" pitchFamily="16" charset="0"/>
              </a:rPr>
              <a:t> </a:t>
            </a:r>
            <a:r>
              <a:rPr lang="ru-RU" altLang="ru-RU" sz="3200" b="1" i="1" dirty="0">
                <a:solidFill>
                  <a:schemeClr val="tx2">
                    <a:lumMod val="60000"/>
                    <a:lumOff val="40000"/>
                  </a:schemeClr>
                </a:solidFill>
                <a:latin typeface="Times New Roman" pitchFamily="16" charset="0"/>
                <a:ea typeface="MS Gothic" charset="-128"/>
                <a:cs typeface="Times New Roman" pitchFamily="16" charset="0"/>
              </a:rPr>
              <a:t>Задачи:</a:t>
            </a:r>
          </a:p>
          <a:p>
            <a:pPr marL="0" lvl="0" indent="0" defTabSz="449263" fontAlgn="base" hangingPunct="0">
              <a:lnSpc>
                <a:spcPct val="93000"/>
              </a:lnSpc>
              <a:spcBef>
                <a:spcPct val="0"/>
              </a:spcBef>
              <a:spcAft>
                <a:spcPct val="0"/>
              </a:spcAft>
              <a:buClr>
                <a:srgbClr val="000000"/>
              </a:buClr>
              <a:buSzPct val="100000"/>
              <a:buNone/>
            </a:pPr>
            <a:r>
              <a:rPr lang="ru-RU" altLang="ru-RU" sz="3200" b="1" i="1" u="sng" dirty="0">
                <a:solidFill>
                  <a:schemeClr val="tx2">
                    <a:lumMod val="60000"/>
                    <a:lumOff val="40000"/>
                  </a:schemeClr>
                </a:solidFill>
                <a:latin typeface="Times New Roman" pitchFamily="16" charset="0"/>
                <a:ea typeface="MS Gothic" charset="-128"/>
                <a:cs typeface="Times New Roman" pitchFamily="16" charset="0"/>
              </a:rPr>
              <a:t>1.Личностные действия</a:t>
            </a:r>
            <a:r>
              <a:rPr lang="ru-RU" altLang="ru-RU" sz="3200" i="1" dirty="0">
                <a:solidFill>
                  <a:schemeClr val="tx2">
                    <a:lumMod val="60000"/>
                    <a:lumOff val="40000"/>
                  </a:schemeClr>
                </a:solidFill>
                <a:latin typeface="Times New Roman" pitchFamily="16" charset="0"/>
                <a:ea typeface="MS Gothic" charset="-128"/>
                <a:cs typeface="Times New Roman" pitchFamily="16" charset="0"/>
              </a:rPr>
              <a:t> позволяют сделать учение осмысленным, увязывая их с реальными жизненными  целями и ситуациями.</a:t>
            </a:r>
          </a:p>
          <a:p>
            <a:pPr marL="0" lvl="0" indent="0" defTabSz="449263" fontAlgn="base" hangingPunct="0">
              <a:lnSpc>
                <a:spcPct val="93000"/>
              </a:lnSpc>
              <a:spcBef>
                <a:spcPct val="0"/>
              </a:spcBef>
              <a:spcAft>
                <a:spcPct val="0"/>
              </a:spcAft>
              <a:buClr>
                <a:srgbClr val="000000"/>
              </a:buClr>
              <a:buSzPct val="100000"/>
              <a:buNone/>
            </a:pPr>
            <a:endParaRPr lang="ru-RU" altLang="ru-RU" sz="3200" b="1" i="1" u="sng" dirty="0">
              <a:solidFill>
                <a:schemeClr val="tx2">
                  <a:lumMod val="60000"/>
                  <a:lumOff val="40000"/>
                </a:schemeClr>
              </a:solidFill>
              <a:latin typeface="Times New Roman" pitchFamily="16" charset="0"/>
              <a:ea typeface="MS Gothic" charset="-128"/>
              <a:cs typeface="Times New Roman" pitchFamily="16" charset="0"/>
            </a:endParaRPr>
          </a:p>
          <a:p>
            <a:pPr marL="0" lvl="0" indent="0" defTabSz="449263" fontAlgn="base" hangingPunct="0">
              <a:lnSpc>
                <a:spcPct val="93000"/>
              </a:lnSpc>
              <a:spcBef>
                <a:spcPct val="0"/>
              </a:spcBef>
              <a:spcAft>
                <a:spcPct val="0"/>
              </a:spcAft>
              <a:buClr>
                <a:srgbClr val="000000"/>
              </a:buClr>
              <a:buSzPct val="100000"/>
              <a:buNone/>
            </a:pPr>
            <a:r>
              <a:rPr lang="ru-RU" altLang="ru-RU" sz="3200" b="1" i="1" u="sng" dirty="0">
                <a:solidFill>
                  <a:schemeClr val="tx2">
                    <a:lumMod val="60000"/>
                    <a:lumOff val="40000"/>
                  </a:schemeClr>
                </a:solidFill>
                <a:latin typeface="Times New Roman" pitchFamily="16" charset="0"/>
                <a:ea typeface="MS Gothic" charset="-128"/>
                <a:cs typeface="Times New Roman" pitchFamily="16" charset="0"/>
              </a:rPr>
              <a:t>2.Личностные действия </a:t>
            </a:r>
            <a:r>
              <a:rPr lang="ru-RU" altLang="ru-RU" sz="3200" i="1" dirty="0">
                <a:solidFill>
                  <a:schemeClr val="tx2">
                    <a:lumMod val="60000"/>
                    <a:lumOff val="40000"/>
                  </a:schemeClr>
                </a:solidFill>
                <a:latin typeface="Times New Roman" pitchFamily="16" charset="0"/>
                <a:ea typeface="MS Gothic" charset="-128"/>
                <a:cs typeface="Times New Roman" pitchFamily="16" charset="0"/>
              </a:rPr>
              <a:t>направлены на осознание, исследование и принятие жизненных ценностей, позволяют сориентироваться  в нравственных нормах и правилах, выработать свою жизненную позицию в отношении мира.</a:t>
            </a:r>
          </a:p>
          <a:p>
            <a:endParaRPr lang="ru-RU" dirty="0"/>
          </a:p>
        </p:txBody>
      </p:sp>
    </p:spTree>
    <p:extLst>
      <p:ext uri="{BB962C8B-B14F-4D97-AF65-F5344CB8AC3E}">
        <p14:creationId xmlns:p14="http://schemas.microsoft.com/office/powerpoint/2010/main" val="2598041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718811"/>
            <a:ext cx="8229600" cy="4855725"/>
          </a:xfrm>
        </p:spPr>
        <p:txBody>
          <a:bodyPr>
            <a:normAutofit fontScale="92500" lnSpcReduction="10000"/>
          </a:bodyPr>
          <a:lstStyle/>
          <a:p>
            <a:pPr marL="109728" indent="0">
              <a:lnSpc>
                <a:spcPct val="115000"/>
              </a:lnSpc>
              <a:spcAft>
                <a:spcPts val="565"/>
              </a:spcAft>
              <a:buClr>
                <a:schemeClr val="tx2"/>
              </a:buClr>
              <a:buNone/>
            </a:pPr>
            <a:r>
              <a:rPr lang="ru-RU" dirty="0">
                <a:solidFill>
                  <a:schemeClr val="tx2">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Здравствуйте. Прежде чем мы начнем заниматься делом, я хотела бы, чтобы каждый из вас настроился на урок.</a:t>
            </a:r>
            <a:endParaRPr lang="ru-RU" sz="2000" dirty="0">
              <a:solidFill>
                <a:schemeClr val="tx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endParaRPr>
          </a:p>
          <a:p>
            <a:pPr marL="109728" indent="0">
              <a:lnSpc>
                <a:spcPct val="115000"/>
              </a:lnSpc>
              <a:spcAft>
                <a:spcPts val="1000"/>
              </a:spcAft>
              <a:buClr>
                <a:schemeClr val="tx2"/>
              </a:buClr>
              <a:buNone/>
            </a:pPr>
            <a:r>
              <a:rPr lang="ru-RU" dirty="0">
                <a:solidFill>
                  <a:schemeClr val="tx2">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Просто расслабьтесь и скажите себе: «Я нахожусь сейчас на уроке физики. </a:t>
            </a:r>
          </a:p>
          <a:p>
            <a:pPr marL="109728" indent="0">
              <a:lnSpc>
                <a:spcPct val="115000"/>
              </a:lnSpc>
              <a:spcAft>
                <a:spcPts val="1000"/>
              </a:spcAft>
              <a:buClr>
                <a:schemeClr val="tx2"/>
              </a:buClr>
              <a:buNone/>
            </a:pPr>
            <a:r>
              <a:rPr lang="ru-RU" dirty="0">
                <a:solidFill>
                  <a:schemeClr val="tx2">
                    <a:lumMod val="60000"/>
                    <a:lumOff val="40000"/>
                  </a:schemeClr>
                </a:solidFill>
                <a:latin typeface="Times New Roman" panose="02020603050405020304" pitchFamily="18" charset="0"/>
                <a:ea typeface="Times New Roman" panose="02020603050405020304" pitchFamily="18" charset="0"/>
                <a:cs typeface="Times New Roman" panose="02020603050405020304" pitchFamily="18" charset="0"/>
              </a:rPr>
              <a:t>А </a:t>
            </a:r>
            <a:r>
              <a:rPr lang="ru-RU" sz="2400" dirty="0">
                <a:solidFill>
                  <a:schemeClr val="tx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 Физика для нас не просто звук, физика - опора и основа всех без исключения наук!»</a:t>
            </a:r>
            <a:r>
              <a:rPr lang="ru-RU" dirty="0">
                <a:solidFill>
                  <a:schemeClr val="tx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a:t>
            </a:r>
            <a:r>
              <a:rPr lang="ru-RU"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ru-RU" dirty="0">
                <a:solidFill>
                  <a:schemeClr val="tx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сказал великий учёный </a:t>
            </a:r>
            <a:r>
              <a:rPr lang="ru-RU" b="1" dirty="0">
                <a:solidFill>
                  <a:schemeClr val="tx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А. Эйнштейн.</a:t>
            </a:r>
          </a:p>
          <a:p>
            <a:pPr marL="109728" indent="0">
              <a:lnSpc>
                <a:spcPct val="115000"/>
              </a:lnSpc>
              <a:spcAft>
                <a:spcPts val="1000"/>
              </a:spcAft>
              <a:buClr>
                <a:schemeClr val="tx2"/>
              </a:buClr>
              <a:buNone/>
            </a:pPr>
            <a:r>
              <a:rPr lang="ru-RU" dirty="0">
                <a:solidFill>
                  <a:schemeClr val="tx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Мы находимся в лаборатории физики, мы все сотрудники и перед нами стоит задача… </a:t>
            </a:r>
            <a:endParaRPr lang="ru-RU" sz="2000" b="1"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
        <p:nvSpPr>
          <p:cNvPr id="4" name="Прямоугольник 3"/>
          <p:cNvSpPr/>
          <p:nvPr/>
        </p:nvSpPr>
        <p:spPr>
          <a:xfrm>
            <a:off x="1354172" y="764704"/>
            <a:ext cx="6875600" cy="95410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800" dirty="0">
                <a:solidFill>
                  <a:schemeClr val="accent2">
                    <a:lumMod val="75000"/>
                  </a:schemeClr>
                </a:solidFill>
                <a:latin typeface="Verdana" panose="020B0604030504040204" pitchFamily="34" charset="0"/>
                <a:ea typeface="Verdana" panose="020B0604030504040204" pitchFamily="34" charset="0"/>
              </a:rPr>
              <a:t>Урок учитель начинает с «метода </a:t>
            </a:r>
          </a:p>
          <a:p>
            <a:pPr algn="ctr"/>
            <a:r>
              <a:rPr lang="ru-RU" sz="2800" dirty="0">
                <a:solidFill>
                  <a:schemeClr val="accent2">
                    <a:lumMod val="75000"/>
                  </a:schemeClr>
                </a:solidFill>
                <a:latin typeface="Verdana" panose="020B0604030504040204" pitchFamily="34" charset="0"/>
                <a:ea typeface="Verdana" panose="020B0604030504040204" pitchFamily="34" charset="0"/>
              </a:rPr>
              <a:t>настройки на занятие»</a:t>
            </a:r>
            <a:r>
              <a:rPr lang="ru-RU" sz="2800" dirty="0">
                <a:solidFill>
                  <a:srgbClr val="0070C0"/>
                </a:solidFill>
                <a:latin typeface="Verdana" panose="020B0604030504040204" pitchFamily="34" charset="0"/>
                <a:ea typeface="Verdana" panose="020B0604030504040204" pitchFamily="34" charset="0"/>
              </a:rPr>
              <a:t>, например: </a:t>
            </a:r>
            <a:endParaRPr lang="ru-RU" sz="2800" b="1" cap="none" spc="0" dirty="0">
              <a:ln w="11430"/>
              <a:solidFill>
                <a:srgbClr val="0070C0"/>
              </a:solidFill>
              <a:effectLst>
                <a:outerShdw blurRad="50800" dist="39000" dir="5460000" algn="tl">
                  <a:srgbClr val="000000">
                    <a:alpha val="38000"/>
                  </a:srgbClr>
                </a:outerShdw>
              </a:effectLst>
              <a:latin typeface="Verdana" panose="020B0604030504040204" pitchFamily="34" charset="0"/>
              <a:ea typeface="Verdana" panose="020B060403050404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22B248-F63D-46F1-AA60-60068333BD69}"/>
              </a:ext>
            </a:extLst>
          </p:cNvPr>
          <p:cNvSpPr>
            <a:spLocks noGrp="1"/>
          </p:cNvSpPr>
          <p:nvPr>
            <p:ph type="title"/>
          </p:nvPr>
        </p:nvSpPr>
        <p:spPr>
          <a:xfrm>
            <a:off x="457200" y="188640"/>
            <a:ext cx="8229600" cy="1656184"/>
          </a:xfrm>
        </p:spPr>
        <p:txBody>
          <a:bodyPr>
            <a:normAutofit/>
          </a:bodyPr>
          <a:lstStyle/>
          <a:p>
            <a:pPr algn="ctr"/>
            <a:endParaRPr lang="ru-RU" sz="3200" dirty="0">
              <a:latin typeface="Verdana" panose="020B0604030504040204" pitchFamily="34" charset="0"/>
              <a:ea typeface="Verdana" panose="020B0604030504040204" pitchFamily="34" charset="0"/>
            </a:endParaRPr>
          </a:p>
        </p:txBody>
      </p:sp>
      <p:pic>
        <p:nvPicPr>
          <p:cNvPr id="6" name="Объект 5">
            <a:extLst>
              <a:ext uri="{FF2B5EF4-FFF2-40B4-BE49-F238E27FC236}">
                <a16:creationId xmlns:a16="http://schemas.microsoft.com/office/drawing/2014/main" id="{386726F5-4B92-4635-874E-35558906197F}"/>
              </a:ext>
            </a:extLst>
          </p:cNvPr>
          <p:cNvPicPr>
            <a:picLocks noGrp="1" noChangeAspect="1"/>
          </p:cNvPicPr>
          <p:nvPr>
            <p:ph idx="1"/>
          </p:nvPr>
        </p:nvPicPr>
        <p:blipFill>
          <a:blip r:embed="rId2"/>
          <a:stretch>
            <a:fillRect/>
          </a:stretch>
        </p:blipFill>
        <p:spPr>
          <a:xfrm>
            <a:off x="1189177" y="332656"/>
            <a:ext cx="6552728" cy="5259485"/>
          </a:xfrm>
          <a:prstGeom prst="rect">
            <a:avLst/>
          </a:prstGeom>
        </p:spPr>
      </p:pic>
      <p:sp>
        <p:nvSpPr>
          <p:cNvPr id="7" name="Прямоугольник 6">
            <a:extLst>
              <a:ext uri="{FF2B5EF4-FFF2-40B4-BE49-F238E27FC236}">
                <a16:creationId xmlns:a16="http://schemas.microsoft.com/office/drawing/2014/main" id="{68CCA91E-CE0E-4ED6-8513-2F5F0FA27F1D}"/>
              </a:ext>
            </a:extLst>
          </p:cNvPr>
          <p:cNvSpPr/>
          <p:nvPr/>
        </p:nvSpPr>
        <p:spPr>
          <a:xfrm>
            <a:off x="683568" y="5575914"/>
            <a:ext cx="7563946" cy="1077218"/>
          </a:xfrm>
          <a:prstGeom prst="rect">
            <a:avLst/>
          </a:prstGeom>
        </p:spPr>
        <p:txBody>
          <a:bodyPr wrap="square">
            <a:spAutoFit/>
          </a:bodyPr>
          <a:lstStyle/>
          <a:p>
            <a:pPr lvl="0"/>
            <a:r>
              <a:rPr lang="ru-RU" sz="3200" b="1" i="1" dirty="0">
                <a:solidFill>
                  <a:srgbClr val="002060"/>
                </a:solidFill>
                <a:latin typeface="Cambria" pitchFamily="18" charset="0"/>
              </a:rPr>
              <a:t>Радость видеть и понимать –    есть самый прекрасный     дар природы.   </a:t>
            </a:r>
          </a:p>
        </p:txBody>
      </p:sp>
    </p:spTree>
    <p:extLst>
      <p:ext uri="{BB962C8B-B14F-4D97-AF65-F5344CB8AC3E}">
        <p14:creationId xmlns:p14="http://schemas.microsoft.com/office/powerpoint/2010/main" val="4137262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AEB3A63-2933-4D03-B4E1-5B13A57A3921}"/>
              </a:ext>
            </a:extLst>
          </p:cNvPr>
          <p:cNvSpPr>
            <a:spLocks noGrp="1"/>
          </p:cNvSpPr>
          <p:nvPr>
            <p:ph type="title"/>
          </p:nvPr>
        </p:nvSpPr>
        <p:spPr>
          <a:xfrm>
            <a:off x="457200" y="620688"/>
            <a:ext cx="8229600" cy="936104"/>
          </a:xfrm>
        </p:spPr>
        <p:txBody>
          <a:bodyPr/>
          <a:lstStyle/>
          <a:p>
            <a:r>
              <a:rPr lang="ru-RU" dirty="0">
                <a:solidFill>
                  <a:schemeClr val="accent2">
                    <a:lumMod val="75000"/>
                  </a:schemeClr>
                </a:solidFill>
              </a:rPr>
              <a:t>Проблемное обучение</a:t>
            </a:r>
          </a:p>
        </p:txBody>
      </p:sp>
      <p:sp>
        <p:nvSpPr>
          <p:cNvPr id="3" name="Объект 2">
            <a:extLst>
              <a:ext uri="{FF2B5EF4-FFF2-40B4-BE49-F238E27FC236}">
                <a16:creationId xmlns:a16="http://schemas.microsoft.com/office/drawing/2014/main" id="{A69854F4-EE36-45E6-BB66-422A171227CF}"/>
              </a:ext>
            </a:extLst>
          </p:cNvPr>
          <p:cNvSpPr>
            <a:spLocks noGrp="1"/>
          </p:cNvSpPr>
          <p:nvPr>
            <p:ph idx="1"/>
          </p:nvPr>
        </p:nvSpPr>
        <p:spPr>
          <a:xfrm>
            <a:off x="457200" y="1484784"/>
            <a:ext cx="8229600" cy="5089752"/>
          </a:xfrm>
        </p:spPr>
        <p:txBody>
          <a:bodyPr>
            <a:normAutofit fontScale="70000" lnSpcReduction="20000"/>
          </a:bodyPr>
          <a:lstStyle/>
          <a:p>
            <a:pPr>
              <a:lnSpc>
                <a:spcPct val="150000"/>
              </a:lnSpc>
              <a:buClr>
                <a:schemeClr val="accent1">
                  <a:lumMod val="75000"/>
                </a:schemeClr>
              </a:buClr>
              <a:buFont typeface="Wingdings" panose="05000000000000000000" pitchFamily="2" charset="2"/>
              <a:buChar char="Ø"/>
            </a:pPr>
            <a:r>
              <a:rPr lang="ru-RU" dirty="0">
                <a:solidFill>
                  <a:schemeClr val="accent1">
                    <a:lumMod val="75000"/>
                  </a:schemeClr>
                </a:solidFill>
                <a:latin typeface="Times New Roman" panose="02020603050405020304" pitchFamily="18" charset="0"/>
                <a:ea typeface="Times New Roman" panose="02020603050405020304" pitchFamily="18" charset="0"/>
              </a:rPr>
              <a:t>Проблемное обучение - это обучение, основанное на показе диалектического противоречия между известными ученику знаниями, умениями и навыками и новыми фактами, явлениями. Цель проблемного обучения - при минимальных затратах времени получить максимальный эффект в развитии мышления, творческих способностей учащихся. Для проблемного обучения необходимо, чтобы учитель умел создать проблемную ситуацию, а также развивал у учащихся навыки самостоятельного поиска способов её решения.</a:t>
            </a:r>
            <a:r>
              <a:rPr lang="ru-RU" sz="3200" dirty="0">
                <a:solidFill>
                  <a:srgbClr val="000000"/>
                </a:solidFill>
                <a:latin typeface="Times New Roman" panose="02020603050405020304" pitchFamily="18" charset="0"/>
                <a:ea typeface="Times New Roman" panose="02020603050405020304" pitchFamily="18" charset="0"/>
              </a:rPr>
              <a:t> </a:t>
            </a:r>
          </a:p>
          <a:p>
            <a:pPr>
              <a:lnSpc>
                <a:spcPct val="150000"/>
              </a:lnSpc>
              <a:buClr>
                <a:schemeClr val="accent1">
                  <a:lumMod val="75000"/>
                </a:schemeClr>
              </a:buClr>
              <a:buFont typeface="Wingdings" panose="05000000000000000000" pitchFamily="2" charset="2"/>
              <a:buChar char="Ø"/>
            </a:pPr>
            <a:r>
              <a:rPr lang="ru-RU" sz="3200" dirty="0">
                <a:solidFill>
                  <a:schemeClr val="accent1">
                    <a:lumMod val="75000"/>
                  </a:schemeClr>
                </a:solidFill>
                <a:latin typeface="Times New Roman" panose="02020603050405020304" pitchFamily="18" charset="0"/>
                <a:ea typeface="Times New Roman" panose="02020603050405020304" pitchFamily="18" charset="0"/>
              </a:rPr>
              <a:t>Проблемное обучение активизирует мыслительную деятельность учащихся, формирует познавательный интерес.</a:t>
            </a:r>
            <a:endParaRPr lang="ru-RU" sz="3600" dirty="0">
              <a:solidFill>
                <a:schemeClr val="accent1">
                  <a:lumMod val="75000"/>
                </a:schemeClr>
              </a:solidFill>
              <a:latin typeface="Times New Roman" panose="02020603050405020304" pitchFamily="18" charset="0"/>
              <a:ea typeface="Calibri" panose="020F0502020204030204" pitchFamily="34" charset="0"/>
            </a:endParaRPr>
          </a:p>
          <a:p>
            <a:pPr marL="109728" indent="0">
              <a:lnSpc>
                <a:spcPct val="150000"/>
              </a:lnSpc>
              <a:buNone/>
            </a:pPr>
            <a:endParaRPr lang="ru-RU" sz="3200" dirty="0">
              <a:solidFill>
                <a:schemeClr val="accent1">
                  <a:lumMod val="75000"/>
                </a:schemeClr>
              </a:solidFill>
              <a:latin typeface="Times New Roman" panose="02020603050405020304" pitchFamily="18" charset="0"/>
              <a:ea typeface="Calibri" panose="020F0502020204030204" pitchFamily="34" charset="0"/>
            </a:endParaRPr>
          </a:p>
          <a:p>
            <a:endParaRPr lang="ru-RU" dirty="0"/>
          </a:p>
        </p:txBody>
      </p:sp>
    </p:spTree>
    <p:extLst>
      <p:ext uri="{BB962C8B-B14F-4D97-AF65-F5344CB8AC3E}">
        <p14:creationId xmlns:p14="http://schemas.microsoft.com/office/powerpoint/2010/main" val="3526863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6CDAD4C-3B15-4E20-A9C0-D06FCEE84B02}"/>
              </a:ext>
            </a:extLst>
          </p:cNvPr>
          <p:cNvSpPr>
            <a:spLocks noGrp="1"/>
          </p:cNvSpPr>
          <p:nvPr>
            <p:ph type="title"/>
          </p:nvPr>
        </p:nvSpPr>
        <p:spPr/>
        <p:txBody>
          <a:bodyPr>
            <a:normAutofit fontScale="90000"/>
          </a:bodyPr>
          <a:lstStyle/>
          <a:p>
            <a:r>
              <a:rPr lang="ru-RU" dirty="0">
                <a:solidFill>
                  <a:srgbClr val="000000"/>
                </a:solidFill>
                <a:latin typeface="Times New Roman" panose="02020603050405020304" pitchFamily="18" charset="0"/>
                <a:ea typeface="Times New Roman" panose="02020603050405020304" pitchFamily="18" charset="0"/>
              </a:rPr>
              <a:t>Цели введения проблемного метода обучения на уроках:</a:t>
            </a:r>
            <a:br>
              <a:rPr lang="ru-RU" sz="4400" dirty="0">
                <a:latin typeface="Times New Roman" panose="02020603050405020304" pitchFamily="18" charset="0"/>
                <a:ea typeface="Calibri" panose="020F0502020204030204" pitchFamily="34" charset="0"/>
              </a:rPr>
            </a:br>
            <a:endParaRPr lang="ru-RU" dirty="0"/>
          </a:p>
        </p:txBody>
      </p:sp>
      <p:sp>
        <p:nvSpPr>
          <p:cNvPr id="3" name="Объект 2">
            <a:extLst>
              <a:ext uri="{FF2B5EF4-FFF2-40B4-BE49-F238E27FC236}">
                <a16:creationId xmlns:a16="http://schemas.microsoft.com/office/drawing/2014/main" id="{2D467C5C-AF6C-4F50-9805-B13B065E0D68}"/>
              </a:ext>
            </a:extLst>
          </p:cNvPr>
          <p:cNvSpPr>
            <a:spLocks noGrp="1"/>
          </p:cNvSpPr>
          <p:nvPr>
            <p:ph idx="1"/>
          </p:nvPr>
        </p:nvSpPr>
        <p:spPr/>
        <p:txBody>
          <a:bodyPr>
            <a:normAutofit fontScale="77500" lnSpcReduction="20000"/>
          </a:bodyPr>
          <a:lstStyle/>
          <a:p>
            <a:pPr>
              <a:lnSpc>
                <a:spcPct val="150000"/>
              </a:lnSpc>
              <a:buClr>
                <a:schemeClr val="accent1">
                  <a:lumMod val="75000"/>
                </a:schemeClr>
              </a:buClr>
              <a:buFont typeface="Wingdings" panose="05000000000000000000" pitchFamily="2" charset="2"/>
              <a:buChar char="Ø"/>
            </a:pPr>
            <a:r>
              <a:rPr lang="ru-RU" dirty="0">
                <a:solidFill>
                  <a:srgbClr val="000000"/>
                </a:solidFill>
                <a:latin typeface="Times New Roman" panose="02020603050405020304" pitchFamily="18" charset="0"/>
                <a:ea typeface="Times New Roman" panose="02020603050405020304" pitchFamily="18" charset="0"/>
              </a:rPr>
              <a:t>научить учащихся объяснять физические явления (дети лучше усваивают не то, что получили готовеньким и зазубрили, а то, что открыли сами и выразили по-своему);</a:t>
            </a:r>
            <a:endParaRPr lang="ru-RU" sz="3200" dirty="0">
              <a:latin typeface="Times New Roman" panose="02020603050405020304" pitchFamily="18" charset="0"/>
              <a:ea typeface="Calibri" panose="020F0502020204030204" pitchFamily="34" charset="0"/>
            </a:endParaRPr>
          </a:p>
          <a:p>
            <a:pPr>
              <a:lnSpc>
                <a:spcPct val="150000"/>
              </a:lnSpc>
              <a:buClr>
                <a:schemeClr val="accent1">
                  <a:lumMod val="75000"/>
                </a:schemeClr>
              </a:buClr>
              <a:buFont typeface="Wingdings" panose="05000000000000000000" pitchFamily="2" charset="2"/>
              <a:buChar char="Ø"/>
            </a:pPr>
            <a:r>
              <a:rPr lang="ru-RU" dirty="0">
                <a:solidFill>
                  <a:srgbClr val="000000"/>
                </a:solidFill>
                <a:latin typeface="Times New Roman" panose="02020603050405020304" pitchFamily="18" charset="0"/>
                <a:ea typeface="Times New Roman" panose="02020603050405020304" pitchFamily="18" charset="0"/>
              </a:rPr>
              <a:t>научить учащихся творческой деятельности (ребята больше думают, чаще говорят, активнее формируется мышление и речь);</a:t>
            </a:r>
            <a:endParaRPr lang="ru-RU" sz="3200" dirty="0">
              <a:latin typeface="Times New Roman" panose="02020603050405020304" pitchFamily="18" charset="0"/>
              <a:ea typeface="Calibri" panose="020F0502020204030204" pitchFamily="34" charset="0"/>
            </a:endParaRPr>
          </a:p>
          <a:p>
            <a:pPr>
              <a:lnSpc>
                <a:spcPct val="150000"/>
              </a:lnSpc>
              <a:buClr>
                <a:schemeClr val="accent1">
                  <a:lumMod val="75000"/>
                </a:schemeClr>
              </a:buClr>
              <a:buFont typeface="Wingdings" panose="05000000000000000000" pitchFamily="2" charset="2"/>
              <a:buChar char="Ø"/>
            </a:pPr>
            <a:r>
              <a:rPr lang="ru-RU" dirty="0">
                <a:solidFill>
                  <a:srgbClr val="000000"/>
                </a:solidFill>
                <a:latin typeface="Times New Roman" panose="02020603050405020304" pitchFamily="18" charset="0"/>
                <a:ea typeface="Times New Roman" panose="02020603050405020304" pitchFamily="18" charset="0"/>
              </a:rPr>
              <a:t>воспитание активной личности (ребята отстаивают собственную позицию, рискуют, проявляют инициативу, и в результате вырабатывают бойцовский характер).</a:t>
            </a:r>
            <a:endParaRPr lang="ru-RU" sz="3200" dirty="0">
              <a:latin typeface="Times New Roman" panose="02020603050405020304" pitchFamily="18" charset="0"/>
              <a:ea typeface="Calibri" panose="020F0502020204030204" pitchFamily="34" charset="0"/>
            </a:endParaRPr>
          </a:p>
          <a:p>
            <a:endParaRPr lang="ru-RU" dirty="0"/>
          </a:p>
        </p:txBody>
      </p:sp>
    </p:spTree>
    <p:extLst>
      <p:ext uri="{BB962C8B-B14F-4D97-AF65-F5344CB8AC3E}">
        <p14:creationId xmlns:p14="http://schemas.microsoft.com/office/powerpoint/2010/main" val="2590002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DDDD945-85CA-432F-8405-C3BFB7DB54E4}"/>
              </a:ext>
            </a:extLst>
          </p:cNvPr>
          <p:cNvSpPr>
            <a:spLocks noGrp="1"/>
          </p:cNvSpPr>
          <p:nvPr>
            <p:ph type="title"/>
          </p:nvPr>
        </p:nvSpPr>
        <p:spPr>
          <a:xfrm>
            <a:off x="457200" y="1196752"/>
            <a:ext cx="8229600" cy="1013048"/>
          </a:xfrm>
        </p:spPr>
        <p:txBody>
          <a:bodyPr>
            <a:normAutofit fontScale="90000"/>
          </a:bodyPr>
          <a:lstStyle/>
          <a:p>
            <a:pPr>
              <a:spcAft>
                <a:spcPts val="0"/>
              </a:spcAft>
            </a:pPr>
            <a:r>
              <a:rPr lang="ru-RU" sz="2700" b="1" dirty="0">
                <a:latin typeface="Verdana" panose="020B0604030504040204" pitchFamily="34" charset="0"/>
                <a:ea typeface="Verdana" panose="020B0604030504040204" pitchFamily="34" charset="0"/>
              </a:rPr>
              <a:t>Примерами формирования личностных УУД на уроках физики могут быть следующие типовые задания:</a:t>
            </a:r>
            <a:br>
              <a:rPr lang="ru-RU" sz="2700" dirty="0">
                <a:latin typeface="Verdana" panose="020B0604030504040204" pitchFamily="34" charset="0"/>
                <a:ea typeface="Verdana" panose="020B0604030504040204" pitchFamily="34" charset="0"/>
              </a:rPr>
            </a:br>
            <a:r>
              <a:rPr lang="ru-RU" b="1" dirty="0">
                <a:solidFill>
                  <a:srgbClr val="333333"/>
                </a:solidFill>
                <a:latin typeface="Verdana" panose="020B0604030504040204" pitchFamily="34" charset="0"/>
                <a:ea typeface="Times New Roman" panose="02020603050405020304" pitchFamily="18" charset="0"/>
              </a:rPr>
              <a:t> </a:t>
            </a:r>
            <a:br>
              <a:rPr lang="ru-RU" sz="4800" dirty="0">
                <a:latin typeface="Times New Roman" panose="02020603050405020304" pitchFamily="18" charset="0"/>
                <a:ea typeface="Times New Roman" panose="02020603050405020304" pitchFamily="18" charset="0"/>
              </a:rPr>
            </a:br>
            <a:endParaRPr lang="ru-RU" dirty="0"/>
          </a:p>
        </p:txBody>
      </p:sp>
      <p:sp>
        <p:nvSpPr>
          <p:cNvPr id="3" name="Объект 2">
            <a:extLst>
              <a:ext uri="{FF2B5EF4-FFF2-40B4-BE49-F238E27FC236}">
                <a16:creationId xmlns:a16="http://schemas.microsoft.com/office/drawing/2014/main" id="{4B12007F-C804-4D7C-9089-906EEE0D7CE2}"/>
              </a:ext>
            </a:extLst>
          </p:cNvPr>
          <p:cNvSpPr>
            <a:spLocks noGrp="1"/>
          </p:cNvSpPr>
          <p:nvPr>
            <p:ph idx="1"/>
          </p:nvPr>
        </p:nvSpPr>
        <p:spPr>
          <a:xfrm>
            <a:off x="457200" y="1700808"/>
            <a:ext cx="8229600" cy="4873728"/>
          </a:xfrm>
        </p:spPr>
        <p:txBody>
          <a:bodyPr>
            <a:normAutofit lnSpcReduction="10000"/>
          </a:bodyPr>
          <a:lstStyle/>
          <a:p>
            <a:pPr marL="109728" indent="0" algn="just">
              <a:spcAft>
                <a:spcPts val="0"/>
              </a:spcAft>
              <a:buNone/>
            </a:pPr>
            <a:r>
              <a:rPr lang="ru-RU" sz="2000" b="1" dirty="0">
                <a:solidFill>
                  <a:schemeClr val="accent2">
                    <a:lumMod val="75000"/>
                  </a:schemeClr>
                </a:solidFill>
                <a:latin typeface="Verdana" panose="020B0604030504040204" pitchFamily="34" charset="0"/>
                <a:ea typeface="Times New Roman" panose="02020603050405020304" pitchFamily="18" charset="0"/>
              </a:rPr>
              <a:t>Задание №1. «Исключи лишнее»</a:t>
            </a:r>
          </a:p>
          <a:p>
            <a:pPr marL="109728" indent="0" algn="just">
              <a:spcAft>
                <a:spcPts val="0"/>
              </a:spcAft>
              <a:buNone/>
            </a:pPr>
            <a:r>
              <a:rPr lang="ru-RU" sz="1800" i="1" dirty="0">
                <a:solidFill>
                  <a:srgbClr val="0070C0"/>
                </a:solidFill>
                <a:latin typeface="Verdana" panose="020B0604030504040204" pitchFamily="34" charset="0"/>
                <a:ea typeface="Verdana" panose="020B0604030504040204" pitchFamily="34" charset="0"/>
              </a:rPr>
              <a:t>Цель: </a:t>
            </a:r>
            <a:r>
              <a:rPr lang="ru-RU" sz="1800" dirty="0">
                <a:solidFill>
                  <a:srgbClr val="0070C0"/>
                </a:solidFill>
                <a:latin typeface="Verdana" panose="020B0604030504040204" pitchFamily="34" charset="0"/>
                <a:ea typeface="Verdana" panose="020B0604030504040204" pitchFamily="34" charset="0"/>
              </a:rPr>
              <a:t>Мотивация учения, развитие интереса к физике, положительного отношения к процессу познания, формирование личностных качеств: внимательность,  логическое мышление.</a:t>
            </a:r>
          </a:p>
          <a:p>
            <a:pPr marL="109728" indent="0" algn="just">
              <a:spcAft>
                <a:spcPts val="0"/>
              </a:spcAft>
              <a:buNone/>
            </a:pPr>
            <a:r>
              <a:rPr lang="ru-RU" sz="1800" i="1" dirty="0">
                <a:solidFill>
                  <a:srgbClr val="0070C0"/>
                </a:solidFill>
                <a:latin typeface="Verdana" panose="020B0604030504040204" pitchFamily="34" charset="0"/>
                <a:ea typeface="Verdana" panose="020B0604030504040204" pitchFamily="34" charset="0"/>
              </a:rPr>
              <a:t>Форма выполнения задания:</a:t>
            </a:r>
            <a:r>
              <a:rPr lang="ru-RU" sz="1800" dirty="0">
                <a:solidFill>
                  <a:srgbClr val="0070C0"/>
                </a:solidFill>
                <a:latin typeface="Verdana" panose="020B0604030504040204" pitchFamily="34" charset="0"/>
                <a:ea typeface="Verdana" panose="020B0604030504040204" pitchFamily="34" charset="0"/>
              </a:rPr>
              <a:t> индивидуальная и  работа в парах.</a:t>
            </a:r>
          </a:p>
          <a:p>
            <a:pPr marL="109728" indent="0" algn="just">
              <a:spcAft>
                <a:spcPts val="0"/>
              </a:spcAft>
              <a:buNone/>
            </a:pPr>
            <a:r>
              <a:rPr lang="ru-RU" sz="1800" i="1" dirty="0">
                <a:solidFill>
                  <a:srgbClr val="0070C0"/>
                </a:solidFill>
                <a:latin typeface="Verdana" panose="020B0604030504040204" pitchFamily="34" charset="0"/>
                <a:ea typeface="Verdana" panose="020B0604030504040204" pitchFamily="34" charset="0"/>
              </a:rPr>
              <a:t>Описание задания: </a:t>
            </a:r>
            <a:r>
              <a:rPr lang="ru-RU" sz="1800" dirty="0">
                <a:solidFill>
                  <a:srgbClr val="0070C0"/>
                </a:solidFill>
                <a:latin typeface="Verdana" panose="020B0604030504040204" pitchFamily="34" charset="0"/>
                <a:ea typeface="Verdana" panose="020B0604030504040204" pitchFamily="34" charset="0"/>
              </a:rPr>
              <a:t>Данное задание учит «слушать и слышать» друг друга,  терпению при работе в паре и в то же время умению не терять при общении свою индивидуальность, т. е. также способствует формированию представлений о ценности человеческой личности.</a:t>
            </a:r>
          </a:p>
          <a:p>
            <a:pPr marL="109728" indent="0" algn="just">
              <a:spcAft>
                <a:spcPts val="0"/>
              </a:spcAft>
              <a:buNone/>
            </a:pPr>
            <a:r>
              <a:rPr lang="ru-RU" sz="2000" i="1" dirty="0">
                <a:solidFill>
                  <a:srgbClr val="0070C0"/>
                </a:solidFill>
                <a:latin typeface="Verdana" panose="020B0604030504040204" pitchFamily="34" charset="0"/>
                <a:ea typeface="Times New Roman" panose="02020603050405020304" pitchFamily="18" charset="0"/>
              </a:rPr>
              <a:t>Материалы: </a:t>
            </a:r>
            <a:r>
              <a:rPr lang="ru-RU" sz="2000" dirty="0">
                <a:solidFill>
                  <a:srgbClr val="0070C0"/>
                </a:solidFill>
                <a:latin typeface="Verdana" panose="020B0604030504040204" pitchFamily="34" charset="0"/>
                <a:ea typeface="Times New Roman" panose="02020603050405020304" pitchFamily="18" charset="0"/>
              </a:rPr>
              <a:t>карточка с заданием, карандаши.</a:t>
            </a:r>
            <a:endParaRPr lang="ru-RU" dirty="0">
              <a:solidFill>
                <a:srgbClr val="0070C0"/>
              </a:solidFill>
              <a:latin typeface="Times New Roman" panose="02020603050405020304" pitchFamily="18" charset="0"/>
              <a:ea typeface="Times New Roman" panose="02020603050405020304" pitchFamily="18" charset="0"/>
            </a:endParaRPr>
          </a:p>
          <a:p>
            <a:pPr marL="109728" indent="0" algn="just">
              <a:spcAft>
                <a:spcPts val="0"/>
              </a:spcAft>
              <a:buNone/>
            </a:pPr>
            <a:r>
              <a:rPr lang="ru-RU" sz="2000" i="1" dirty="0" err="1">
                <a:solidFill>
                  <a:srgbClr val="0070C0"/>
                </a:solidFill>
                <a:latin typeface="Verdana" panose="020B0604030504040204" pitchFamily="34" charset="0"/>
                <a:ea typeface="Times New Roman" panose="02020603050405020304" pitchFamily="18" charset="0"/>
              </a:rPr>
              <a:t>Инструкция:</a:t>
            </a:r>
            <a:r>
              <a:rPr lang="ru-RU" sz="2000" dirty="0" err="1">
                <a:solidFill>
                  <a:srgbClr val="0070C0"/>
                </a:solidFill>
                <a:latin typeface="Verdana" panose="020B0604030504040204" pitchFamily="34" charset="0"/>
                <a:ea typeface="Times New Roman" panose="02020603050405020304" pitchFamily="18" charset="0"/>
              </a:rPr>
              <a:t>В</a:t>
            </a:r>
            <a:r>
              <a:rPr lang="ru-RU" sz="2000" dirty="0">
                <a:solidFill>
                  <a:srgbClr val="0070C0"/>
                </a:solidFill>
                <a:latin typeface="Verdana" panose="020B0604030504040204" pitchFamily="34" charset="0"/>
                <a:ea typeface="Times New Roman" panose="02020603050405020304" pitchFamily="18" charset="0"/>
              </a:rPr>
              <a:t> этом задании учащиеся должны каждый самостоятельно найти лишний термин и вычеркнуть его, а работая в паре проверить товарища и объяснить друг другу ошибки.</a:t>
            </a:r>
            <a:endParaRPr lang="ru-RU" dirty="0">
              <a:solidFill>
                <a:srgbClr val="0070C0"/>
              </a:solidFill>
              <a:latin typeface="Times New Roman" panose="02020603050405020304" pitchFamily="18" charset="0"/>
              <a:ea typeface="Times New Roman" panose="02020603050405020304" pitchFamily="18" charset="0"/>
            </a:endParaRPr>
          </a:p>
          <a:p>
            <a:pPr marL="0" lvl="0" indent="0" algn="just">
              <a:lnSpc>
                <a:spcPts val="1500"/>
              </a:lnSpc>
              <a:spcAft>
                <a:spcPts val="0"/>
              </a:spcAft>
              <a:buNone/>
              <a:tabLst>
                <a:tab pos="457200" algn="l"/>
              </a:tabLst>
            </a:pPr>
            <a:r>
              <a:rPr lang="ru-RU" sz="2000" dirty="0">
                <a:solidFill>
                  <a:schemeClr val="tx2">
                    <a:lumMod val="75000"/>
                  </a:schemeClr>
                </a:solidFill>
                <a:latin typeface="Verdana" panose="020B0604030504040204" pitchFamily="34" charset="0"/>
                <a:ea typeface="Times New Roman" panose="02020603050405020304" pitchFamily="18" charset="0"/>
              </a:rPr>
              <a:t>1Сила, ньютон, время, масса. (Время)</a:t>
            </a:r>
            <a:endParaRPr lang="ru-RU" dirty="0">
              <a:solidFill>
                <a:schemeClr val="tx2">
                  <a:lumMod val="75000"/>
                </a:schemeClr>
              </a:solidFill>
              <a:latin typeface="Times New Roman" panose="02020603050405020304" pitchFamily="18" charset="0"/>
              <a:ea typeface="Times New Roman" panose="02020603050405020304" pitchFamily="18" charset="0"/>
            </a:endParaRPr>
          </a:p>
          <a:p>
            <a:pPr marL="0" lvl="0" indent="0" algn="just">
              <a:lnSpc>
                <a:spcPts val="1500"/>
              </a:lnSpc>
              <a:spcAft>
                <a:spcPts val="0"/>
              </a:spcAft>
              <a:buNone/>
              <a:tabLst>
                <a:tab pos="457200" algn="l"/>
              </a:tabLst>
            </a:pPr>
            <a:r>
              <a:rPr lang="ru-RU" sz="2000" dirty="0">
                <a:solidFill>
                  <a:schemeClr val="tx2">
                    <a:lumMod val="75000"/>
                  </a:schemeClr>
                </a:solidFill>
                <a:latin typeface="Verdana" panose="020B0604030504040204" pitchFamily="34" charset="0"/>
                <a:ea typeface="Times New Roman" panose="02020603050405020304" pitchFamily="18" charset="0"/>
              </a:rPr>
              <a:t>2Масса, километр, килограмм, дециметр.(Масса)</a:t>
            </a:r>
            <a:endParaRPr lang="ru-RU" dirty="0">
              <a:solidFill>
                <a:schemeClr val="tx2">
                  <a:lumMod val="75000"/>
                </a:schemeClr>
              </a:solidFill>
              <a:latin typeface="Times New Roman" panose="02020603050405020304" pitchFamily="18" charset="0"/>
              <a:ea typeface="Times New Roman" panose="02020603050405020304" pitchFamily="18" charset="0"/>
            </a:endParaRPr>
          </a:p>
          <a:p>
            <a:endParaRPr lang="ru-RU" dirty="0"/>
          </a:p>
        </p:txBody>
      </p:sp>
    </p:spTree>
    <p:extLst>
      <p:ext uri="{BB962C8B-B14F-4D97-AF65-F5344CB8AC3E}">
        <p14:creationId xmlns:p14="http://schemas.microsoft.com/office/powerpoint/2010/main" val="4110057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0F4AE6E-53A3-4D69-8701-06A6A37804E0}"/>
              </a:ext>
            </a:extLst>
          </p:cNvPr>
          <p:cNvSpPr>
            <a:spLocks noGrp="1"/>
          </p:cNvSpPr>
          <p:nvPr>
            <p:ph type="title"/>
          </p:nvPr>
        </p:nvSpPr>
        <p:spPr>
          <a:xfrm>
            <a:off x="457200" y="692696"/>
            <a:ext cx="8229600" cy="1080120"/>
          </a:xfrm>
        </p:spPr>
        <p:txBody>
          <a:bodyPr>
            <a:normAutofit fontScale="90000"/>
          </a:bodyPr>
          <a:lstStyle/>
          <a:p>
            <a:pPr>
              <a:lnSpc>
                <a:spcPct val="150000"/>
              </a:lnSpc>
              <a:spcAft>
                <a:spcPts val="0"/>
              </a:spcAft>
            </a:pPr>
            <a:r>
              <a:rPr lang="ru-RU" sz="2000" b="1" dirty="0">
                <a:solidFill>
                  <a:srgbClr val="C0504D">
                    <a:lumMod val="75000"/>
                  </a:srgbClr>
                </a:solidFill>
                <a:latin typeface="Verdana" panose="020B0604030504040204" pitchFamily="34" charset="0"/>
                <a:ea typeface="Verdana" panose="020B0604030504040204" pitchFamily="34" charset="0"/>
              </a:rPr>
              <a:t>Задание № 2.</a:t>
            </a:r>
            <a:r>
              <a:rPr lang="ru-RU" sz="2000" dirty="0">
                <a:solidFill>
                  <a:srgbClr val="C0504D">
                    <a:lumMod val="75000"/>
                  </a:srgbClr>
                </a:solidFill>
                <a:latin typeface="Verdana" panose="020B0604030504040204" pitchFamily="34" charset="0"/>
                <a:ea typeface="Verdana" panose="020B0604030504040204" pitchFamily="34" charset="0"/>
              </a:rPr>
              <a:t> </a:t>
            </a:r>
            <a:r>
              <a:rPr lang="ru-RU" sz="2000" b="1" dirty="0">
                <a:solidFill>
                  <a:srgbClr val="C0504D">
                    <a:lumMod val="75000"/>
                  </a:srgbClr>
                </a:solidFill>
                <a:latin typeface="Verdana" panose="020B0604030504040204" pitchFamily="34" charset="0"/>
                <a:ea typeface="Verdana" panose="020B0604030504040204" pitchFamily="34" charset="0"/>
              </a:rPr>
              <a:t>«Биография учёного»</a:t>
            </a:r>
            <a:br>
              <a:rPr lang="ru-RU" sz="2000" dirty="0">
                <a:solidFill>
                  <a:srgbClr val="C0504D">
                    <a:lumMod val="75000"/>
                  </a:srgbClr>
                </a:solidFill>
                <a:latin typeface="Verdana" panose="020B0604030504040204" pitchFamily="34" charset="0"/>
                <a:ea typeface="Verdana" panose="020B0604030504040204" pitchFamily="34" charset="0"/>
              </a:rPr>
            </a:br>
            <a:endParaRPr lang="ru-RU" dirty="0"/>
          </a:p>
        </p:txBody>
      </p:sp>
      <p:sp>
        <p:nvSpPr>
          <p:cNvPr id="3" name="Объект 2">
            <a:extLst>
              <a:ext uri="{FF2B5EF4-FFF2-40B4-BE49-F238E27FC236}">
                <a16:creationId xmlns:a16="http://schemas.microsoft.com/office/drawing/2014/main" id="{C6D8BBF8-9CF7-4CFB-8A68-C9F0D2A080EF}"/>
              </a:ext>
            </a:extLst>
          </p:cNvPr>
          <p:cNvSpPr>
            <a:spLocks noGrp="1"/>
          </p:cNvSpPr>
          <p:nvPr>
            <p:ph idx="1"/>
          </p:nvPr>
        </p:nvSpPr>
        <p:spPr>
          <a:xfrm>
            <a:off x="457200" y="1196752"/>
            <a:ext cx="8229600" cy="5544616"/>
          </a:xfrm>
        </p:spPr>
        <p:txBody>
          <a:bodyPr>
            <a:normAutofit fontScale="70000" lnSpcReduction="20000"/>
          </a:bodyPr>
          <a:lstStyle/>
          <a:p>
            <a:pPr marL="109728" indent="0">
              <a:lnSpc>
                <a:spcPct val="150000"/>
              </a:lnSpc>
              <a:buNone/>
            </a:pPr>
            <a:r>
              <a:rPr lang="ru-RU" dirty="0">
                <a:solidFill>
                  <a:schemeClr val="accent1">
                    <a:lumMod val="75000"/>
                  </a:schemeClr>
                </a:solidFill>
                <a:latin typeface="Times New Roman" panose="02020603050405020304" pitchFamily="18" charset="0"/>
                <a:ea typeface="Times New Roman" panose="02020603050405020304" pitchFamily="18" charset="0"/>
              </a:rPr>
              <a:t>Учащимся предлагается ознакомиться с биографией ученого. Для этого возможно использование самых различных вариантов: рассказ учителя, сообщение ученика, знакомство с текстом, просмотр фильма или презентации. Потом дается задание выделить в биографии ученого событие, имеющее этическую окраску. Поскольку в нравственном отношении может рассматриваться только событие, в котором участник имеет свободу выбора, ученикам предлагается описать возможные альтернативы. Ученики высказываются, формулируя свое мнение о мотивах, побудивших ученого поступить именно таким образом. </a:t>
            </a:r>
            <a:endParaRPr lang="ru-RU" sz="3200" dirty="0">
              <a:solidFill>
                <a:schemeClr val="accent1">
                  <a:lumMod val="75000"/>
                </a:schemeClr>
              </a:solidFill>
              <a:latin typeface="Times New Roman" panose="02020603050405020304" pitchFamily="18" charset="0"/>
              <a:ea typeface="Calibri" panose="020F0502020204030204" pitchFamily="34" charset="0"/>
            </a:endParaRPr>
          </a:p>
          <a:p>
            <a:pPr marL="109728" indent="0">
              <a:lnSpc>
                <a:spcPct val="150000"/>
              </a:lnSpc>
              <a:buNone/>
            </a:pPr>
            <a:r>
              <a:rPr lang="ru-RU" dirty="0">
                <a:solidFill>
                  <a:schemeClr val="accent1">
                    <a:lumMod val="75000"/>
                  </a:schemeClr>
                </a:solidFill>
                <a:latin typeface="Times New Roman" panose="02020603050405020304" pitchFamily="18" charset="0"/>
                <a:ea typeface="Times New Roman" panose="02020603050405020304" pitchFamily="18" charset="0"/>
              </a:rPr>
              <a:t>Проецирование тех или иных событий в жизни великих исследователей на собственный опыт учащихся открывает богатые возможности формирования личностных УУД.</a:t>
            </a:r>
            <a:endParaRPr lang="ru-RU" sz="3200" dirty="0">
              <a:solidFill>
                <a:schemeClr val="accent1">
                  <a:lumMod val="75000"/>
                </a:schemeClr>
              </a:solidFill>
              <a:latin typeface="Times New Roman" panose="02020603050405020304" pitchFamily="18" charset="0"/>
              <a:ea typeface="Calibri" panose="020F0502020204030204" pitchFamily="34" charset="0"/>
            </a:endParaRPr>
          </a:p>
          <a:p>
            <a:pPr marL="109728" indent="0">
              <a:buNone/>
            </a:pPr>
            <a:endParaRPr lang="ru-RU" dirty="0"/>
          </a:p>
        </p:txBody>
      </p:sp>
    </p:spTree>
    <p:extLst>
      <p:ext uri="{BB962C8B-B14F-4D97-AF65-F5344CB8AC3E}">
        <p14:creationId xmlns:p14="http://schemas.microsoft.com/office/powerpoint/2010/main" val="2472442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02853E5-7C6F-48F5-83A5-E3A0AE4F1316}"/>
              </a:ext>
            </a:extLst>
          </p:cNvPr>
          <p:cNvSpPr>
            <a:spLocks noGrp="1"/>
          </p:cNvSpPr>
          <p:nvPr>
            <p:ph type="title"/>
          </p:nvPr>
        </p:nvSpPr>
        <p:spPr>
          <a:xfrm>
            <a:off x="457200" y="620688"/>
            <a:ext cx="8229600" cy="936104"/>
          </a:xfrm>
        </p:spPr>
        <p:txBody>
          <a:bodyPr>
            <a:normAutofit fontScale="90000"/>
          </a:bodyPr>
          <a:lstStyle/>
          <a:p>
            <a:br>
              <a:rPr lang="ru-RU" sz="2200" b="1" dirty="0">
                <a:solidFill>
                  <a:schemeClr val="accent2">
                    <a:lumMod val="75000"/>
                  </a:schemeClr>
                </a:solidFill>
                <a:latin typeface="Verdana" panose="020B0604030504040204" pitchFamily="34" charset="0"/>
                <a:ea typeface="Verdana" panose="020B0604030504040204" pitchFamily="34" charset="0"/>
              </a:rPr>
            </a:br>
            <a:r>
              <a:rPr lang="ru-RU" sz="2200" b="1" dirty="0">
                <a:solidFill>
                  <a:schemeClr val="accent2">
                    <a:lumMod val="75000"/>
                  </a:schemeClr>
                </a:solidFill>
                <a:latin typeface="Verdana" panose="020B0604030504040204" pitchFamily="34" charset="0"/>
                <a:ea typeface="Verdana" panose="020B0604030504040204" pitchFamily="34" charset="0"/>
              </a:rPr>
              <a:t>Задание № 3.</a:t>
            </a:r>
            <a:r>
              <a:rPr lang="ru-RU" sz="2200" dirty="0">
                <a:solidFill>
                  <a:schemeClr val="accent2">
                    <a:lumMod val="75000"/>
                  </a:schemeClr>
                </a:solidFill>
                <a:latin typeface="Verdana" panose="020B0604030504040204" pitchFamily="34" charset="0"/>
                <a:ea typeface="Verdana" panose="020B0604030504040204" pitchFamily="34" charset="0"/>
              </a:rPr>
              <a:t> </a:t>
            </a:r>
            <a:r>
              <a:rPr lang="ru-RU" sz="2200" b="1" dirty="0">
                <a:solidFill>
                  <a:schemeClr val="accent2">
                    <a:lumMod val="75000"/>
                  </a:schemeClr>
                </a:solidFill>
                <a:latin typeface="Verdana" panose="020B0604030504040204" pitchFamily="34" charset="0"/>
                <a:ea typeface="Verdana" panose="020B0604030504040204" pitchFamily="34" charset="0"/>
              </a:rPr>
              <a:t>«</a:t>
            </a:r>
            <a:r>
              <a:rPr lang="ru-RU" sz="2200" dirty="0">
                <a:solidFill>
                  <a:schemeClr val="accent2">
                    <a:lumMod val="75000"/>
                  </a:schemeClr>
                </a:solidFill>
                <a:latin typeface="Verdana" panose="020B0604030504040204" pitchFamily="34" charset="0"/>
                <a:ea typeface="Verdana" panose="020B0604030504040204" pitchFamily="34" charset="0"/>
              </a:rPr>
              <a:t>Практическое применение физического явления</a:t>
            </a:r>
            <a:r>
              <a:rPr lang="ru-RU" sz="2200" b="1" dirty="0">
                <a:solidFill>
                  <a:schemeClr val="accent2">
                    <a:lumMod val="75000"/>
                  </a:schemeClr>
                </a:solidFill>
                <a:latin typeface="Verdana" panose="020B0604030504040204" pitchFamily="34" charset="0"/>
                <a:ea typeface="Verdana" panose="020B0604030504040204" pitchFamily="34" charset="0"/>
              </a:rPr>
              <a:t>»</a:t>
            </a:r>
            <a:br>
              <a:rPr lang="ru-RU" sz="2000" dirty="0">
                <a:solidFill>
                  <a:srgbClr val="C0504D">
                    <a:lumMod val="75000"/>
                  </a:srgbClr>
                </a:solidFill>
                <a:latin typeface="Verdana" panose="020B0604030504040204" pitchFamily="34" charset="0"/>
                <a:ea typeface="Verdana" panose="020B0604030504040204" pitchFamily="34" charset="0"/>
              </a:rPr>
            </a:br>
            <a:endParaRPr lang="ru-RU" dirty="0"/>
          </a:p>
        </p:txBody>
      </p:sp>
      <p:sp>
        <p:nvSpPr>
          <p:cNvPr id="3" name="Объект 2">
            <a:extLst>
              <a:ext uri="{FF2B5EF4-FFF2-40B4-BE49-F238E27FC236}">
                <a16:creationId xmlns:a16="http://schemas.microsoft.com/office/drawing/2014/main" id="{200CA0A4-ECC4-4785-9A6F-06A1971C70CA}"/>
              </a:ext>
            </a:extLst>
          </p:cNvPr>
          <p:cNvSpPr>
            <a:spLocks noGrp="1"/>
          </p:cNvSpPr>
          <p:nvPr>
            <p:ph idx="1"/>
          </p:nvPr>
        </p:nvSpPr>
        <p:spPr>
          <a:xfrm>
            <a:off x="457200" y="1556792"/>
            <a:ext cx="8229600" cy="5017744"/>
          </a:xfrm>
        </p:spPr>
        <p:txBody>
          <a:bodyPr>
            <a:normAutofit fontScale="55000" lnSpcReduction="20000"/>
          </a:bodyPr>
          <a:lstStyle/>
          <a:p>
            <a:pPr marL="109728" indent="0">
              <a:lnSpc>
                <a:spcPct val="150000"/>
              </a:lnSpc>
              <a:buNone/>
            </a:pPr>
            <a:r>
              <a:rPr lang="ru-RU" sz="2900" dirty="0">
                <a:solidFill>
                  <a:schemeClr val="accent1">
                    <a:lumMod val="75000"/>
                  </a:schemeClr>
                </a:solidFill>
                <a:latin typeface="Verdana" panose="020B0604030504040204" pitchFamily="34" charset="0"/>
                <a:ea typeface="Verdana" panose="020B0604030504040204" pitchFamily="34" charset="0"/>
              </a:rPr>
              <a:t>Учащимся предлагается описать возможные проявления данного физического явления в природе и указать, каким образом это явление влияет на жизнь людей. После этого предлагается определить, как можно уменьшить или устранить негативные последствия или усилить позитивные результаты. Помимо выдвижения вариантов решения проблемы, предлагается обосновать свое предложение, учитывая ресурсы, необходимые для его реализации.</a:t>
            </a:r>
          </a:p>
          <a:p>
            <a:pPr marL="109728" indent="0">
              <a:lnSpc>
                <a:spcPct val="150000"/>
              </a:lnSpc>
              <a:buNone/>
            </a:pPr>
            <a:r>
              <a:rPr lang="ru-RU" sz="2900" dirty="0">
                <a:solidFill>
                  <a:schemeClr val="accent1">
                    <a:lumMod val="75000"/>
                  </a:schemeClr>
                </a:solidFill>
                <a:latin typeface="Verdana" panose="020B0604030504040204" pitchFamily="34" charset="0"/>
                <a:ea typeface="Verdana" panose="020B0604030504040204" pitchFamily="34" charset="0"/>
              </a:rPr>
              <a:t>Потом ученики описывают технические устройства, использующие в своей работе изучаемое явление. При этом рассматривается как техническая реализация этой идеи, так и плюсы, и минусы (неизбежные), сопровождающие ее применение. Акцентируя внимание учащихся на многообразии последствий любого практического решения, мы обращаем внимание на необходимость учета не только технической стороны, но и этических, социальных или экологических аспектов. </a:t>
            </a:r>
          </a:p>
          <a:p>
            <a:pPr marL="109728" indent="0">
              <a:buNone/>
            </a:pPr>
            <a:endParaRPr lang="ru-RU" dirty="0"/>
          </a:p>
        </p:txBody>
      </p:sp>
    </p:spTree>
    <p:extLst>
      <p:ext uri="{BB962C8B-B14F-4D97-AF65-F5344CB8AC3E}">
        <p14:creationId xmlns:p14="http://schemas.microsoft.com/office/powerpoint/2010/main" val="504881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0391282-21C1-4968-BF72-B400CB28E238}"/>
              </a:ext>
            </a:extLst>
          </p:cNvPr>
          <p:cNvSpPr>
            <a:spLocks noGrp="1"/>
          </p:cNvSpPr>
          <p:nvPr>
            <p:ph type="title"/>
          </p:nvPr>
        </p:nvSpPr>
        <p:spPr>
          <a:xfrm>
            <a:off x="1691680" y="620688"/>
            <a:ext cx="5277272" cy="864096"/>
          </a:xfrm>
        </p:spPr>
        <p:txBody>
          <a:bodyPr>
            <a:normAutofit/>
          </a:bodyPr>
          <a:lstStyle/>
          <a:p>
            <a:pPr algn="ctr">
              <a:spcAft>
                <a:spcPts val="0"/>
              </a:spcAft>
            </a:pPr>
            <a:r>
              <a:rPr lang="ru-RU" sz="2000" b="1" dirty="0">
                <a:solidFill>
                  <a:schemeClr val="accent2">
                    <a:lumMod val="75000"/>
                  </a:schemeClr>
                </a:solidFill>
                <a:latin typeface="Verdana" panose="020B0604030504040204" pitchFamily="34" charset="0"/>
                <a:ea typeface="Verdana" panose="020B0604030504040204" pitchFamily="34" charset="0"/>
              </a:rPr>
              <a:t>Задание № 4.</a:t>
            </a:r>
            <a:r>
              <a:rPr lang="ru-RU" sz="2000" dirty="0">
                <a:solidFill>
                  <a:schemeClr val="accent2">
                    <a:lumMod val="75000"/>
                  </a:schemeClr>
                </a:solidFill>
                <a:latin typeface="Verdana" panose="020B0604030504040204" pitchFamily="34" charset="0"/>
                <a:ea typeface="Verdana" panose="020B0604030504040204" pitchFamily="34" charset="0"/>
              </a:rPr>
              <a:t> </a:t>
            </a:r>
            <a:r>
              <a:rPr lang="ru-RU" sz="2000" b="1" dirty="0">
                <a:solidFill>
                  <a:schemeClr val="accent2">
                    <a:lumMod val="75000"/>
                  </a:schemeClr>
                </a:solidFill>
                <a:latin typeface="Verdana" panose="020B0604030504040204" pitchFamily="34" charset="0"/>
                <a:ea typeface="Verdana" panose="020B0604030504040204" pitchFamily="34" charset="0"/>
              </a:rPr>
              <a:t>«Найди ошибки»</a:t>
            </a:r>
            <a:br>
              <a:rPr lang="ru-RU" sz="2000" dirty="0">
                <a:solidFill>
                  <a:schemeClr val="accent2">
                    <a:lumMod val="75000"/>
                  </a:schemeClr>
                </a:solidFill>
                <a:latin typeface="Verdana" panose="020B0604030504040204" pitchFamily="34" charset="0"/>
                <a:ea typeface="Verdana" panose="020B0604030504040204" pitchFamily="34" charset="0"/>
              </a:rPr>
            </a:br>
            <a:endParaRPr lang="ru-RU" sz="2000" dirty="0">
              <a:solidFill>
                <a:schemeClr val="accent2">
                  <a:lumMod val="75000"/>
                </a:schemeClr>
              </a:solidFill>
              <a:latin typeface="Verdana" panose="020B0604030504040204" pitchFamily="34" charset="0"/>
              <a:ea typeface="Verdana" panose="020B0604030504040204" pitchFamily="34" charset="0"/>
            </a:endParaRPr>
          </a:p>
        </p:txBody>
      </p:sp>
      <p:sp>
        <p:nvSpPr>
          <p:cNvPr id="3" name="Объект 2">
            <a:extLst>
              <a:ext uri="{FF2B5EF4-FFF2-40B4-BE49-F238E27FC236}">
                <a16:creationId xmlns:a16="http://schemas.microsoft.com/office/drawing/2014/main" id="{0F1ACCAD-2B29-47C0-8978-AC7F8F5FF8A5}"/>
              </a:ext>
            </a:extLst>
          </p:cNvPr>
          <p:cNvSpPr>
            <a:spLocks noGrp="1"/>
          </p:cNvSpPr>
          <p:nvPr>
            <p:ph idx="1"/>
          </p:nvPr>
        </p:nvSpPr>
        <p:spPr>
          <a:xfrm>
            <a:off x="457200" y="1196752"/>
            <a:ext cx="8229600" cy="5661248"/>
          </a:xfrm>
        </p:spPr>
        <p:txBody>
          <a:bodyPr>
            <a:normAutofit lnSpcReduction="10000"/>
          </a:bodyPr>
          <a:lstStyle/>
          <a:p>
            <a:pPr marL="109728" indent="0" algn="just">
              <a:spcAft>
                <a:spcPts val="0"/>
              </a:spcAft>
              <a:buNone/>
            </a:pPr>
            <a:r>
              <a:rPr lang="ru-RU" sz="1800" dirty="0">
                <a:solidFill>
                  <a:schemeClr val="tx2">
                    <a:lumMod val="60000"/>
                    <a:lumOff val="40000"/>
                  </a:schemeClr>
                </a:solidFill>
                <a:latin typeface="Verdana" panose="020B0604030504040204" pitchFamily="34" charset="0"/>
                <a:ea typeface="Verdana" panose="020B0604030504040204" pitchFamily="34" charset="0"/>
              </a:rPr>
              <a:t>Решение специальных заданий на выявление ошибок различного уровня и вида:  логических, случайных и преднамеренных, математических вызывают у учащихся большой интерес, формируют положительное отношение к процессу познания, личностные качества: трудолюбие, логическое мышление, заинтересованность. Развивают  внимательность, навыки по быстрому и эффективному поиску логических ошибок, умение прислушиваться к аргументам других участников,</a:t>
            </a:r>
          </a:p>
          <a:p>
            <a:pPr marL="109728" indent="0" algn="just">
              <a:spcAft>
                <a:spcPts val="0"/>
              </a:spcAft>
              <a:buNone/>
            </a:pPr>
            <a:r>
              <a:rPr lang="ru-RU" sz="1800" dirty="0">
                <a:solidFill>
                  <a:schemeClr val="tx2">
                    <a:lumMod val="60000"/>
                    <a:lumOff val="40000"/>
                  </a:schemeClr>
                </a:solidFill>
                <a:latin typeface="Verdana" panose="020B0604030504040204" pitchFamily="34" charset="0"/>
                <a:ea typeface="Verdana" panose="020B0604030504040204" pitchFamily="34" charset="0"/>
              </a:rPr>
              <a:t>умение показать и отстоять правильность полученного ответа.</a:t>
            </a:r>
          </a:p>
          <a:p>
            <a:pPr marL="109728" indent="0" algn="just">
              <a:spcAft>
                <a:spcPts val="0"/>
              </a:spcAft>
              <a:buNone/>
            </a:pPr>
            <a:r>
              <a:rPr lang="ru-RU" sz="1800" i="1" dirty="0">
                <a:solidFill>
                  <a:schemeClr val="tx2">
                    <a:lumMod val="60000"/>
                    <a:lumOff val="40000"/>
                  </a:schemeClr>
                </a:solidFill>
                <a:latin typeface="Verdana" panose="020B0604030504040204" pitchFamily="34" charset="0"/>
                <a:ea typeface="Verdana" panose="020B0604030504040204" pitchFamily="34" charset="0"/>
              </a:rPr>
              <a:t>Форма выполнения задания:</a:t>
            </a:r>
            <a:r>
              <a:rPr lang="ru-RU" sz="1800" dirty="0">
                <a:solidFill>
                  <a:schemeClr val="tx2">
                    <a:lumMod val="60000"/>
                    <a:lumOff val="40000"/>
                  </a:schemeClr>
                </a:solidFill>
                <a:latin typeface="Verdana" panose="020B0604030504040204" pitchFamily="34" charset="0"/>
                <a:ea typeface="Verdana" panose="020B0604030504040204" pitchFamily="34" charset="0"/>
              </a:rPr>
              <a:t> индивидуальная и работа в парах.</a:t>
            </a:r>
          </a:p>
          <a:p>
            <a:pPr marL="109728" indent="0" algn="just">
              <a:spcAft>
                <a:spcPts val="0"/>
              </a:spcAft>
              <a:buNone/>
            </a:pPr>
            <a:r>
              <a:rPr lang="ru-RU" sz="1800" b="1" i="1" dirty="0">
                <a:solidFill>
                  <a:schemeClr val="tx2">
                    <a:lumMod val="75000"/>
                  </a:schemeClr>
                </a:solidFill>
                <a:latin typeface="Verdana" panose="020B0604030504040204" pitchFamily="34" charset="0"/>
                <a:ea typeface="Verdana" panose="020B0604030504040204" pitchFamily="34" charset="0"/>
              </a:rPr>
              <a:t>Карточка – задание.</a:t>
            </a:r>
            <a:endParaRPr lang="ru-RU" sz="1800" b="1" dirty="0">
              <a:solidFill>
                <a:schemeClr val="tx2">
                  <a:lumMod val="75000"/>
                </a:schemeClr>
              </a:solidFill>
              <a:latin typeface="Verdana" panose="020B0604030504040204" pitchFamily="34" charset="0"/>
              <a:ea typeface="Verdana" panose="020B0604030504040204" pitchFamily="34" charset="0"/>
            </a:endParaRPr>
          </a:p>
          <a:p>
            <a:pPr marL="109728" indent="0" algn="just">
              <a:spcAft>
                <a:spcPts val="0"/>
              </a:spcAft>
              <a:buNone/>
            </a:pPr>
            <a:r>
              <a:rPr lang="ru-RU" sz="1800" dirty="0">
                <a:solidFill>
                  <a:schemeClr val="tx2">
                    <a:lumMod val="60000"/>
                    <a:lumOff val="40000"/>
                  </a:schemeClr>
                </a:solidFill>
                <a:latin typeface="Verdana" panose="020B0604030504040204" pitchFamily="34" charset="0"/>
                <a:ea typeface="Verdana" panose="020B0604030504040204" pitchFamily="34" charset="0"/>
              </a:rPr>
              <a:t>Найти ошибки и исправить их. Объяснить, незнание какого материала их повлекло.</a:t>
            </a:r>
          </a:p>
          <a:p>
            <a:pPr algn="just">
              <a:spcAft>
                <a:spcPts val="0"/>
              </a:spcAft>
              <a:buClr>
                <a:schemeClr val="tx2"/>
              </a:buClr>
              <a:buFont typeface="Wingdings" panose="05000000000000000000" pitchFamily="2" charset="2"/>
              <a:buChar char="Ø"/>
            </a:pPr>
            <a:r>
              <a:rPr lang="ru-RU" sz="1800" dirty="0">
                <a:solidFill>
                  <a:schemeClr val="tx2">
                    <a:lumMod val="60000"/>
                    <a:lumOff val="40000"/>
                  </a:schemeClr>
                </a:solidFill>
                <a:latin typeface="Verdana" panose="020B0604030504040204" pitchFamily="34" charset="0"/>
                <a:ea typeface="Times New Roman" panose="02020603050405020304" pitchFamily="18" charset="0"/>
              </a:rPr>
              <a:t>Электрический заряд можно делить бесконечно.</a:t>
            </a:r>
            <a:endParaRPr lang="ru-RU" sz="1800" dirty="0">
              <a:solidFill>
                <a:schemeClr val="tx2">
                  <a:lumMod val="60000"/>
                  <a:lumOff val="40000"/>
                </a:schemeClr>
              </a:solidFill>
              <a:latin typeface="Times New Roman" panose="02020603050405020304" pitchFamily="18" charset="0"/>
              <a:ea typeface="Times New Roman" panose="02020603050405020304" pitchFamily="18" charset="0"/>
            </a:endParaRPr>
          </a:p>
          <a:p>
            <a:pPr algn="just">
              <a:spcAft>
                <a:spcPts val="0"/>
              </a:spcAft>
              <a:buClr>
                <a:schemeClr val="tx2"/>
              </a:buClr>
              <a:buFont typeface="Wingdings" panose="05000000000000000000" pitchFamily="2" charset="2"/>
              <a:buChar char="Ø"/>
            </a:pPr>
            <a:r>
              <a:rPr lang="ru-RU" sz="1800" dirty="0">
                <a:solidFill>
                  <a:schemeClr val="tx2">
                    <a:lumMod val="60000"/>
                    <a:lumOff val="40000"/>
                  </a:schemeClr>
                </a:solidFill>
                <a:latin typeface="Verdana" panose="020B0604030504040204" pitchFamily="34" charset="0"/>
                <a:ea typeface="Times New Roman" panose="02020603050405020304" pitchFamily="18" charset="0"/>
              </a:rPr>
              <a:t>2. Протон – это частица, не имеющая заряда.</a:t>
            </a:r>
            <a:endParaRPr lang="ru-RU" sz="1800" dirty="0">
              <a:solidFill>
                <a:schemeClr val="tx2">
                  <a:lumMod val="60000"/>
                  <a:lumOff val="40000"/>
                </a:schemeClr>
              </a:solidFill>
              <a:latin typeface="Times New Roman" panose="02020603050405020304" pitchFamily="18" charset="0"/>
              <a:ea typeface="Times New Roman" panose="02020603050405020304" pitchFamily="18" charset="0"/>
            </a:endParaRPr>
          </a:p>
          <a:p>
            <a:pPr algn="just">
              <a:spcAft>
                <a:spcPts val="0"/>
              </a:spcAft>
              <a:buClr>
                <a:schemeClr val="tx2"/>
              </a:buClr>
              <a:buFont typeface="Wingdings" panose="05000000000000000000" pitchFamily="2" charset="2"/>
              <a:buChar char="Ø"/>
            </a:pPr>
            <a:r>
              <a:rPr lang="ru-RU" sz="1800" dirty="0">
                <a:solidFill>
                  <a:schemeClr val="tx2">
                    <a:lumMod val="60000"/>
                    <a:lumOff val="40000"/>
                  </a:schemeClr>
                </a:solidFill>
                <a:latin typeface="Verdana" panose="020B0604030504040204" pitchFamily="34" charset="0"/>
                <a:ea typeface="Times New Roman" panose="02020603050405020304" pitchFamily="18" charset="0"/>
              </a:rPr>
              <a:t>3. Атом в целом имеет положительный заряд.</a:t>
            </a:r>
            <a:endParaRPr lang="ru-RU" sz="1800" dirty="0">
              <a:solidFill>
                <a:schemeClr val="tx2">
                  <a:lumMod val="60000"/>
                  <a:lumOff val="40000"/>
                </a:schemeClr>
              </a:solidFill>
              <a:latin typeface="Times New Roman" panose="02020603050405020304" pitchFamily="18" charset="0"/>
              <a:ea typeface="Times New Roman" panose="02020603050405020304" pitchFamily="18" charset="0"/>
            </a:endParaRPr>
          </a:p>
          <a:p>
            <a:pPr algn="just">
              <a:spcAft>
                <a:spcPts val="0"/>
              </a:spcAft>
              <a:buClr>
                <a:schemeClr val="tx2"/>
              </a:buClr>
              <a:buFont typeface="Wingdings" panose="05000000000000000000" pitchFamily="2" charset="2"/>
              <a:buChar char="Ø"/>
            </a:pPr>
            <a:r>
              <a:rPr lang="ru-RU" sz="1800" dirty="0">
                <a:solidFill>
                  <a:schemeClr val="tx2">
                    <a:lumMod val="60000"/>
                    <a:lumOff val="40000"/>
                  </a:schemeClr>
                </a:solidFill>
                <a:latin typeface="Verdana" panose="020B0604030504040204" pitchFamily="34" charset="0"/>
                <a:ea typeface="Times New Roman" panose="02020603050405020304" pitchFamily="18" charset="0"/>
              </a:rPr>
              <a:t>4. Вблизи заряженных тел действие поля слабее, а при удалении от них поле усиливается.</a:t>
            </a:r>
          </a:p>
          <a:p>
            <a:pPr marL="109728" indent="0" algn="just">
              <a:spcAft>
                <a:spcPts val="0"/>
              </a:spcAft>
              <a:buClr>
                <a:schemeClr val="tx2"/>
              </a:buClr>
              <a:buNone/>
            </a:pPr>
            <a:r>
              <a:rPr lang="ru-RU" sz="1800" dirty="0">
                <a:solidFill>
                  <a:srgbClr val="002060"/>
                </a:solidFill>
                <a:latin typeface="Verdana" panose="020B0604030504040204" pitchFamily="34" charset="0"/>
                <a:ea typeface="Times New Roman" panose="02020603050405020304" pitchFamily="18" charset="0"/>
                <a:cs typeface="Times New Roman" panose="02020603050405020304" pitchFamily="18" charset="0"/>
              </a:rPr>
              <a:t>После выполнения задания, взаимопроверка, обсуждение ошибок.</a:t>
            </a:r>
            <a:endParaRPr lang="ru-RU" sz="1800" dirty="0">
              <a:solidFill>
                <a:srgbClr val="002060"/>
              </a:solidFill>
              <a:latin typeface="Times New Roman" panose="02020603050405020304" pitchFamily="18" charset="0"/>
              <a:ea typeface="Times New Roman" panose="02020603050405020304" pitchFamily="18" charset="0"/>
            </a:endParaRPr>
          </a:p>
          <a:p>
            <a:endParaRPr lang="ru-RU" dirty="0"/>
          </a:p>
        </p:txBody>
      </p:sp>
    </p:spTree>
    <p:extLst>
      <p:ext uri="{BB962C8B-B14F-4D97-AF65-F5344CB8AC3E}">
        <p14:creationId xmlns:p14="http://schemas.microsoft.com/office/powerpoint/2010/main" val="37354915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E72C6A-8D54-4CD1-BDF0-064BE0684722}"/>
              </a:ext>
            </a:extLst>
          </p:cNvPr>
          <p:cNvSpPr>
            <a:spLocks noGrp="1"/>
          </p:cNvSpPr>
          <p:nvPr>
            <p:ph type="title"/>
          </p:nvPr>
        </p:nvSpPr>
        <p:spPr>
          <a:xfrm>
            <a:off x="539552" y="404664"/>
            <a:ext cx="8229600" cy="1008112"/>
          </a:xfrm>
        </p:spPr>
        <p:txBody>
          <a:bodyPr>
            <a:normAutofit fontScale="90000"/>
          </a:bodyPr>
          <a:lstStyle/>
          <a:p>
            <a:pPr algn="ctr">
              <a:spcAft>
                <a:spcPts val="0"/>
              </a:spcAft>
            </a:pPr>
            <a:br>
              <a:rPr lang="ru-RU" sz="2200" b="1" dirty="0">
                <a:latin typeface="Verdana" panose="020B0604030504040204" pitchFamily="34" charset="0"/>
                <a:ea typeface="Verdana" panose="020B0604030504040204" pitchFamily="34" charset="0"/>
              </a:rPr>
            </a:br>
            <a:r>
              <a:rPr lang="ru-RU" sz="2200" b="1" dirty="0">
                <a:solidFill>
                  <a:schemeClr val="accent2">
                    <a:lumMod val="75000"/>
                  </a:schemeClr>
                </a:solidFill>
                <a:latin typeface="Verdana" panose="020B0604030504040204" pitchFamily="34" charset="0"/>
                <a:ea typeface="Verdana" panose="020B0604030504040204" pitchFamily="34" charset="0"/>
              </a:rPr>
              <a:t>Задание №5. «Ситуативная задача»</a:t>
            </a:r>
            <a:br>
              <a:rPr lang="ru-RU" sz="5400" dirty="0">
                <a:solidFill>
                  <a:schemeClr val="accent2">
                    <a:lumMod val="75000"/>
                  </a:schemeClr>
                </a:solidFill>
                <a:latin typeface="Times New Roman" panose="02020603050405020304" pitchFamily="18" charset="0"/>
                <a:ea typeface="Times New Roman" panose="02020603050405020304" pitchFamily="18" charset="0"/>
              </a:rPr>
            </a:br>
            <a:endParaRPr lang="ru-RU" dirty="0">
              <a:solidFill>
                <a:schemeClr val="accent2">
                  <a:lumMod val="75000"/>
                </a:schemeClr>
              </a:solidFill>
            </a:endParaRPr>
          </a:p>
        </p:txBody>
      </p:sp>
      <p:sp>
        <p:nvSpPr>
          <p:cNvPr id="3" name="Объект 2">
            <a:extLst>
              <a:ext uri="{FF2B5EF4-FFF2-40B4-BE49-F238E27FC236}">
                <a16:creationId xmlns:a16="http://schemas.microsoft.com/office/drawing/2014/main" id="{071DCDD5-B010-48FB-A378-904502F80891}"/>
              </a:ext>
            </a:extLst>
          </p:cNvPr>
          <p:cNvSpPr>
            <a:spLocks noGrp="1"/>
          </p:cNvSpPr>
          <p:nvPr>
            <p:ph idx="1"/>
          </p:nvPr>
        </p:nvSpPr>
        <p:spPr>
          <a:xfrm>
            <a:off x="0" y="1095633"/>
            <a:ext cx="9108504" cy="5737824"/>
          </a:xfrm>
        </p:spPr>
        <p:txBody>
          <a:bodyPr>
            <a:normAutofit fontScale="25000" lnSpcReduction="20000"/>
          </a:bodyPr>
          <a:lstStyle/>
          <a:p>
            <a:pPr marL="109728" indent="0">
              <a:spcAft>
                <a:spcPts val="0"/>
              </a:spcAft>
              <a:buNone/>
            </a:pPr>
            <a:r>
              <a:rPr lang="ru-RU" sz="6400" b="1" i="1" dirty="0">
                <a:solidFill>
                  <a:schemeClr val="tx2">
                    <a:lumMod val="75000"/>
                  </a:schemeClr>
                </a:solidFill>
                <a:latin typeface="Verdana" panose="020B0604030504040204" pitchFamily="34" charset="0"/>
                <a:ea typeface="Verdana" panose="020B0604030504040204" pitchFamily="34" charset="0"/>
              </a:rPr>
              <a:t>Форма выполнения задания:</a:t>
            </a:r>
            <a:r>
              <a:rPr lang="ru-RU" sz="6400" dirty="0">
                <a:solidFill>
                  <a:schemeClr val="tx2">
                    <a:lumMod val="75000"/>
                  </a:schemeClr>
                </a:solidFill>
                <a:latin typeface="Verdana" panose="020B0604030504040204" pitchFamily="34" charset="0"/>
                <a:ea typeface="Verdana" panose="020B0604030504040204" pitchFamily="34" charset="0"/>
              </a:rPr>
              <a:t> индивидуальная и коллективная.</a:t>
            </a:r>
          </a:p>
          <a:p>
            <a:pPr marL="109728" indent="0">
              <a:spcAft>
                <a:spcPts val="0"/>
              </a:spcAft>
              <a:buNone/>
            </a:pPr>
            <a:r>
              <a:rPr lang="ru-RU" sz="6400" i="1" dirty="0">
                <a:solidFill>
                  <a:schemeClr val="tx2">
                    <a:lumMod val="75000"/>
                  </a:schemeClr>
                </a:solidFill>
                <a:latin typeface="Verdana" panose="020B0604030504040204" pitchFamily="34" charset="0"/>
                <a:ea typeface="Verdana" panose="020B0604030504040204" pitchFamily="34" charset="0"/>
              </a:rPr>
              <a:t>Постановка проблемной ситуации.</a:t>
            </a:r>
            <a:endParaRPr lang="ru-RU" sz="6400" dirty="0">
              <a:solidFill>
                <a:schemeClr val="tx2">
                  <a:lumMod val="75000"/>
                </a:schemeClr>
              </a:solidFill>
              <a:latin typeface="Verdana" panose="020B0604030504040204" pitchFamily="34" charset="0"/>
              <a:ea typeface="Verdana" panose="020B0604030504040204" pitchFamily="34" charset="0"/>
            </a:endParaRPr>
          </a:p>
          <a:p>
            <a:pPr marL="109728" indent="0">
              <a:spcAft>
                <a:spcPts val="0"/>
              </a:spcAft>
              <a:buNone/>
            </a:pPr>
            <a:r>
              <a:rPr lang="ru-RU" sz="6400" dirty="0">
                <a:solidFill>
                  <a:schemeClr val="tx2">
                    <a:lumMod val="75000"/>
                  </a:schemeClr>
                </a:solidFill>
                <a:latin typeface="Verdana" panose="020B0604030504040204" pitchFamily="34" charset="0"/>
                <a:ea typeface="Verdana" panose="020B0604030504040204" pitchFamily="34" charset="0"/>
              </a:rPr>
              <a:t>Ученикам дается тяжелая сумка предлагается воспользоваться палкой для облегчения переноса груза.</a:t>
            </a:r>
          </a:p>
          <a:p>
            <a:pPr marL="109728" indent="0">
              <a:spcAft>
                <a:spcPts val="0"/>
              </a:spcAft>
              <a:buNone/>
            </a:pPr>
            <a:r>
              <a:rPr lang="ru-RU" sz="6400" b="1" dirty="0">
                <a:solidFill>
                  <a:schemeClr val="tx2">
                    <a:lumMod val="75000"/>
                  </a:schemeClr>
                </a:solidFill>
                <a:latin typeface="Verdana" panose="020B0604030504040204" pitchFamily="34" charset="0"/>
                <a:ea typeface="Verdana" panose="020B0604030504040204" pitchFamily="34" charset="0"/>
              </a:rPr>
              <a:t>Вопрос: </a:t>
            </a:r>
            <a:r>
              <a:rPr lang="ru-RU" sz="6400" dirty="0">
                <a:solidFill>
                  <a:schemeClr val="tx2">
                    <a:lumMod val="75000"/>
                  </a:schemeClr>
                </a:solidFill>
                <a:latin typeface="Verdana" panose="020B0604030504040204" pitchFamily="34" charset="0"/>
                <a:ea typeface="Verdana" panose="020B0604030504040204" pitchFamily="34" charset="0"/>
              </a:rPr>
              <a:t>Покажите нам, как расположить палку, на которой весит груз, на плече  так, чтобы сила давления на плечо была наименьшей? Почему  вы считаете, что груз должен располагаться именно в этой точке?)</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(Учащиеся пытаются решить  поставленную задачу. Правильно  объяснить результат не получается).</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b="1" dirty="0">
                <a:solidFill>
                  <a:schemeClr val="tx2">
                    <a:lumMod val="75000"/>
                  </a:schemeClr>
                </a:solidFill>
                <a:latin typeface="Verdana" panose="020B0604030504040204" pitchFamily="34" charset="0"/>
                <a:ea typeface="Verdana" panose="020B0604030504040204" pitchFamily="34" charset="0"/>
              </a:rPr>
              <a:t>Изучаются теоретические вопросы: </a:t>
            </a:r>
            <a:r>
              <a:rPr lang="ru-RU" sz="6400" dirty="0">
                <a:solidFill>
                  <a:schemeClr val="tx2">
                    <a:lumMod val="75000"/>
                  </a:schemeClr>
                </a:solidFill>
                <a:latin typeface="Verdana" panose="020B0604030504040204" pitchFamily="34" charset="0"/>
                <a:ea typeface="Verdana" panose="020B0604030504040204" pitchFamily="34" charset="0"/>
              </a:rPr>
              <a:t>1. Определение рычага. 2. Основные составляющие конструкции рычага.</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b="1" i="1" dirty="0">
                <a:solidFill>
                  <a:schemeClr val="tx2">
                    <a:lumMod val="75000"/>
                  </a:schemeClr>
                </a:solidFill>
                <a:latin typeface="Verdana" panose="020B0604030504040204" pitchFamily="34" charset="0"/>
                <a:ea typeface="Verdana" panose="020B0604030504040204" pitchFamily="34" charset="0"/>
              </a:rPr>
              <a:t>Практическая ситуация</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Ребятам, предлагается в ходе мини-эксперимента вывести условие равновесия рычага. </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b="1" i="1" dirty="0">
                <a:solidFill>
                  <a:schemeClr val="tx2">
                    <a:lumMod val="75000"/>
                  </a:schemeClr>
                </a:solidFill>
                <a:latin typeface="Verdana" panose="020B0604030504040204" pitchFamily="34" charset="0"/>
                <a:ea typeface="Verdana" panose="020B0604030504040204" pitchFamily="34" charset="0"/>
              </a:rPr>
              <a:t>Эксперимент:</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У Вас на столах лежат линейки и гири. При помощи обычного карандаша и линейки получите качели и уравновесьте на них гири 10 г и 20 г. Получилось? Учитель демонстрирует учащимся рычаг, на котором уравновешены неравные силы.</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Вопрос.  Как такое могло случиться, что сила 1 Н уравновесила силу в 2 Н?</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Какую закономерность вы наблюдаете?</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Ответ: плечи неравные.</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Вопрос: Во сколько раз сила, приложенная к правому концу рычага больше? А плечо этой силы во сколько раз меньше?</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Ответ: в 2 раза; в 2 раза.</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Итак, мы вывели «условие равновесия рычага».</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Отношение сил обратно пропорционально отношению их плеч.</a:t>
            </a:r>
            <a:br>
              <a:rPr lang="ru-RU" sz="6400" dirty="0">
                <a:solidFill>
                  <a:schemeClr val="tx2">
                    <a:lumMod val="75000"/>
                  </a:schemeClr>
                </a:solidFill>
                <a:latin typeface="Verdana" panose="020B0604030504040204" pitchFamily="34" charset="0"/>
                <a:ea typeface="Verdana" panose="020B0604030504040204" pitchFamily="34" charset="0"/>
              </a:rPr>
            </a:br>
            <a:r>
              <a:rPr lang="ru-RU" sz="6400" dirty="0">
                <a:solidFill>
                  <a:schemeClr val="tx2">
                    <a:lumMod val="75000"/>
                  </a:schemeClr>
                </a:solidFill>
                <a:latin typeface="Verdana" panose="020B0604030504040204" pitchFamily="34" charset="0"/>
                <a:ea typeface="Verdana" panose="020B0604030504040204" pitchFamily="34" charset="0"/>
              </a:rPr>
              <a:t>Именно это правило равновесия рычага и вывел Архимед.</a:t>
            </a:r>
          </a:p>
          <a:p>
            <a:pPr marL="109728" indent="0">
              <a:buNone/>
            </a:pPr>
            <a:endParaRPr lang="ru-RU" dirty="0"/>
          </a:p>
        </p:txBody>
      </p:sp>
    </p:spTree>
    <p:extLst>
      <p:ext uri="{BB962C8B-B14F-4D97-AF65-F5344CB8AC3E}">
        <p14:creationId xmlns:p14="http://schemas.microsoft.com/office/powerpoint/2010/main" val="20058012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4D9802A-44DD-4832-9584-E8F5FEC252E2}"/>
              </a:ext>
            </a:extLst>
          </p:cNvPr>
          <p:cNvSpPr>
            <a:spLocks noGrp="1"/>
          </p:cNvSpPr>
          <p:nvPr>
            <p:ph type="title"/>
          </p:nvPr>
        </p:nvSpPr>
        <p:spPr>
          <a:xfrm>
            <a:off x="457200" y="44624"/>
            <a:ext cx="8229600" cy="1080120"/>
          </a:xfrm>
        </p:spPr>
        <p:txBody>
          <a:bodyPr/>
          <a:lstStyle/>
          <a:p>
            <a:br>
              <a:rPr lang="ru-RU" sz="2000" b="1" dirty="0">
                <a:solidFill>
                  <a:srgbClr val="1F497D"/>
                </a:solidFill>
                <a:latin typeface="Verdana" panose="020B0604030504040204" pitchFamily="34" charset="0"/>
                <a:ea typeface="Verdana" panose="020B0604030504040204" pitchFamily="34" charset="0"/>
              </a:rPr>
            </a:br>
            <a:r>
              <a:rPr lang="ru-RU" sz="2000" b="1" dirty="0">
                <a:solidFill>
                  <a:schemeClr val="accent2">
                    <a:lumMod val="75000"/>
                  </a:schemeClr>
                </a:solidFill>
                <a:latin typeface="Verdana" panose="020B0604030504040204" pitchFamily="34" charset="0"/>
                <a:ea typeface="Verdana" panose="020B0604030504040204" pitchFamily="34" charset="0"/>
              </a:rPr>
              <a:t>Задание №6. «Экспериментальная задача»</a:t>
            </a:r>
            <a:endParaRPr lang="ru-RU" dirty="0">
              <a:solidFill>
                <a:schemeClr val="accent2">
                  <a:lumMod val="75000"/>
                </a:schemeClr>
              </a:solidFill>
            </a:endParaRPr>
          </a:p>
        </p:txBody>
      </p:sp>
      <p:sp>
        <p:nvSpPr>
          <p:cNvPr id="3" name="Объект 2">
            <a:extLst>
              <a:ext uri="{FF2B5EF4-FFF2-40B4-BE49-F238E27FC236}">
                <a16:creationId xmlns:a16="http://schemas.microsoft.com/office/drawing/2014/main" id="{757CA293-1D33-4047-A325-1417D413DB68}"/>
              </a:ext>
            </a:extLst>
          </p:cNvPr>
          <p:cNvSpPr>
            <a:spLocks noGrp="1"/>
          </p:cNvSpPr>
          <p:nvPr>
            <p:ph idx="1"/>
          </p:nvPr>
        </p:nvSpPr>
        <p:spPr>
          <a:xfrm>
            <a:off x="0" y="908720"/>
            <a:ext cx="8686800" cy="5904656"/>
          </a:xfrm>
        </p:spPr>
        <p:txBody>
          <a:bodyPr>
            <a:normAutofit fontScale="55000" lnSpcReduction="20000"/>
          </a:bodyPr>
          <a:lstStyle/>
          <a:p>
            <a:pPr marL="109728" indent="0" algn="just">
              <a:spcAft>
                <a:spcPts val="0"/>
              </a:spcAft>
              <a:buNone/>
            </a:pPr>
            <a:endParaRPr lang="ru-RU" sz="2600" b="1" i="1" dirty="0">
              <a:solidFill>
                <a:srgbClr val="0070C0"/>
              </a:solidFill>
              <a:latin typeface="Verdana" panose="020B0604030504040204" pitchFamily="34" charset="0"/>
              <a:ea typeface="Verdana" panose="020B0604030504040204" pitchFamily="34" charset="0"/>
            </a:endParaRPr>
          </a:p>
          <a:p>
            <a:pPr marL="109728" indent="0" algn="just">
              <a:spcAft>
                <a:spcPts val="0"/>
              </a:spcAft>
              <a:buNone/>
            </a:pPr>
            <a:r>
              <a:rPr lang="ru-RU" sz="3300" b="1" i="1" dirty="0">
                <a:solidFill>
                  <a:srgbClr val="0070C0"/>
                </a:solidFill>
                <a:latin typeface="Verdana" panose="020B0604030504040204" pitchFamily="34" charset="0"/>
                <a:ea typeface="Verdana" panose="020B0604030504040204" pitchFamily="34" charset="0"/>
              </a:rPr>
              <a:t>Форма выполнения задания:</a:t>
            </a:r>
            <a:r>
              <a:rPr lang="ru-RU" sz="3300" b="1" dirty="0">
                <a:solidFill>
                  <a:srgbClr val="0070C0"/>
                </a:solidFill>
                <a:latin typeface="Verdana" panose="020B0604030504040204" pitchFamily="34" charset="0"/>
                <a:ea typeface="Verdana" panose="020B0604030504040204" pitchFamily="34" charset="0"/>
              </a:rPr>
              <a:t>   работа в группах.</a:t>
            </a:r>
            <a:r>
              <a:rPr lang="ru-RU" sz="3300" i="1" dirty="0">
                <a:solidFill>
                  <a:srgbClr val="0070C0"/>
                </a:solidFill>
                <a:latin typeface="Verdana" panose="020B0604030504040204" pitchFamily="34" charset="0"/>
                <a:ea typeface="Verdana" panose="020B0604030504040204" pitchFamily="34" charset="0"/>
              </a:rPr>
              <a:t> Цель: </a:t>
            </a:r>
            <a:r>
              <a:rPr lang="ru-RU" sz="3300" dirty="0">
                <a:solidFill>
                  <a:srgbClr val="0070C0"/>
                </a:solidFill>
                <a:latin typeface="Verdana" panose="020B0604030504040204" pitchFamily="34" charset="0"/>
                <a:ea typeface="Verdana" panose="020B0604030504040204" pitchFamily="34" charset="0"/>
              </a:rPr>
              <a:t>Мотивация учения, развитие интереса к физике, положительного отношения к процессу познания, формирование личностных качеств: </a:t>
            </a:r>
          </a:p>
          <a:p>
            <a:pPr marL="109728" indent="0" algn="just">
              <a:spcAft>
                <a:spcPts val="0"/>
              </a:spcAft>
              <a:buNone/>
            </a:pPr>
            <a:endParaRPr lang="ru-RU" sz="1800" dirty="0">
              <a:solidFill>
                <a:srgbClr val="0070C0"/>
              </a:solidFill>
              <a:latin typeface="Verdana" panose="020B0604030504040204" pitchFamily="34" charset="0"/>
              <a:ea typeface="Verdana" panose="020B0604030504040204" pitchFamily="34" charset="0"/>
            </a:endParaRPr>
          </a:p>
          <a:p>
            <a:pPr algn="just">
              <a:spcAft>
                <a:spcPts val="0"/>
              </a:spcAft>
              <a:buClr>
                <a:schemeClr val="tx2">
                  <a:lumMod val="60000"/>
                  <a:lumOff val="40000"/>
                </a:schemeClr>
              </a:buClr>
              <a:buFont typeface="Wingdings" panose="05000000000000000000" pitchFamily="2" charset="2"/>
              <a:buChar char="Ø"/>
            </a:pPr>
            <a:r>
              <a:rPr lang="ru-RU" sz="2300" dirty="0">
                <a:solidFill>
                  <a:schemeClr val="accent1">
                    <a:lumMod val="75000"/>
                  </a:schemeClr>
                </a:solidFill>
                <a:latin typeface="Verdana" panose="020B0604030504040204" pitchFamily="34" charset="0"/>
                <a:ea typeface="Verdana" panose="020B0604030504040204" pitchFamily="34" charset="0"/>
              </a:rPr>
              <a:t>планирование учебного сотрудничества с учителем и сверстниками – определение цели, функций участников, способов взаимодействия;</a:t>
            </a:r>
          </a:p>
          <a:p>
            <a:pPr algn="just">
              <a:spcAft>
                <a:spcPts val="0"/>
              </a:spcAft>
              <a:buClr>
                <a:schemeClr val="tx2">
                  <a:lumMod val="60000"/>
                  <a:lumOff val="40000"/>
                </a:schemeClr>
              </a:buClr>
              <a:buFont typeface="Wingdings" panose="05000000000000000000" pitchFamily="2" charset="2"/>
              <a:buChar char="Ø"/>
            </a:pPr>
            <a:r>
              <a:rPr lang="ru-RU" sz="2300" dirty="0">
                <a:solidFill>
                  <a:schemeClr val="accent1">
                    <a:lumMod val="75000"/>
                  </a:schemeClr>
                </a:solidFill>
                <a:latin typeface="Verdana" panose="020B0604030504040204" pitchFamily="34" charset="0"/>
                <a:ea typeface="Verdana" panose="020B0604030504040204" pitchFamily="34" charset="0"/>
              </a:rPr>
              <a:t>постановка вопросов – инициативное сотрудничество в поиске и сборе информации;</a:t>
            </a:r>
          </a:p>
          <a:p>
            <a:pPr algn="just">
              <a:spcAft>
                <a:spcPts val="0"/>
              </a:spcAft>
              <a:buClr>
                <a:schemeClr val="tx2">
                  <a:lumMod val="60000"/>
                  <a:lumOff val="40000"/>
                </a:schemeClr>
              </a:buClr>
              <a:buFont typeface="Wingdings" panose="05000000000000000000" pitchFamily="2" charset="2"/>
              <a:buChar char="Ø"/>
            </a:pPr>
            <a:r>
              <a:rPr lang="ru-RU" sz="2300" dirty="0">
                <a:solidFill>
                  <a:schemeClr val="accent1">
                    <a:lumMod val="75000"/>
                  </a:schemeClr>
                </a:solidFill>
                <a:latin typeface="Verdana" panose="020B0604030504040204" pitchFamily="34" charset="0"/>
                <a:ea typeface="Verdana" panose="020B0604030504040204" pitchFamily="34" charset="0"/>
              </a:rPr>
              <a:t>разрешение конфликтов - выявление, идентификация проблемы, поиск и оценка альтернативных способов разрешения конфликта, принятие решения и его реализация;</a:t>
            </a:r>
          </a:p>
          <a:p>
            <a:pPr algn="just">
              <a:spcAft>
                <a:spcPts val="0"/>
              </a:spcAft>
              <a:buClr>
                <a:schemeClr val="tx2">
                  <a:lumMod val="60000"/>
                  <a:lumOff val="40000"/>
                </a:schemeClr>
              </a:buClr>
              <a:buFont typeface="Wingdings" panose="05000000000000000000" pitchFamily="2" charset="2"/>
              <a:buChar char="Ø"/>
            </a:pPr>
            <a:r>
              <a:rPr lang="ru-RU" sz="2300" dirty="0">
                <a:solidFill>
                  <a:schemeClr val="accent1">
                    <a:lumMod val="75000"/>
                  </a:schemeClr>
                </a:solidFill>
                <a:latin typeface="Verdana" panose="020B0604030504040204" pitchFamily="34" charset="0"/>
                <a:ea typeface="Verdana" panose="020B0604030504040204" pitchFamily="34" charset="0"/>
              </a:rPr>
              <a:t>управление поведением партнера – контроль, коррекция, оценка действий партнера;</a:t>
            </a:r>
          </a:p>
          <a:p>
            <a:pPr algn="just">
              <a:spcAft>
                <a:spcPts val="0"/>
              </a:spcAft>
              <a:buClr>
                <a:schemeClr val="tx2">
                  <a:lumMod val="60000"/>
                  <a:lumOff val="40000"/>
                </a:schemeClr>
              </a:buClr>
              <a:buFont typeface="Wingdings" panose="05000000000000000000" pitchFamily="2" charset="2"/>
              <a:buChar char="Ø"/>
            </a:pPr>
            <a:r>
              <a:rPr lang="ru-RU" sz="2300" dirty="0">
                <a:solidFill>
                  <a:schemeClr val="accent1">
                    <a:lumMod val="75000"/>
                  </a:schemeClr>
                </a:solidFill>
                <a:latin typeface="Verdana" panose="020B0604030504040204" pitchFamily="34" charset="0"/>
                <a:ea typeface="Verdana" panose="020B0604030504040204" pitchFamily="34" charset="0"/>
              </a:rPr>
              <a:t>умение с достаточно полнотой и точностью выражать свои мысли в соответствии с задачами и  условиями коммуникации; владение монологической и диалогической формами речи в соответствии с грамматическими и синтаксическими нормами родного языка. </a:t>
            </a:r>
          </a:p>
          <a:p>
            <a:pPr marL="109728" lvl="0" indent="0" algn="just">
              <a:buClr>
                <a:srgbClr val="9BBB59"/>
              </a:buClr>
              <a:buNone/>
            </a:pPr>
            <a:endParaRPr lang="ru-RU" sz="1800" b="1" dirty="0">
              <a:solidFill>
                <a:srgbClr val="0070C0"/>
              </a:solidFill>
              <a:latin typeface="Verdana" panose="020B0604030504040204" pitchFamily="34" charset="0"/>
              <a:ea typeface="Verdana" panose="020B0604030504040204" pitchFamily="34" charset="0"/>
            </a:endParaRPr>
          </a:p>
          <a:p>
            <a:pPr marL="452628" lvl="0" indent="-342900">
              <a:buClr>
                <a:schemeClr val="accent1">
                  <a:lumMod val="75000"/>
                </a:schemeClr>
              </a:buClr>
              <a:buFont typeface="+mj-lt"/>
              <a:buAutoNum type="arabicPeriod"/>
            </a:pPr>
            <a:r>
              <a:rPr lang="ru-RU" sz="2900" dirty="0">
                <a:solidFill>
                  <a:schemeClr val="accent1">
                    <a:lumMod val="75000"/>
                  </a:schemeClr>
                </a:solidFill>
              </a:rPr>
              <a:t>Предложите способ взвешивания </a:t>
            </a:r>
            <a:r>
              <a:rPr lang="ru-RU" sz="2900" b="1" dirty="0">
                <a:solidFill>
                  <a:schemeClr val="accent1">
                    <a:lumMod val="75000"/>
                  </a:schemeClr>
                </a:solidFill>
              </a:rPr>
              <a:t>жидких веществ. </a:t>
            </a:r>
          </a:p>
          <a:p>
            <a:pPr marL="109728" lvl="0" indent="0">
              <a:buClr>
                <a:schemeClr val="accent1">
                  <a:lumMod val="75000"/>
                </a:schemeClr>
              </a:buClr>
              <a:buNone/>
            </a:pPr>
            <a:endParaRPr lang="ru-RU" sz="2900" b="1" dirty="0">
              <a:solidFill>
                <a:schemeClr val="accent1">
                  <a:lumMod val="75000"/>
                </a:schemeClr>
              </a:solidFill>
            </a:endParaRPr>
          </a:p>
          <a:p>
            <a:pPr marL="452628" lvl="0" indent="-342900">
              <a:buClr>
                <a:schemeClr val="accent1">
                  <a:lumMod val="75000"/>
                </a:schemeClr>
              </a:buClr>
              <a:buFont typeface="+mj-lt"/>
              <a:buAutoNum type="arabicPeriod"/>
            </a:pPr>
            <a:r>
              <a:rPr lang="ru-RU" sz="2900" dirty="0">
                <a:solidFill>
                  <a:schemeClr val="accent1">
                    <a:lumMod val="75000"/>
                  </a:schemeClr>
                </a:solidFill>
              </a:rPr>
              <a:t>Предложите способ </a:t>
            </a:r>
            <a:r>
              <a:rPr lang="ru-RU" sz="2900" b="1" dirty="0">
                <a:solidFill>
                  <a:schemeClr val="accent1">
                    <a:lumMod val="75000"/>
                  </a:schemeClr>
                </a:solidFill>
              </a:rPr>
              <a:t>взвешивания кота</a:t>
            </a:r>
            <a:r>
              <a:rPr lang="ru-RU" sz="2900" dirty="0">
                <a:solidFill>
                  <a:schemeClr val="accent1">
                    <a:lumMod val="75000"/>
                  </a:schemeClr>
                </a:solidFill>
              </a:rPr>
              <a:t>. </a:t>
            </a:r>
          </a:p>
          <a:p>
            <a:pPr marL="109728" lvl="0" indent="0">
              <a:buClr>
                <a:srgbClr val="7030A0"/>
              </a:buClr>
              <a:buNone/>
            </a:pPr>
            <a:endParaRPr lang="ru-RU" sz="2900" b="1" dirty="0">
              <a:solidFill>
                <a:schemeClr val="accent1">
                  <a:lumMod val="75000"/>
                </a:schemeClr>
              </a:solidFill>
            </a:endParaRPr>
          </a:p>
          <a:p>
            <a:pPr marL="109728" lvl="0" indent="0">
              <a:buClr>
                <a:srgbClr val="7030A0"/>
              </a:buClr>
              <a:buNone/>
            </a:pPr>
            <a:endParaRPr lang="ru-RU" sz="2900" b="1" dirty="0">
              <a:solidFill>
                <a:schemeClr val="accent1">
                  <a:lumMod val="75000"/>
                </a:schemeClr>
              </a:solidFill>
            </a:endParaRPr>
          </a:p>
          <a:p>
            <a:pPr lvl="0">
              <a:buClr>
                <a:schemeClr val="accent1">
                  <a:lumMod val="75000"/>
                </a:schemeClr>
              </a:buClr>
              <a:buFont typeface="Wingdings" panose="05000000000000000000" pitchFamily="2" charset="2"/>
              <a:buChar char="Ø"/>
            </a:pPr>
            <a:r>
              <a:rPr lang="ru-RU" sz="2900" dirty="0">
                <a:solidFill>
                  <a:schemeClr val="accent1">
                    <a:lumMod val="75000"/>
                  </a:schemeClr>
                </a:solidFill>
              </a:rPr>
              <a:t>Выберите необходимые инструменты и предметы.</a:t>
            </a:r>
          </a:p>
          <a:p>
            <a:pPr lvl="0">
              <a:buClr>
                <a:schemeClr val="accent1">
                  <a:lumMod val="75000"/>
                </a:schemeClr>
              </a:buClr>
              <a:buFont typeface="Wingdings" panose="05000000000000000000" pitchFamily="2" charset="2"/>
              <a:buChar char="Ø"/>
            </a:pPr>
            <a:r>
              <a:rPr lang="ru-RU" sz="2900" dirty="0">
                <a:solidFill>
                  <a:schemeClr val="accent1">
                    <a:lumMod val="75000"/>
                  </a:schemeClr>
                </a:solidFill>
              </a:rPr>
              <a:t>Составьте алгоритм взвешивания.</a:t>
            </a:r>
          </a:p>
          <a:p>
            <a:pPr>
              <a:buClr>
                <a:schemeClr val="accent1">
                  <a:lumMod val="75000"/>
                </a:schemeClr>
              </a:buClr>
              <a:buFont typeface="Wingdings" panose="05000000000000000000" pitchFamily="2" charset="2"/>
              <a:buChar char="Ø"/>
            </a:pPr>
            <a:r>
              <a:rPr lang="ru-RU" sz="2900" dirty="0">
                <a:solidFill>
                  <a:schemeClr val="accent1">
                    <a:lumMod val="75000"/>
                  </a:schemeClr>
                </a:solidFill>
              </a:rPr>
              <a:t>Подготовьте сообщение своего способа расчёта. </a:t>
            </a:r>
          </a:p>
          <a:p>
            <a:pPr lvl="0">
              <a:buClr>
                <a:schemeClr val="accent1">
                  <a:lumMod val="75000"/>
                </a:schemeClr>
              </a:buClr>
              <a:buFont typeface="Wingdings" panose="05000000000000000000" pitchFamily="2" charset="2"/>
              <a:buChar char="Ø"/>
            </a:pPr>
            <a:r>
              <a:rPr lang="ru-RU" sz="2900" dirty="0">
                <a:solidFill>
                  <a:schemeClr val="accent1">
                    <a:lumMod val="75000"/>
                  </a:schemeClr>
                </a:solidFill>
              </a:rPr>
              <a:t>Кто выполнил задание –покажите это дружным сцеплением рук.</a:t>
            </a:r>
          </a:p>
          <a:p>
            <a:pPr marL="109728" indent="0">
              <a:buNone/>
            </a:pPr>
            <a:endParaRPr lang="ru-RU" dirty="0"/>
          </a:p>
        </p:txBody>
      </p:sp>
      <p:pic>
        <p:nvPicPr>
          <p:cNvPr id="4" name="Picture 2" descr="C:\Documents and Settings\User\Рабочий стол\УРОК 7класс\вода.jpg">
            <a:extLst>
              <a:ext uri="{FF2B5EF4-FFF2-40B4-BE49-F238E27FC236}">
                <a16:creationId xmlns:a16="http://schemas.microsoft.com/office/drawing/2014/main" id="{2A38E583-2837-43DE-90BC-1CA01D5EAC0E}"/>
              </a:ext>
            </a:extLst>
          </p:cNvPr>
          <p:cNvPicPr>
            <a:picLocks noChangeAspect="1" noChangeArrowheads="1"/>
          </p:cNvPicPr>
          <p:nvPr/>
        </p:nvPicPr>
        <p:blipFill>
          <a:blip r:embed="rId2" cstate="print"/>
          <a:srcRect/>
          <a:stretch>
            <a:fillRect/>
          </a:stretch>
        </p:blipFill>
        <p:spPr bwMode="auto">
          <a:xfrm>
            <a:off x="6948264" y="3963357"/>
            <a:ext cx="1302658" cy="575606"/>
          </a:xfrm>
          <a:prstGeom prst="rect">
            <a:avLst/>
          </a:prstGeom>
          <a:noFill/>
        </p:spPr>
      </p:pic>
      <p:pic>
        <p:nvPicPr>
          <p:cNvPr id="5" name="Picture 5" descr="C:\Documents and Settings\User\Рабочий стол\УРОК 7класс\кис.jpg">
            <a:extLst>
              <a:ext uri="{FF2B5EF4-FFF2-40B4-BE49-F238E27FC236}">
                <a16:creationId xmlns:a16="http://schemas.microsoft.com/office/drawing/2014/main" id="{251C3099-326B-45A2-A8F5-DD8B2095E047}"/>
              </a:ext>
            </a:extLst>
          </p:cNvPr>
          <p:cNvPicPr>
            <a:picLocks noChangeAspect="1" noChangeArrowheads="1"/>
          </p:cNvPicPr>
          <p:nvPr/>
        </p:nvPicPr>
        <p:blipFill>
          <a:blip r:embed="rId3" cstate="print"/>
          <a:srcRect/>
          <a:stretch>
            <a:fillRect/>
          </a:stretch>
        </p:blipFill>
        <p:spPr bwMode="auto">
          <a:xfrm>
            <a:off x="6300192" y="4538963"/>
            <a:ext cx="1140769" cy="1140769"/>
          </a:xfrm>
          <a:prstGeom prst="rect">
            <a:avLst/>
          </a:prstGeom>
          <a:noFill/>
        </p:spPr>
      </p:pic>
    </p:spTree>
    <p:extLst>
      <p:ext uri="{BB962C8B-B14F-4D97-AF65-F5344CB8AC3E}">
        <p14:creationId xmlns:p14="http://schemas.microsoft.com/office/powerpoint/2010/main" val="17121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BE8D0D4-BA20-4536-81EC-93F88A13E2A6}"/>
              </a:ext>
            </a:extLst>
          </p:cNvPr>
          <p:cNvSpPr>
            <a:spLocks noGrp="1"/>
          </p:cNvSpPr>
          <p:nvPr>
            <p:ph type="title"/>
          </p:nvPr>
        </p:nvSpPr>
        <p:spPr>
          <a:xfrm>
            <a:off x="457200" y="548680"/>
            <a:ext cx="8229600" cy="792088"/>
          </a:xfrm>
        </p:spPr>
        <p:txBody>
          <a:bodyPr/>
          <a:lstStyle/>
          <a:p>
            <a:r>
              <a:rPr lang="ru-RU" sz="2000" b="1" dirty="0">
                <a:solidFill>
                  <a:schemeClr val="accent2">
                    <a:lumMod val="75000"/>
                  </a:schemeClr>
                </a:solidFill>
                <a:latin typeface="Verdana" panose="020B0604030504040204" pitchFamily="34" charset="0"/>
                <a:ea typeface="Verdana" panose="020B0604030504040204" pitchFamily="34" charset="0"/>
              </a:rPr>
              <a:t>Задание № 7. «Творческие задания»</a:t>
            </a:r>
            <a:endParaRPr lang="ru-RU" dirty="0">
              <a:solidFill>
                <a:schemeClr val="accent2">
                  <a:lumMod val="75000"/>
                </a:schemeClr>
              </a:solidFill>
            </a:endParaRPr>
          </a:p>
        </p:txBody>
      </p:sp>
      <p:sp>
        <p:nvSpPr>
          <p:cNvPr id="3" name="Объект 2">
            <a:extLst>
              <a:ext uri="{FF2B5EF4-FFF2-40B4-BE49-F238E27FC236}">
                <a16:creationId xmlns:a16="http://schemas.microsoft.com/office/drawing/2014/main" id="{86231EE7-87EE-452D-9F44-DBB4185AF4D3}"/>
              </a:ext>
            </a:extLst>
          </p:cNvPr>
          <p:cNvSpPr>
            <a:spLocks noGrp="1"/>
          </p:cNvSpPr>
          <p:nvPr>
            <p:ph idx="1"/>
          </p:nvPr>
        </p:nvSpPr>
        <p:spPr>
          <a:xfrm>
            <a:off x="457200" y="1340768"/>
            <a:ext cx="8229600" cy="5233768"/>
          </a:xfrm>
        </p:spPr>
        <p:txBody>
          <a:bodyPr>
            <a:noAutofit/>
          </a:bodyPr>
          <a:lstStyle/>
          <a:p>
            <a:pPr marL="109728" indent="0" fontAlgn="base">
              <a:buNone/>
            </a:pPr>
            <a:r>
              <a:rPr lang="ru-RU" sz="2000" b="1" dirty="0">
                <a:solidFill>
                  <a:schemeClr val="accent1">
                    <a:lumMod val="75000"/>
                  </a:schemeClr>
                </a:solidFill>
                <a:latin typeface="Verdana" panose="020B0604030504040204" pitchFamily="34" charset="0"/>
                <a:ea typeface="Verdana" panose="020B0604030504040204" pitchFamily="34" charset="0"/>
              </a:rPr>
              <a:t>Творческое задание «Оптика» </a:t>
            </a:r>
            <a:r>
              <a:rPr lang="ru-RU" sz="2000" u="sng" dirty="0">
                <a:solidFill>
                  <a:schemeClr val="accent1">
                    <a:lumMod val="75000"/>
                  </a:schemeClr>
                </a:solidFill>
                <a:latin typeface="Verdana" panose="020B0604030504040204" pitchFamily="34" charset="0"/>
                <a:ea typeface="Verdana" panose="020B0604030504040204" pitchFamily="34" charset="0"/>
              </a:rPr>
              <a:t>Порядок выполнения творческого задания:</a:t>
            </a:r>
            <a:endParaRPr lang="ru-RU" sz="2000" dirty="0">
              <a:solidFill>
                <a:schemeClr val="accent1">
                  <a:lumMod val="75000"/>
                </a:schemeClr>
              </a:solidFill>
              <a:latin typeface="Verdana" panose="020B0604030504040204" pitchFamily="34" charset="0"/>
              <a:ea typeface="Verdana" panose="020B0604030504040204" pitchFamily="34" charset="0"/>
            </a:endParaRPr>
          </a:p>
          <a:p>
            <a:pPr fontAlgn="base">
              <a:buClr>
                <a:schemeClr val="tx2"/>
              </a:buClr>
              <a:buFont typeface="+mj-lt"/>
              <a:buAutoNum type="arabicPeriod"/>
            </a:pPr>
            <a:r>
              <a:rPr lang="ru-RU" sz="2000" dirty="0">
                <a:solidFill>
                  <a:schemeClr val="accent1">
                    <a:lumMod val="75000"/>
                  </a:schemeClr>
                </a:solidFill>
                <a:latin typeface="Verdana" panose="020B0604030504040204" pitchFamily="34" charset="0"/>
                <a:ea typeface="Verdana" panose="020B0604030504040204" pitchFamily="34" charset="0"/>
              </a:rPr>
              <a:t>Подберите 5-7 опытов по теме «Оптика».</a:t>
            </a:r>
          </a:p>
          <a:p>
            <a:pPr fontAlgn="base">
              <a:buClr>
                <a:schemeClr val="tx2"/>
              </a:buClr>
              <a:buFont typeface="+mj-lt"/>
              <a:buAutoNum type="arabicPeriod"/>
            </a:pPr>
            <a:r>
              <a:rPr lang="ru-RU" sz="2000" dirty="0">
                <a:solidFill>
                  <a:schemeClr val="accent1">
                    <a:lumMod val="75000"/>
                  </a:schemeClr>
                </a:solidFill>
                <a:latin typeface="Verdana" panose="020B0604030504040204" pitchFamily="34" charset="0"/>
                <a:ea typeface="Verdana" panose="020B0604030504040204" pitchFamily="34" charset="0"/>
              </a:rPr>
              <a:t>Сочините сказку для проведения урока с учащимися младших классов, используя эти опыты.</a:t>
            </a:r>
          </a:p>
          <a:p>
            <a:pPr fontAlgn="base">
              <a:buClr>
                <a:schemeClr val="tx2"/>
              </a:buClr>
              <a:buFont typeface="+mj-lt"/>
              <a:buAutoNum type="arabicPeriod"/>
            </a:pPr>
            <a:r>
              <a:rPr lang="ru-RU" sz="2000" dirty="0">
                <a:solidFill>
                  <a:schemeClr val="accent1">
                    <a:lumMod val="75000"/>
                  </a:schemeClr>
                </a:solidFill>
                <a:latin typeface="Verdana" panose="020B0604030504040204" pitchFamily="34" charset="0"/>
                <a:ea typeface="Verdana" panose="020B0604030504040204" pitchFamily="34" charset="0"/>
              </a:rPr>
              <a:t>Проведите такой урок. Сделайте фото или видео-съемку урока.</a:t>
            </a:r>
          </a:p>
          <a:p>
            <a:pPr fontAlgn="base">
              <a:buClr>
                <a:schemeClr val="tx2"/>
              </a:buClr>
              <a:buFont typeface="+mj-lt"/>
              <a:buAutoNum type="arabicPeriod"/>
            </a:pPr>
            <a:r>
              <a:rPr lang="ru-RU" sz="2000" dirty="0">
                <a:solidFill>
                  <a:schemeClr val="accent1">
                    <a:lumMod val="75000"/>
                  </a:schemeClr>
                </a:solidFill>
                <a:latin typeface="Verdana" panose="020B0604030504040204" pitchFamily="34" charset="0"/>
                <a:ea typeface="Verdana" panose="020B0604030504040204" pitchFamily="34" charset="0"/>
              </a:rPr>
              <a:t>По итогам проведения урока подготовьте видеосюжет или презентацию с фотографиями «Путешествие в зазеркалье».</a:t>
            </a:r>
          </a:p>
          <a:p>
            <a:pPr fontAlgn="base">
              <a:buClr>
                <a:schemeClr val="tx2"/>
              </a:buClr>
              <a:buFont typeface="+mj-lt"/>
              <a:buAutoNum type="arabicPeriod"/>
            </a:pPr>
            <a:r>
              <a:rPr lang="ru-RU" sz="2000" dirty="0">
                <a:solidFill>
                  <a:schemeClr val="accent1">
                    <a:lumMod val="75000"/>
                  </a:schemeClr>
                </a:solidFill>
                <a:latin typeface="Verdana" panose="020B0604030504040204" pitchFamily="34" charset="0"/>
                <a:ea typeface="Verdana" panose="020B0604030504040204" pitchFamily="34" charset="0"/>
              </a:rPr>
              <a:t>В отдельном файле оформите сценарий сказки. Опишите явления, происходящие в опытах, с физической точки зрения.</a:t>
            </a:r>
          </a:p>
          <a:p>
            <a:pPr marL="457200" lvl="1" indent="0" fontAlgn="base">
              <a:buNone/>
            </a:pPr>
            <a:r>
              <a:rPr lang="ru-RU" sz="2000" dirty="0">
                <a:solidFill>
                  <a:schemeClr val="accent1">
                    <a:lumMod val="75000"/>
                  </a:schemeClr>
                </a:solidFill>
                <a:latin typeface="Verdana" panose="020B0604030504040204" pitchFamily="34" charset="0"/>
                <a:ea typeface="Verdana" panose="020B0604030504040204" pitchFamily="34" charset="0"/>
              </a:rPr>
              <a:t> </a:t>
            </a:r>
          </a:p>
        </p:txBody>
      </p:sp>
    </p:spTree>
    <p:extLst>
      <p:ext uri="{BB962C8B-B14F-4D97-AF65-F5344CB8AC3E}">
        <p14:creationId xmlns:p14="http://schemas.microsoft.com/office/powerpoint/2010/main" val="299375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DEF7073-5726-46AC-A240-EB9A3FCDCBFA}"/>
              </a:ext>
            </a:extLst>
          </p:cNvPr>
          <p:cNvSpPr>
            <a:spLocks noGrp="1"/>
          </p:cNvSpPr>
          <p:nvPr>
            <p:ph type="title"/>
          </p:nvPr>
        </p:nvSpPr>
        <p:spPr>
          <a:xfrm>
            <a:off x="457200" y="548680"/>
            <a:ext cx="8229600" cy="648072"/>
          </a:xfrm>
        </p:spPr>
        <p:txBody>
          <a:bodyPr>
            <a:normAutofit fontScale="90000"/>
          </a:bodyPr>
          <a:lstStyle/>
          <a:p>
            <a:pPr algn="ctr"/>
            <a:r>
              <a:rPr lang="ru-RU" b="1" dirty="0">
                <a:solidFill>
                  <a:schemeClr val="accent2">
                    <a:lumMod val="75000"/>
                  </a:schemeClr>
                </a:solidFill>
              </a:rPr>
              <a:t>Рефлексия</a:t>
            </a:r>
          </a:p>
        </p:txBody>
      </p:sp>
      <p:sp>
        <p:nvSpPr>
          <p:cNvPr id="3" name="Объект 2">
            <a:extLst>
              <a:ext uri="{FF2B5EF4-FFF2-40B4-BE49-F238E27FC236}">
                <a16:creationId xmlns:a16="http://schemas.microsoft.com/office/drawing/2014/main" id="{A1100AF9-8C66-4358-91B3-17E79A26B4BF}"/>
              </a:ext>
            </a:extLst>
          </p:cNvPr>
          <p:cNvSpPr>
            <a:spLocks noGrp="1"/>
          </p:cNvSpPr>
          <p:nvPr>
            <p:ph idx="1"/>
          </p:nvPr>
        </p:nvSpPr>
        <p:spPr>
          <a:xfrm>
            <a:off x="457200" y="1196752"/>
            <a:ext cx="8229600" cy="5377784"/>
          </a:xfrm>
        </p:spPr>
        <p:txBody>
          <a:bodyPr>
            <a:normAutofit fontScale="85000" lnSpcReduction="10000"/>
          </a:bodyPr>
          <a:lstStyle/>
          <a:p>
            <a:pPr marL="109728" indent="0">
              <a:lnSpc>
                <a:spcPct val="115000"/>
              </a:lnSpc>
              <a:spcAft>
                <a:spcPts val="565"/>
              </a:spcAft>
              <a:buNone/>
            </a:pPr>
            <a:r>
              <a:rPr lang="ru-RU" sz="2600" dirty="0">
                <a:solidFill>
                  <a:schemeClr val="accent1">
                    <a:lumMod val="75000"/>
                  </a:schemeClr>
                </a:solidFill>
                <a:latin typeface="Verdana" panose="020B0604030504040204" pitchFamily="34" charset="0"/>
                <a:ea typeface="Verdana" panose="020B0604030504040204" pitchFamily="34" charset="0"/>
              </a:rPr>
              <a:t>Рефлексия относится к активным методам обучения, т.к. помогает подвести итоги урока и систематизировать полученную информацию. Суть метода заключается в том, чтобы учащиеся </a:t>
            </a:r>
            <a:r>
              <a:rPr lang="ru-RU" sz="2600" b="1" dirty="0">
                <a:solidFill>
                  <a:schemeClr val="accent1">
                    <a:lumMod val="75000"/>
                  </a:schemeClr>
                </a:solidFill>
                <a:latin typeface="Verdana" panose="020B0604030504040204" pitchFamily="34" charset="0"/>
                <a:ea typeface="Verdana" panose="020B0604030504040204" pitchFamily="34" charset="0"/>
              </a:rPr>
              <a:t>умели оценивать свое настроение и интерпретировать ощущения с помощью материальных предметов или речи (как устной, так и письменной).  </a:t>
            </a:r>
            <a:endParaRPr lang="ru-RU" sz="2600" dirty="0">
              <a:solidFill>
                <a:schemeClr val="accent1">
                  <a:lumMod val="75000"/>
                </a:schemeClr>
              </a:solidFill>
              <a:latin typeface="Verdana" panose="020B0604030504040204" pitchFamily="34" charset="0"/>
              <a:ea typeface="Verdana" panose="020B0604030504040204" pitchFamily="34" charset="0"/>
            </a:endParaRPr>
          </a:p>
          <a:p>
            <a:pPr marL="109728" indent="0">
              <a:lnSpc>
                <a:spcPct val="115000"/>
              </a:lnSpc>
              <a:spcAft>
                <a:spcPts val="565"/>
              </a:spcAft>
              <a:buNone/>
            </a:pPr>
            <a:r>
              <a:rPr lang="ru-RU" sz="2600" b="1" i="1" dirty="0">
                <a:solidFill>
                  <a:schemeClr val="accent1">
                    <a:lumMod val="75000"/>
                  </a:schemeClr>
                </a:solidFill>
                <a:latin typeface="Verdana" panose="020B0604030504040204" pitchFamily="34" charset="0"/>
                <a:ea typeface="Verdana" panose="020B0604030504040204" pitchFamily="34" charset="0"/>
              </a:rPr>
              <a:t>Например:</a:t>
            </a:r>
          </a:p>
          <a:p>
            <a:pPr marL="109728" indent="0">
              <a:lnSpc>
                <a:spcPct val="115000"/>
              </a:lnSpc>
              <a:spcAft>
                <a:spcPts val="565"/>
              </a:spcAft>
              <a:buNone/>
            </a:pPr>
            <a:r>
              <a:rPr lang="ru-RU" sz="2600" dirty="0">
                <a:solidFill>
                  <a:schemeClr val="accent1">
                    <a:lumMod val="75000"/>
                  </a:schemeClr>
                </a:solidFill>
                <a:latin typeface="Verdana" panose="020B0604030504040204" pitchFamily="34" charset="0"/>
                <a:ea typeface="Verdana" panose="020B0604030504040204" pitchFamily="34" charset="0"/>
              </a:rPr>
              <a:t> </a:t>
            </a:r>
            <a:r>
              <a:rPr lang="ru-RU" sz="26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На доске находится рисунок, на котором изображены рычажные весы.  Пожалуйста, возьмите ту тарелку их трёх (желтая, красная, зелёная), которая соответствует вашему настроению и поставьте на правую сторону весов.</a:t>
            </a:r>
          </a:p>
          <a:p>
            <a:pPr marL="109728" indent="0">
              <a:buNone/>
            </a:pPr>
            <a:endParaRPr lang="ru-RU" dirty="0"/>
          </a:p>
        </p:txBody>
      </p:sp>
    </p:spTree>
    <p:extLst>
      <p:ext uri="{BB962C8B-B14F-4D97-AF65-F5344CB8AC3E}">
        <p14:creationId xmlns:p14="http://schemas.microsoft.com/office/powerpoint/2010/main" val="2003834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1" name="AutoShape 2"/>
          <p:cNvSpPr>
            <a:spLocks noChangeArrowheads="1"/>
          </p:cNvSpPr>
          <p:nvPr/>
        </p:nvSpPr>
        <p:spPr bwMode="auto">
          <a:xfrm>
            <a:off x="323528" y="2996952"/>
            <a:ext cx="819150" cy="381000"/>
          </a:xfrm>
          <a:custGeom>
            <a:avLst/>
            <a:gdLst>
              <a:gd name="T0" fmla="*/ 750888 w 21600"/>
              <a:gd name="T1" fmla="*/ 190500 h 21600"/>
              <a:gd name="T2" fmla="*/ 409575 w 21600"/>
              <a:gd name="T3" fmla="*/ 381000 h 21600"/>
              <a:gd name="T4" fmla="*/ 68263 w 21600"/>
              <a:gd name="T5" fmla="*/ 190500 h 21600"/>
              <a:gd name="T6" fmla="*/ 409575 w 21600"/>
              <a:gd name="T7" fmla="*/ 0 h 21600"/>
              <a:gd name="T8" fmla="*/ 0 60000 65536"/>
              <a:gd name="T9" fmla="*/ 0 60000 65536"/>
              <a:gd name="T10" fmla="*/ 0 60000 65536"/>
              <a:gd name="T11" fmla="*/ 0 60000 65536"/>
              <a:gd name="T12" fmla="*/ 3600 w 21600"/>
              <a:gd name="T13" fmla="*/ 3600 h 21600"/>
              <a:gd name="T14" fmla="*/ 18000 w 21600"/>
              <a:gd name="T15" fmla="*/ 18000 h 21600"/>
            </a:gdLst>
            <a:ahLst/>
            <a:cxnLst>
              <a:cxn ang="T8">
                <a:pos x="T0" y="T1"/>
              </a:cxn>
              <a:cxn ang="T9">
                <a:pos x="T2" y="T3"/>
              </a:cxn>
              <a:cxn ang="T10">
                <a:pos x="T4" y="T5"/>
              </a:cxn>
              <a:cxn ang="T11">
                <a:pos x="T6" y="T7"/>
              </a:cxn>
            </a:cxnLst>
            <a:rect l="T12" t="T13" r="T14" b="T15"/>
            <a:pathLst>
              <a:path w="21600" h="21600">
                <a:moveTo>
                  <a:pt x="0" y="0"/>
                </a:moveTo>
                <a:lnTo>
                  <a:pt x="3600" y="21600"/>
                </a:lnTo>
                <a:lnTo>
                  <a:pt x="18000" y="21600"/>
                </a:lnTo>
                <a:lnTo>
                  <a:pt x="21600" y="0"/>
                </a:lnTo>
                <a:lnTo>
                  <a:pt x="0" y="0"/>
                </a:lnTo>
                <a:close/>
              </a:path>
            </a:pathLst>
          </a:cu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Georgia"/>
              <a:ea typeface="+mn-ea"/>
              <a:cs typeface="+mn-cs"/>
            </a:endParaRPr>
          </a:p>
        </p:txBody>
      </p:sp>
      <p:sp>
        <p:nvSpPr>
          <p:cNvPr id="101382" name="AutoShape 5"/>
          <p:cNvSpPr>
            <a:spLocks noChangeArrowheads="1"/>
          </p:cNvSpPr>
          <p:nvPr/>
        </p:nvSpPr>
        <p:spPr bwMode="auto">
          <a:xfrm>
            <a:off x="323528" y="1988840"/>
            <a:ext cx="819150" cy="381000"/>
          </a:xfrm>
          <a:custGeom>
            <a:avLst/>
            <a:gdLst>
              <a:gd name="T0" fmla="*/ 750888 w 21600"/>
              <a:gd name="T1" fmla="*/ 190500 h 21600"/>
              <a:gd name="T2" fmla="*/ 409575 w 21600"/>
              <a:gd name="T3" fmla="*/ 381000 h 21600"/>
              <a:gd name="T4" fmla="*/ 68263 w 21600"/>
              <a:gd name="T5" fmla="*/ 190500 h 21600"/>
              <a:gd name="T6" fmla="*/ 409575 w 21600"/>
              <a:gd name="T7" fmla="*/ 0 h 21600"/>
              <a:gd name="T8" fmla="*/ 0 60000 65536"/>
              <a:gd name="T9" fmla="*/ 0 60000 65536"/>
              <a:gd name="T10" fmla="*/ 0 60000 65536"/>
              <a:gd name="T11" fmla="*/ 0 60000 65536"/>
              <a:gd name="T12" fmla="*/ 3600 w 21600"/>
              <a:gd name="T13" fmla="*/ 3600 h 21600"/>
              <a:gd name="T14" fmla="*/ 18000 w 21600"/>
              <a:gd name="T15" fmla="*/ 18000 h 21600"/>
            </a:gdLst>
            <a:ahLst/>
            <a:cxnLst>
              <a:cxn ang="T8">
                <a:pos x="T0" y="T1"/>
              </a:cxn>
              <a:cxn ang="T9">
                <a:pos x="T2" y="T3"/>
              </a:cxn>
              <a:cxn ang="T10">
                <a:pos x="T4" y="T5"/>
              </a:cxn>
              <a:cxn ang="T11">
                <a:pos x="T6" y="T7"/>
              </a:cxn>
            </a:cxnLst>
            <a:rect l="T12" t="T13" r="T14" b="T15"/>
            <a:pathLst>
              <a:path w="21600" h="21600">
                <a:moveTo>
                  <a:pt x="0" y="0"/>
                </a:moveTo>
                <a:lnTo>
                  <a:pt x="3600" y="21600"/>
                </a:lnTo>
                <a:lnTo>
                  <a:pt x="18000" y="21600"/>
                </a:lnTo>
                <a:lnTo>
                  <a:pt x="21600" y="0"/>
                </a:lnTo>
                <a:lnTo>
                  <a:pt x="0" y="0"/>
                </a:lnTo>
                <a:close/>
              </a:path>
            </a:pathLst>
          </a:cu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Georgia"/>
              <a:ea typeface="+mn-ea"/>
              <a:cs typeface="+mn-cs"/>
            </a:endParaRPr>
          </a:p>
        </p:txBody>
      </p:sp>
      <p:sp>
        <p:nvSpPr>
          <p:cNvPr id="101383" name="AutoShape 4"/>
          <p:cNvSpPr>
            <a:spLocks noChangeArrowheads="1"/>
          </p:cNvSpPr>
          <p:nvPr/>
        </p:nvSpPr>
        <p:spPr bwMode="auto">
          <a:xfrm>
            <a:off x="323528" y="836712"/>
            <a:ext cx="819150" cy="381000"/>
          </a:xfrm>
          <a:custGeom>
            <a:avLst/>
            <a:gdLst>
              <a:gd name="T0" fmla="*/ 750888 w 21600"/>
              <a:gd name="T1" fmla="*/ 190500 h 21600"/>
              <a:gd name="T2" fmla="*/ 409575 w 21600"/>
              <a:gd name="T3" fmla="*/ 381000 h 21600"/>
              <a:gd name="T4" fmla="*/ 68263 w 21600"/>
              <a:gd name="T5" fmla="*/ 190500 h 21600"/>
              <a:gd name="T6" fmla="*/ 409575 w 21600"/>
              <a:gd name="T7" fmla="*/ 0 h 21600"/>
              <a:gd name="T8" fmla="*/ 0 60000 65536"/>
              <a:gd name="T9" fmla="*/ 0 60000 65536"/>
              <a:gd name="T10" fmla="*/ 0 60000 65536"/>
              <a:gd name="T11" fmla="*/ 0 60000 65536"/>
              <a:gd name="T12" fmla="*/ 3600 w 21600"/>
              <a:gd name="T13" fmla="*/ 3600 h 21600"/>
              <a:gd name="T14" fmla="*/ 18000 w 21600"/>
              <a:gd name="T15" fmla="*/ 18000 h 21600"/>
            </a:gdLst>
            <a:ahLst/>
            <a:cxnLst>
              <a:cxn ang="T8">
                <a:pos x="T0" y="T1"/>
              </a:cxn>
              <a:cxn ang="T9">
                <a:pos x="T2" y="T3"/>
              </a:cxn>
              <a:cxn ang="T10">
                <a:pos x="T4" y="T5"/>
              </a:cxn>
              <a:cxn ang="T11">
                <a:pos x="T6" y="T7"/>
              </a:cxn>
            </a:cxnLst>
            <a:rect l="T12" t="T13" r="T14" b="T15"/>
            <a:pathLst>
              <a:path w="21600" h="21600">
                <a:moveTo>
                  <a:pt x="0" y="0"/>
                </a:moveTo>
                <a:lnTo>
                  <a:pt x="3600" y="21600"/>
                </a:lnTo>
                <a:lnTo>
                  <a:pt x="18000" y="21600"/>
                </a:lnTo>
                <a:lnTo>
                  <a:pt x="21600" y="0"/>
                </a:lnTo>
                <a:lnTo>
                  <a:pt x="0" y="0"/>
                </a:lnTo>
                <a:close/>
              </a:path>
            </a:pathLst>
          </a:custGeom>
          <a:solidFill>
            <a:srgbClr val="92D05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Georgia"/>
              <a:ea typeface="+mn-ea"/>
              <a:cs typeface="+mn-cs"/>
            </a:endParaRPr>
          </a:p>
        </p:txBody>
      </p:sp>
      <p:sp>
        <p:nvSpPr>
          <p:cNvPr id="101384"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sz="1200" b="0" i="0" u="none" strike="noStrike" kern="1200" cap="none" spc="0"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сейчас оцените пополнился ли ваш багаж знаний, всё ли было понятно, успевали ли вы за ходом урока и наклейте вторую чашку весов выше или ниже первой. </a:t>
            </a:r>
            <a:endParaRPr kumimoji="0" lang="ru-RU" sz="1800" b="0" i="0" u="none" strike="noStrike" kern="1200" cap="none" spc="0" normalizeH="0" baseline="0" noProof="0" dirty="0">
              <a:ln>
                <a:noFill/>
              </a:ln>
              <a:solidFill>
                <a:prstClr val="black"/>
              </a:solidFill>
              <a:effectLst/>
              <a:uLnTx/>
              <a:uFillTx/>
              <a:latin typeface="Arial" pitchFamily="34" charset="0"/>
              <a:ea typeface="+mn-ea"/>
              <a:cs typeface="+mn-cs"/>
            </a:endParaRPr>
          </a:p>
        </p:txBody>
      </p:sp>
      <p:sp>
        <p:nvSpPr>
          <p:cNvPr id="13" name="Текст 12"/>
          <p:cNvSpPr>
            <a:spLocks noGrp="1"/>
          </p:cNvSpPr>
          <p:nvPr>
            <p:ph type="body" idx="2"/>
          </p:nvPr>
        </p:nvSpPr>
        <p:spPr>
          <a:xfrm>
            <a:off x="5353496" y="3275602"/>
            <a:ext cx="3383280" cy="3352844"/>
          </a:xfrm>
        </p:spPr>
        <p:txBody>
          <a:bodyPr/>
          <a:lstStyle/>
          <a:p>
            <a:endParaRPr lang="ru-RU" dirty="0"/>
          </a:p>
        </p:txBody>
      </p:sp>
      <p:sp>
        <p:nvSpPr>
          <p:cNvPr id="12" name="Содержимое 11"/>
          <p:cNvSpPr>
            <a:spLocks noGrp="1"/>
          </p:cNvSpPr>
          <p:nvPr>
            <p:ph sz="half" idx="1"/>
          </p:nvPr>
        </p:nvSpPr>
        <p:spPr>
          <a:xfrm>
            <a:off x="581968" y="692696"/>
            <a:ext cx="8596064" cy="3208921"/>
          </a:xfrm>
        </p:spPr>
        <p:txBody>
          <a:bodyPr>
            <a:normAutofit/>
          </a:bodyPr>
          <a:lstStyle/>
          <a:p>
            <a:pPr>
              <a:buNone/>
            </a:pPr>
            <a:r>
              <a:rPr lang="ru-RU" sz="2400" dirty="0"/>
              <a:t>        </a:t>
            </a:r>
            <a:r>
              <a:rPr lang="ru-RU" sz="2800" dirty="0"/>
              <a:t> </a:t>
            </a:r>
            <a:r>
              <a:rPr lang="ru-RU" sz="1900" b="1" dirty="0">
                <a:solidFill>
                  <a:schemeClr val="tx2">
                    <a:lumMod val="60000"/>
                    <a:lumOff val="40000"/>
                  </a:schemeClr>
                </a:solidFill>
                <a:latin typeface="Verdana" panose="020B0604030504040204" pitchFamily="34" charset="0"/>
                <a:ea typeface="Verdana" panose="020B0604030504040204" pitchFamily="34" charset="0"/>
              </a:rPr>
              <a:t>Всё было понятно, успевали за ходом урока, </a:t>
            </a:r>
          </a:p>
          <a:p>
            <a:pPr>
              <a:buNone/>
            </a:pPr>
            <a:r>
              <a:rPr lang="ru-RU" sz="1900" b="1" dirty="0">
                <a:solidFill>
                  <a:schemeClr val="tx2">
                    <a:lumMod val="60000"/>
                    <a:lumOff val="40000"/>
                  </a:schemeClr>
                </a:solidFill>
                <a:latin typeface="Verdana" panose="020B0604030504040204" pitchFamily="34" charset="0"/>
                <a:ea typeface="Verdana" panose="020B0604030504040204" pitchFamily="34" charset="0"/>
              </a:rPr>
              <a:t>         багаж   знаний пополнился.</a:t>
            </a:r>
            <a:endParaRPr lang="ru-RU" sz="1900" dirty="0">
              <a:solidFill>
                <a:schemeClr val="tx2">
                  <a:lumMod val="60000"/>
                  <a:lumOff val="40000"/>
                </a:schemeClr>
              </a:solidFill>
              <a:latin typeface="Verdana" panose="020B0604030504040204" pitchFamily="34" charset="0"/>
              <a:ea typeface="Verdana" panose="020B0604030504040204" pitchFamily="34" charset="0"/>
            </a:endParaRPr>
          </a:p>
          <a:p>
            <a:pPr>
              <a:buNone/>
            </a:pPr>
            <a:r>
              <a:rPr lang="ru-RU" sz="1900" b="1" dirty="0"/>
              <a:t>               </a:t>
            </a:r>
          </a:p>
          <a:p>
            <a:pPr>
              <a:buNone/>
            </a:pPr>
            <a:r>
              <a:rPr lang="ru-RU" sz="2000" b="1" dirty="0"/>
              <a:t>            </a:t>
            </a:r>
            <a:r>
              <a:rPr lang="ru-RU" sz="1800" b="1" dirty="0">
                <a:solidFill>
                  <a:srgbClr val="0070C0"/>
                </a:solidFill>
                <a:latin typeface="Verdana" panose="020B0604030504040204" pitchFamily="34" charset="0"/>
                <a:ea typeface="Verdana" panose="020B0604030504040204" pitchFamily="34" charset="0"/>
              </a:rPr>
              <a:t>Остались вопросы. Не  совсем справились  </a:t>
            </a:r>
          </a:p>
          <a:p>
            <a:pPr>
              <a:buNone/>
            </a:pPr>
            <a:r>
              <a:rPr lang="ru-RU" sz="1800" b="1" dirty="0">
                <a:solidFill>
                  <a:srgbClr val="0070C0"/>
                </a:solidFill>
                <a:latin typeface="Verdana" panose="020B0604030504040204" pitchFamily="34" charset="0"/>
                <a:ea typeface="Verdana" panose="020B0604030504040204" pitchFamily="34" charset="0"/>
              </a:rPr>
              <a:t>           с  заданием.</a:t>
            </a:r>
          </a:p>
          <a:p>
            <a:pPr>
              <a:buNone/>
            </a:pPr>
            <a:endParaRPr lang="ru-RU" sz="1800" b="1" dirty="0">
              <a:solidFill>
                <a:srgbClr val="0070C0"/>
              </a:solidFill>
              <a:latin typeface="Verdana" panose="020B0604030504040204" pitchFamily="34" charset="0"/>
              <a:ea typeface="Verdana" panose="020B0604030504040204" pitchFamily="34" charset="0"/>
            </a:endParaRPr>
          </a:p>
          <a:p>
            <a:pPr>
              <a:buNone/>
            </a:pPr>
            <a:r>
              <a:rPr lang="ru-RU" sz="1800" b="1" dirty="0">
                <a:solidFill>
                  <a:srgbClr val="0070C0"/>
                </a:solidFill>
                <a:latin typeface="Verdana" panose="020B0604030504040204" pitchFamily="34" charset="0"/>
                <a:ea typeface="Verdana" panose="020B0604030504040204" pitchFamily="34" charset="0"/>
              </a:rPr>
              <a:t>              Ничего не поняли, не   справились с </a:t>
            </a:r>
          </a:p>
          <a:p>
            <a:pPr>
              <a:buNone/>
            </a:pPr>
            <a:r>
              <a:rPr lang="ru-RU" sz="1800" b="1" dirty="0">
                <a:solidFill>
                  <a:srgbClr val="0070C0"/>
                </a:solidFill>
                <a:latin typeface="Verdana" panose="020B0604030504040204" pitchFamily="34" charset="0"/>
                <a:ea typeface="Verdana" panose="020B0604030504040204" pitchFamily="34" charset="0"/>
              </a:rPr>
              <a:t>            заданием.</a:t>
            </a:r>
            <a:endParaRPr lang="ru-RU" sz="1800" dirty="0">
              <a:solidFill>
                <a:srgbClr val="0070C0"/>
              </a:solidFill>
              <a:latin typeface="Verdana" panose="020B0604030504040204" pitchFamily="34" charset="0"/>
              <a:ea typeface="Verdana" panose="020B0604030504040204" pitchFamily="34" charset="0"/>
            </a:endParaRPr>
          </a:p>
          <a:p>
            <a:pPr>
              <a:buNone/>
            </a:pPr>
            <a:r>
              <a:rPr lang="ru-RU" sz="2000" b="1" dirty="0"/>
              <a:t>            </a:t>
            </a:r>
            <a:endParaRPr lang="ru-RU" sz="2400" dirty="0"/>
          </a:p>
          <a:p>
            <a:endParaRPr lang="ru-RU" sz="2000" b="1" dirty="0"/>
          </a:p>
        </p:txBody>
      </p:sp>
      <p:pic>
        <p:nvPicPr>
          <p:cNvPr id="140290" name="Picture 2" descr="C:\Documents and Settings\User\Рабочий стол\УРОК 7класс\багаж.jpg"/>
          <p:cNvPicPr>
            <a:picLocks noChangeAspect="1" noChangeArrowheads="1"/>
          </p:cNvPicPr>
          <p:nvPr/>
        </p:nvPicPr>
        <p:blipFill>
          <a:blip r:embed="rId2" cstate="print"/>
          <a:srcRect/>
          <a:stretch>
            <a:fillRect/>
          </a:stretch>
        </p:blipFill>
        <p:spPr bwMode="auto">
          <a:xfrm>
            <a:off x="5220072" y="3275602"/>
            <a:ext cx="3096344" cy="3080862"/>
          </a:xfrm>
          <a:prstGeom prst="rect">
            <a:avLst/>
          </a:prstGeom>
          <a:noFill/>
        </p:spPr>
      </p:pic>
      <p:pic>
        <p:nvPicPr>
          <p:cNvPr id="140291" name="Picture 3" descr="C:\Documents and Settings\User\Рабочий стол\УРОК 7класс\весы2.jpg"/>
          <p:cNvPicPr>
            <a:picLocks noChangeAspect="1" noChangeArrowheads="1"/>
          </p:cNvPicPr>
          <p:nvPr/>
        </p:nvPicPr>
        <p:blipFill>
          <a:blip r:embed="rId3" cstate="print"/>
          <a:srcRect/>
          <a:stretch>
            <a:fillRect/>
          </a:stretch>
        </p:blipFill>
        <p:spPr bwMode="auto">
          <a:xfrm>
            <a:off x="323528" y="3861048"/>
            <a:ext cx="4104456" cy="2232248"/>
          </a:xfrm>
          <a:prstGeom prst="rect">
            <a:avLst/>
          </a:prstGeom>
          <a:noFill/>
        </p:spPr>
      </p:pic>
    </p:spTree>
    <p:extLst>
      <p:ext uri="{BB962C8B-B14F-4D97-AF65-F5344CB8AC3E}">
        <p14:creationId xmlns:p14="http://schemas.microsoft.com/office/powerpoint/2010/main" val="32030490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F17902-878F-451A-A41E-084B9A48C4D9}"/>
              </a:ext>
            </a:extLst>
          </p:cNvPr>
          <p:cNvSpPr>
            <a:spLocks noGrp="1"/>
          </p:cNvSpPr>
          <p:nvPr>
            <p:ph idx="1"/>
          </p:nvPr>
        </p:nvSpPr>
        <p:spPr>
          <a:xfrm>
            <a:off x="457200" y="692696"/>
            <a:ext cx="8229600" cy="5881840"/>
          </a:xfrm>
        </p:spPr>
        <p:txBody>
          <a:bodyPr>
            <a:normAutofit fontScale="77500" lnSpcReduction="20000"/>
          </a:bodyPr>
          <a:lstStyle/>
          <a:p>
            <a:pPr marL="0" lvl="0" indent="0" algn="just" fontAlgn="base">
              <a:lnSpc>
                <a:spcPct val="150000"/>
              </a:lnSpc>
              <a:spcBef>
                <a:spcPct val="0"/>
              </a:spcBef>
              <a:spcAft>
                <a:spcPct val="0"/>
              </a:spcAft>
              <a:buClrTx/>
              <a:buNone/>
            </a:pPr>
            <a:r>
              <a:rPr lang="ru-RU" sz="26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Кроме того, при формировании личностных УУД, ставится задача патриотического воспитания учащихся. На уроках физики для этой цели можно использовать исторические сведенья о российских и советских физиках и их вкладе в мировую науку. Делать акценты на современные достижения отечественных физиков. Важным моментом является и содержательная часть предмета. При формулировке заданий можно добавлять соответствующий сюжет из реальной жизни, газет, журналов. </a:t>
            </a:r>
            <a:endParaRPr lang="ru-RU" sz="2600" b="1" dirty="0">
              <a:solidFill>
                <a:schemeClr val="accent1">
                  <a:lumMod val="75000"/>
                </a:schemeClr>
              </a:solidFill>
              <a:latin typeface="Verdana" panose="020B0604030504040204" pitchFamily="34" charset="0"/>
              <a:ea typeface="Verdana" panose="020B0604030504040204" pitchFamily="34" charset="0"/>
              <a:cs typeface="Times New Roman" pitchFamily="18" charset="0"/>
            </a:endParaRPr>
          </a:p>
          <a:p>
            <a:pPr marL="0" lvl="0" indent="0" algn="just" fontAlgn="base">
              <a:lnSpc>
                <a:spcPct val="150000"/>
              </a:lnSpc>
              <a:spcBef>
                <a:spcPct val="0"/>
              </a:spcBef>
              <a:spcAft>
                <a:spcPct val="0"/>
              </a:spcAft>
              <a:buClrTx/>
              <a:buNone/>
            </a:pPr>
            <a:r>
              <a:rPr lang="ru-RU" sz="2600" b="1" dirty="0">
                <a:solidFill>
                  <a:schemeClr val="accent1">
                    <a:lumMod val="75000"/>
                  </a:schemeClr>
                </a:solidFill>
                <a:latin typeface="Verdana" panose="020B0604030504040204" pitchFamily="34" charset="0"/>
                <a:ea typeface="Verdana" panose="020B0604030504040204" pitchFamily="34" charset="0"/>
                <a:cs typeface="Times New Roman" pitchFamily="18" charset="0"/>
              </a:rPr>
              <a:t> </a:t>
            </a:r>
            <a:r>
              <a:rPr lang="ru-RU" sz="2600" b="1" dirty="0">
                <a:solidFill>
                  <a:schemeClr val="accent2">
                    <a:lumMod val="75000"/>
                  </a:schemeClr>
                </a:solidFill>
                <a:latin typeface="Verdana" panose="020B0604030504040204" pitchFamily="34" charset="0"/>
                <a:ea typeface="Verdana" panose="020B0604030504040204" pitchFamily="34" charset="0"/>
                <a:cs typeface="Times New Roman" pitchFamily="18" charset="0"/>
              </a:rPr>
              <a:t>Задачи часто могут быть решены разными способами. </a:t>
            </a:r>
          </a:p>
          <a:p>
            <a:pPr marL="0" lvl="0" indent="0" algn="just" eaLnBrk="0" fontAlgn="base" hangingPunct="0">
              <a:lnSpc>
                <a:spcPct val="150000"/>
              </a:lnSpc>
              <a:spcBef>
                <a:spcPct val="0"/>
              </a:spcBef>
              <a:spcAft>
                <a:spcPct val="0"/>
              </a:spcAft>
              <a:buClrTx/>
              <a:buNone/>
            </a:pPr>
            <a:r>
              <a:rPr lang="ru-RU" sz="2600" b="1" dirty="0">
                <a:solidFill>
                  <a:schemeClr val="accent2">
                    <a:lumMod val="75000"/>
                  </a:schemeClr>
                </a:solidFill>
                <a:latin typeface="Verdana" panose="020B0604030504040204" pitchFamily="34" charset="0"/>
                <a:ea typeface="Verdana" panose="020B0604030504040204" pitchFamily="34" charset="0"/>
                <a:cs typeface="Times New Roman" pitchFamily="18" charset="0"/>
              </a:rPr>
              <a:t>Важно, чтобы каждый ученик самостоятельно выбрал свой способ решения, наиболее ему удобный и понятный. </a:t>
            </a:r>
          </a:p>
          <a:p>
            <a:pPr>
              <a:lnSpc>
                <a:spcPct val="107000"/>
              </a:lnSpc>
              <a:spcAft>
                <a:spcPts val="800"/>
              </a:spcAft>
            </a:pP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109728" indent="0">
              <a:buNone/>
            </a:pPr>
            <a:endParaRPr lang="ru-RU" dirty="0"/>
          </a:p>
        </p:txBody>
      </p:sp>
    </p:spTree>
    <p:extLst>
      <p:ext uri="{BB962C8B-B14F-4D97-AF65-F5344CB8AC3E}">
        <p14:creationId xmlns:p14="http://schemas.microsoft.com/office/powerpoint/2010/main" val="24831339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6015C8A-05B6-43E0-9547-63E5CA498D9E}"/>
              </a:ext>
            </a:extLst>
          </p:cNvPr>
          <p:cNvSpPr>
            <a:spLocks noGrp="1"/>
          </p:cNvSpPr>
          <p:nvPr>
            <p:ph idx="1"/>
          </p:nvPr>
        </p:nvSpPr>
        <p:spPr>
          <a:xfrm>
            <a:off x="457200" y="764704"/>
            <a:ext cx="8229600" cy="5809832"/>
          </a:xfrm>
        </p:spPr>
        <p:txBody>
          <a:bodyPr>
            <a:normAutofit/>
          </a:bodyPr>
          <a:lstStyle/>
          <a:p>
            <a:pPr marL="109728" indent="0">
              <a:lnSpc>
                <a:spcPct val="107000"/>
              </a:lnSpc>
              <a:spcAft>
                <a:spcPts val="800"/>
              </a:spcAft>
              <a:buNone/>
            </a:pPr>
            <a:r>
              <a:rPr lang="ru-RU" sz="22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Для формирования личностных УУД применяют следующие предметные действия: участие в проектах; подведение итогов урока; творческие задания; мысленное воспроизведение картины, ситуации; самооценка события; дневники достижений.</a:t>
            </a:r>
          </a:p>
          <a:p>
            <a:pPr marL="109728" indent="0">
              <a:lnSpc>
                <a:spcPct val="107000"/>
              </a:lnSpc>
              <a:spcAft>
                <a:spcPts val="800"/>
              </a:spcAft>
              <a:buNone/>
            </a:pPr>
            <a:r>
              <a:rPr lang="ru-RU" sz="22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В результате формирования личностных УУД получаем: уровень развития морального сознания; присвоение моральных норм, выступающих регуляторами морального поведения; полноту ориентации учащихся на моральное содержание ситуации, действия, моральной дилеммы, требующей осуществления морального выбора.</a:t>
            </a:r>
          </a:p>
          <a:p>
            <a:pPr marL="109728" indent="0">
              <a:lnSpc>
                <a:spcPct val="107000"/>
              </a:lnSpc>
              <a:spcAft>
                <a:spcPts val="800"/>
              </a:spcAft>
              <a:buNone/>
            </a:pPr>
            <a:endParaRPr lang="ru-RU" sz="32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Picture 7" descr="Похожее изображение">
            <a:extLst>
              <a:ext uri="{FF2B5EF4-FFF2-40B4-BE49-F238E27FC236}">
                <a16:creationId xmlns:a16="http://schemas.microsoft.com/office/drawing/2014/main" id="{3C19DF9A-3083-462B-B690-3AAC50F6EA8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5279822"/>
            <a:ext cx="2016671" cy="157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3795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BDA955A3-14BF-4807-8BC8-E4ED5C24EC3C}"/>
              </a:ext>
            </a:extLst>
          </p:cNvPr>
          <p:cNvSpPr>
            <a:spLocks noGrp="1"/>
          </p:cNvSpPr>
          <p:nvPr>
            <p:ph idx="1"/>
          </p:nvPr>
        </p:nvSpPr>
        <p:spPr>
          <a:xfrm>
            <a:off x="457200" y="692696"/>
            <a:ext cx="8229600" cy="5881142"/>
          </a:xfrm>
        </p:spPr>
        <p:txBody>
          <a:bodyPr>
            <a:normAutofit lnSpcReduction="10000"/>
          </a:bodyPr>
          <a:lstStyle/>
          <a:p>
            <a:pPr marL="0" lvl="0" indent="0" algn="ctr" fontAlgn="base">
              <a:spcBef>
                <a:spcPct val="0"/>
              </a:spcBef>
              <a:spcAft>
                <a:spcPct val="0"/>
              </a:spcAft>
              <a:buClrTx/>
              <a:buNone/>
            </a:pPr>
            <a:r>
              <a:rPr lang="ru-RU" b="1"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В процессе обучения физики</a:t>
            </a:r>
          </a:p>
          <a:p>
            <a:pPr marL="0" lvl="0" indent="0" algn="ctr" fontAlgn="base">
              <a:spcBef>
                <a:spcPct val="0"/>
              </a:spcBef>
              <a:spcAft>
                <a:spcPct val="0"/>
              </a:spcAft>
              <a:buClrTx/>
              <a:buNone/>
            </a:pPr>
            <a:r>
              <a:rPr lang="ru-RU" b="1" i="1"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можно успешно формировать все виды УУД</a:t>
            </a:r>
            <a:r>
              <a:rPr lang="ru-RU" b="1"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 </a:t>
            </a:r>
          </a:p>
          <a:p>
            <a:pPr marL="0" lvl="0" indent="0" algn="ctr" eaLnBrk="0" fontAlgn="base" hangingPunct="0">
              <a:spcBef>
                <a:spcPct val="0"/>
              </a:spcBef>
              <a:spcAft>
                <a:spcPct val="0"/>
              </a:spcAft>
              <a:buClrTx/>
              <a:buNone/>
            </a:pPr>
            <a:r>
              <a:rPr lang="ru-RU" b="1"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востребованных современной системой образования. </a:t>
            </a:r>
          </a:p>
          <a:p>
            <a:pPr marL="0" lvl="0" indent="0" algn="ctr" eaLnBrk="0" fontAlgn="base" hangingPunct="0">
              <a:spcBef>
                <a:spcPct val="0"/>
              </a:spcBef>
              <a:spcAft>
                <a:spcPct val="0"/>
              </a:spcAft>
              <a:buClrTx/>
              <a:buNone/>
            </a:pPr>
            <a:endParaRPr lang="ru-RU" b="1"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endParaRPr>
          </a:p>
          <a:p>
            <a:pPr marL="0" lvl="0" indent="0" algn="ctr" eaLnBrk="0" fontAlgn="base" hangingPunct="0">
              <a:spcBef>
                <a:spcPct val="0"/>
              </a:spcBef>
              <a:spcAft>
                <a:spcPct val="0"/>
              </a:spcAft>
              <a:buClrTx/>
              <a:buNone/>
            </a:pPr>
            <a:r>
              <a:rPr lang="ru-RU" b="1" dirty="0">
                <a:solidFill>
                  <a:schemeClr val="tx2">
                    <a:lumMod val="60000"/>
                    <a:lumOff val="40000"/>
                  </a:schemeClr>
                </a:solidFill>
                <a:latin typeface="Verdana" panose="020B0604030504040204" pitchFamily="34" charset="0"/>
                <a:ea typeface="Verdana" panose="020B0604030504040204" pitchFamily="34" charset="0"/>
                <a:cs typeface="Times New Roman" pitchFamily="18" charset="0"/>
              </a:rPr>
              <a:t>            Они в свою очередь необходимы для достижения его главной цели: </a:t>
            </a:r>
          </a:p>
          <a:p>
            <a:pPr marL="0" lvl="0" indent="0" algn="ctr" eaLnBrk="0" fontAlgn="base" hangingPunct="0">
              <a:spcBef>
                <a:spcPct val="0"/>
              </a:spcBef>
              <a:spcAft>
                <a:spcPct val="0"/>
              </a:spcAft>
              <a:buClrTx/>
              <a:buNone/>
            </a:pPr>
            <a:r>
              <a:rPr lang="ru-RU" sz="4000" b="1" dirty="0">
                <a:solidFill>
                  <a:srgbClr val="C00000"/>
                </a:solidFill>
                <a:latin typeface="Verdana" panose="020B0604030504040204" pitchFamily="34" charset="0"/>
                <a:ea typeface="Verdana" panose="020B0604030504040204" pitchFamily="34" charset="0"/>
                <a:cs typeface="Times New Roman" pitchFamily="18" charset="0"/>
              </a:rPr>
              <a:t>научить учиться и достигать новых вершин знания для дальнейшего саморазвития.</a:t>
            </a:r>
          </a:p>
          <a:p>
            <a:endParaRPr lang="ru-RU" dirty="0"/>
          </a:p>
        </p:txBody>
      </p:sp>
    </p:spTree>
    <p:extLst>
      <p:ext uri="{BB962C8B-B14F-4D97-AF65-F5344CB8AC3E}">
        <p14:creationId xmlns:p14="http://schemas.microsoft.com/office/powerpoint/2010/main" val="12086343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a:xfrm>
            <a:off x="0" y="620688"/>
            <a:ext cx="8481120" cy="4469128"/>
          </a:xfrm>
        </p:spPr>
        <p:txBody>
          <a:bodyPr/>
          <a:lstStyle/>
          <a:p>
            <a:pPr>
              <a:buNone/>
            </a:pPr>
            <a:r>
              <a:rPr lang="ru-RU" sz="3200" dirty="0">
                <a:solidFill>
                  <a:schemeClr val="tx2">
                    <a:lumMod val="60000"/>
                    <a:lumOff val="40000"/>
                  </a:schemeClr>
                </a:solidFill>
              </a:rPr>
              <a:t>Решать задачи можно вечно─</a:t>
            </a:r>
          </a:p>
          <a:p>
            <a:pPr>
              <a:buNone/>
            </a:pPr>
            <a:r>
              <a:rPr lang="ru-RU" sz="3200" dirty="0">
                <a:solidFill>
                  <a:schemeClr val="tx2">
                    <a:lumMod val="60000"/>
                    <a:lumOff val="40000"/>
                  </a:schemeClr>
                </a:solidFill>
              </a:rPr>
              <a:t>Вселенная ведь бесконечна!</a:t>
            </a:r>
          </a:p>
          <a:p>
            <a:pPr>
              <a:buNone/>
            </a:pPr>
            <a:endParaRPr lang="ru-RU" sz="3200" dirty="0">
              <a:solidFill>
                <a:srgbClr val="002060"/>
              </a:solidFill>
            </a:endParaRPr>
          </a:p>
          <a:p>
            <a:pPr>
              <a:buNone/>
            </a:pPr>
            <a:endParaRPr lang="ru-RU" sz="3200" dirty="0">
              <a:solidFill>
                <a:srgbClr val="002060"/>
              </a:solidFill>
            </a:endParaRPr>
          </a:p>
          <a:p>
            <a:pPr>
              <a:buNone/>
            </a:pPr>
            <a:r>
              <a:rPr lang="ru-RU" sz="3200" dirty="0">
                <a:solidFill>
                  <a:schemeClr val="accent2">
                    <a:lumMod val="75000"/>
                  </a:schemeClr>
                </a:solidFill>
              </a:rPr>
              <a:t>Спасибо за </a:t>
            </a:r>
          </a:p>
          <a:p>
            <a:pPr>
              <a:buNone/>
            </a:pPr>
            <a:r>
              <a:rPr lang="ru-RU" sz="3200" dirty="0">
                <a:solidFill>
                  <a:schemeClr val="accent2">
                    <a:lumMod val="75000"/>
                  </a:schemeClr>
                </a:solidFill>
              </a:rPr>
              <a:t>внимание.</a:t>
            </a:r>
          </a:p>
          <a:p>
            <a:endParaRPr lang="ru-RU" dirty="0"/>
          </a:p>
        </p:txBody>
      </p:sp>
      <p:pic>
        <p:nvPicPr>
          <p:cNvPr id="47106" name="Picture 2" descr="C:\Documents and Settings\User\Рабочий стол\УРОК 7класс\Эйнштейн.jpg"/>
          <p:cNvPicPr>
            <a:picLocks noChangeAspect="1" noChangeArrowheads="1"/>
          </p:cNvPicPr>
          <p:nvPr/>
        </p:nvPicPr>
        <p:blipFill>
          <a:blip r:embed="rId2" cstate="print"/>
          <a:srcRect/>
          <a:stretch>
            <a:fillRect/>
          </a:stretch>
        </p:blipFill>
        <p:spPr bwMode="auto">
          <a:xfrm>
            <a:off x="3923928" y="1700808"/>
            <a:ext cx="5220072" cy="5112568"/>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B18A232-51FF-45DA-961C-F6A70CEF5459}"/>
              </a:ext>
            </a:extLst>
          </p:cNvPr>
          <p:cNvSpPr>
            <a:spLocks noGrp="1"/>
          </p:cNvSpPr>
          <p:nvPr>
            <p:ph idx="1"/>
          </p:nvPr>
        </p:nvSpPr>
        <p:spPr>
          <a:xfrm>
            <a:off x="457200" y="692696"/>
            <a:ext cx="8229600" cy="5881840"/>
          </a:xfrm>
        </p:spPr>
        <p:txBody>
          <a:bodyPr/>
          <a:lstStyle/>
          <a:p>
            <a:pPr marL="109728" indent="0">
              <a:buNone/>
            </a:pPr>
            <a:r>
              <a:rPr lang="ru-RU" dirty="0">
                <a:latin typeface="Verdana" panose="020B0604030504040204" pitchFamily="34" charset="0"/>
                <a:ea typeface="Verdana" panose="020B0604030504040204" pitchFamily="34" charset="0"/>
              </a:rPr>
              <a:t> </a:t>
            </a:r>
          </a:p>
          <a:p>
            <a:pPr marL="109728" indent="0" algn="just">
              <a:spcAft>
                <a:spcPts val="0"/>
              </a:spcAft>
              <a:buNone/>
            </a:pPr>
            <a:r>
              <a:rPr lang="ru-RU" sz="1800" b="1"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Ссылки на источники</a:t>
            </a:r>
            <a:endParaRPr lang="ru-RU" sz="1800" dirty="0">
              <a:solidFill>
                <a:schemeClr val="accent1">
                  <a:lumMod val="75000"/>
                </a:schemeClr>
              </a:solidFill>
              <a:latin typeface="Verdana" panose="020B0604030504040204" pitchFamily="34" charset="0"/>
              <a:ea typeface="Verdana" panose="020B0604030504040204" pitchFamily="34" charset="0"/>
            </a:endParaRPr>
          </a:p>
          <a:p>
            <a:pPr marL="109728" indent="0" algn="just">
              <a:spcAft>
                <a:spcPts val="0"/>
              </a:spcAft>
              <a:buNone/>
            </a:pPr>
            <a:r>
              <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1.Щербакова Ю.В. “Занимательная физика на уроках и внеклассных мероприятиях” М. ”Глобус” 2010</a:t>
            </a:r>
            <a:endParaRPr lang="ru-RU" sz="1800" dirty="0">
              <a:solidFill>
                <a:schemeClr val="accent1">
                  <a:lumMod val="75000"/>
                </a:schemeClr>
              </a:solidFill>
              <a:latin typeface="Verdana" panose="020B0604030504040204" pitchFamily="34" charset="0"/>
              <a:ea typeface="Verdana" panose="020B0604030504040204" pitchFamily="34" charset="0"/>
            </a:endParaRPr>
          </a:p>
          <a:p>
            <a:pPr marL="109728" indent="0" algn="just">
              <a:spcAft>
                <a:spcPts val="0"/>
              </a:spcAft>
              <a:buNone/>
            </a:pPr>
            <a:r>
              <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2. Андреева Л.В. статья «Развитие универсальных учебных действий у учащихся на уроке физики»</a:t>
            </a:r>
          </a:p>
          <a:p>
            <a:pPr marL="109728" lvl="0" indent="0">
              <a:lnSpc>
                <a:spcPct val="107000"/>
              </a:lnSpc>
              <a:buClr>
                <a:srgbClr val="9BBB59"/>
              </a:buClr>
              <a:buNone/>
            </a:pPr>
            <a:r>
              <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3. </a:t>
            </a:r>
            <a:r>
              <a:rPr lang="ru-RU" sz="1800" i="1"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 </a:t>
            </a:r>
            <a:r>
              <a:rPr lang="ru-RU" sz="1800" dirty="0" err="1">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Вяденко</a:t>
            </a:r>
            <a:r>
              <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 Т.А.</a:t>
            </a:r>
            <a:r>
              <a:rPr lang="ru-RU" sz="1800" i="1"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 </a:t>
            </a:r>
            <a:r>
              <a:rPr lang="ru-RU" sz="1800" dirty="0">
                <a:solidFill>
                  <a:schemeClr val="accent1">
                    <a:lumMod val="75000"/>
                  </a:schemeClr>
                </a:solidFill>
                <a:latin typeface="Verdana" panose="020B0604030504040204" pitchFamily="34" charset="0"/>
                <a:ea typeface="Verdana" panose="020B0604030504040204" pitchFamily="34" charset="0"/>
              </a:rPr>
              <a:t>«</a:t>
            </a:r>
            <a:r>
              <a:rPr lang="ru-RU" sz="1800" kern="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О формировании личностных УУД на уроках математики»</a:t>
            </a:r>
          </a:p>
          <a:p>
            <a:pPr marL="109728" indent="0">
              <a:lnSpc>
                <a:spcPct val="107000"/>
              </a:lnSpc>
              <a:buClr>
                <a:srgbClr val="9BBB59"/>
              </a:buClr>
              <a:buNone/>
            </a:pPr>
            <a:r>
              <a:rPr lang="ru-RU" sz="1800" kern="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4. </a:t>
            </a:r>
            <a:r>
              <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Сергеева Н. А. Реализация компетентностного подхода в преподавании физики // </a:t>
            </a:r>
            <a:r>
              <a:rPr lang="ru-RU" sz="1800" u="sng"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Проблемы и перспективы развития образования в России</a:t>
            </a:r>
            <a:r>
              <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 – 2012. - № 16. – С. 170-175.</a:t>
            </a:r>
          </a:p>
          <a:p>
            <a:pPr marL="109728" indent="0">
              <a:lnSpc>
                <a:spcPct val="107000"/>
              </a:lnSpc>
              <a:buClr>
                <a:srgbClr val="9BBB59"/>
              </a:buClr>
              <a:buNone/>
            </a:pPr>
            <a:r>
              <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rPr>
              <a:t>5. </a:t>
            </a:r>
            <a:r>
              <a:rPr lang="ru-RU" sz="1800" dirty="0">
                <a:solidFill>
                  <a:schemeClr val="accent1">
                    <a:lumMod val="75000"/>
                  </a:schemeClr>
                </a:solidFill>
                <a:latin typeface="Verdana" panose="020B0604030504040204" pitchFamily="34" charset="0"/>
                <a:ea typeface="Verdana" panose="020B0604030504040204" pitchFamily="34" charset="0"/>
              </a:rPr>
              <a:t>М. Н. Бородин ФИЗИКА УМК для основной школы 7– 9 классы Методическое пособие для учителя</a:t>
            </a:r>
            <a:endParaRPr lang="ru-RU" sz="1800" b="1"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endParaRPr>
          </a:p>
          <a:p>
            <a:pPr marL="109728" lvl="0" indent="0">
              <a:lnSpc>
                <a:spcPct val="107000"/>
              </a:lnSpc>
              <a:buClr>
                <a:srgbClr val="9BBB59"/>
              </a:buClr>
              <a:buNone/>
            </a:pPr>
            <a:endParaRPr lang="ru-RU" sz="1800" dirty="0">
              <a:solidFill>
                <a:schemeClr val="accent1">
                  <a:lumMod val="75000"/>
                </a:schemeClr>
              </a:solidFill>
              <a:latin typeface="Verdana" panose="020B0604030504040204" pitchFamily="34" charset="0"/>
              <a:ea typeface="Verdana" panose="020B0604030504040204" pitchFamily="34" charset="0"/>
              <a:cs typeface="Times New Roman" panose="02020603050405020304" pitchFamily="18" charset="0"/>
            </a:endParaRPr>
          </a:p>
          <a:p>
            <a:pPr marL="109728" lvl="0" indent="0">
              <a:lnSpc>
                <a:spcPct val="107000"/>
              </a:lnSpc>
              <a:spcAft>
                <a:spcPts val="800"/>
              </a:spcAft>
              <a:buClr>
                <a:srgbClr val="9BBB59"/>
              </a:buClr>
              <a:buNone/>
            </a:pPr>
            <a:endParaRPr lang="ru-RU" sz="1800" dirty="0">
              <a:solidFill>
                <a:prstClr val="black"/>
              </a:solidFill>
              <a:latin typeface="Verdana" panose="020B0604030504040204" pitchFamily="34" charset="0"/>
              <a:ea typeface="Verdana" panose="020B0604030504040204" pitchFamily="34" charset="0"/>
              <a:cs typeface="Times New Roman" panose="02020603050405020304" pitchFamily="18" charset="0"/>
            </a:endParaRPr>
          </a:p>
          <a:p>
            <a:pPr marL="109728" indent="0" algn="just">
              <a:spcAft>
                <a:spcPts val="0"/>
              </a:spcAft>
              <a:buNone/>
            </a:pPr>
            <a:endParaRPr lang="ru-RU" sz="1800" dirty="0">
              <a:solidFill>
                <a:srgbClr val="333333"/>
              </a:solidFill>
              <a:latin typeface="Verdana" panose="020B0604030504040204" pitchFamily="34" charset="0"/>
              <a:ea typeface="Verdana" panose="020B0604030504040204" pitchFamily="34" charset="0"/>
              <a:cs typeface="Times New Roman" panose="02020603050405020304" pitchFamily="18" charset="0"/>
            </a:endParaRPr>
          </a:p>
          <a:p>
            <a:pPr marL="109728" indent="0" algn="just">
              <a:spcAft>
                <a:spcPts val="0"/>
              </a:spcAft>
              <a:buNone/>
            </a:pPr>
            <a:endParaRPr lang="ru-RU" sz="1800" dirty="0">
              <a:latin typeface="Verdana" panose="020B0604030504040204" pitchFamily="34" charset="0"/>
              <a:ea typeface="Verdana" panose="020B0604030504040204" pitchFamily="34" charset="0"/>
            </a:endParaRPr>
          </a:p>
          <a:p>
            <a:pPr marL="109728" indent="0">
              <a:buNone/>
            </a:pPr>
            <a:endParaRPr lang="ru-RU" dirty="0"/>
          </a:p>
        </p:txBody>
      </p:sp>
    </p:spTree>
    <p:extLst>
      <p:ext uri="{BB962C8B-B14F-4D97-AF65-F5344CB8AC3E}">
        <p14:creationId xmlns:p14="http://schemas.microsoft.com/office/powerpoint/2010/main" val="28063430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2642</TotalTime>
  <Words>1529</Words>
  <Application>Microsoft Office PowerPoint</Application>
  <PresentationFormat>Экран (4:3)</PresentationFormat>
  <Paragraphs>172</Paragraphs>
  <Slides>30</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30</vt:i4>
      </vt:variant>
    </vt:vector>
  </HeadingPairs>
  <TitlesOfParts>
    <vt:vector size="41" baseType="lpstr">
      <vt:lpstr>Arial</vt:lpstr>
      <vt:lpstr>Arial Black</vt:lpstr>
      <vt:lpstr>Calibri</vt:lpstr>
      <vt:lpstr>Cambria</vt:lpstr>
      <vt:lpstr>Georgia</vt:lpstr>
      <vt:lpstr>Times New Roman</vt:lpstr>
      <vt:lpstr>Trebuchet MS</vt:lpstr>
      <vt:lpstr>Verdana</vt:lpstr>
      <vt:lpstr>Wingdings</vt:lpstr>
      <vt:lpstr>Wingdings 2</vt:lpstr>
      <vt:lpstr>Городская</vt:lpstr>
      <vt:lpstr>МУНИЦИПАЛЬНОУ КАЗЁННОЕ ОБЩЕОБРАЗОВАТЕЛЬНОЕ УЧРЕЖДЕНИЕ  «ВЕЧЕРНЯЯ (СМЕННАЯ) ОБЩЕОБРАЗОВАТЕЛЬНАЯ ШКОЛА № 2  ПРИ ИСПРАВИТЕЛЬНОЙ КОЛОНИИ» с. ЧУГУЕВКА ЧУГУЕВСКОГО РАЙОНА ПРИМОРСКОГО КРАЯ </vt:lpstr>
      <vt:lpstr>Универсальные учебные действия  у обучающихся   </vt:lpstr>
      <vt:lpstr>Презентация PowerPoint</vt:lpstr>
      <vt:lpstr>Презентация PowerPoint</vt:lpstr>
      <vt:lpstr>  Заложенные в Федеральном государственном образовательном стандарте основы формирования универсальных учебных действий подчёркивают ценность современного образования – школа должна побуждать молодёжь принимать активную гражданскую позицию, усиливать личностное развитие и безопасную социальную включённость в жизнь общества. </vt:lpstr>
      <vt:lpstr>В условиях перехода общеобразовательных школ к ФГОС второго поколения перед учителями ставятся задачи: формирование знаний в соответствии с новыми государственными образовательными стандартами, формирование универсальных учебных действий (далее УУД), обеспечивающих все учебные предметы, формирование компетенций, позволяющих ученикам действовать в новой обстановке на качественно высоком уровне.</vt:lpstr>
      <vt:lpstr>Презентация PowerPoint</vt:lpstr>
      <vt:lpstr>Личностные УУД  – самопознание и самоопределение</vt:lpstr>
      <vt:lpstr>Личностные УУД - смыслообразование</vt:lpstr>
      <vt:lpstr>Планируемые  результаты  формирования личностных УУД,  отражающих отношение к учебной деятельности: </vt:lpstr>
      <vt:lpstr>Личностными результатами обучения физике являются: </vt:lpstr>
      <vt:lpstr>Цель: выработать  систему знаний и умений у учащихся по формированию личностных УУД. </vt:lpstr>
      <vt:lpstr>Презентация PowerPoint</vt:lpstr>
      <vt:lpstr>Презентация PowerPoint</vt:lpstr>
      <vt:lpstr>Проблемное обучение</vt:lpstr>
      <vt:lpstr>Цели введения проблемного метода обучения на уроках: </vt:lpstr>
      <vt:lpstr>Примерами формирования личностных УУД на уроках физики могут быть следующие типовые задания:   </vt:lpstr>
      <vt:lpstr>Задание № 2. «Биография учёного» </vt:lpstr>
      <vt:lpstr> Задание № 3. «Практическое применение физического явления» </vt:lpstr>
      <vt:lpstr>Задание № 4. «Найди ошибки» </vt:lpstr>
      <vt:lpstr> Задание №5. «Ситуативная задача» </vt:lpstr>
      <vt:lpstr> Задание №6. «Экспериментальная задача»</vt:lpstr>
      <vt:lpstr>Задание № 7. «Творческие задания»</vt:lpstr>
      <vt:lpstr>Рефлексия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ольга</dc:creator>
  <cp:lastModifiedBy>Пользователь</cp:lastModifiedBy>
  <cp:revision>263</cp:revision>
  <dcterms:created xsi:type="dcterms:W3CDTF">2013-10-01T17:47:38Z</dcterms:created>
  <dcterms:modified xsi:type="dcterms:W3CDTF">2021-11-15T12:39:55Z</dcterms:modified>
</cp:coreProperties>
</file>