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sldIdLst>
    <p:sldId id="256" r:id="rId2"/>
    <p:sldId id="257" r:id="rId3"/>
    <p:sldId id="264" r:id="rId4"/>
    <p:sldId id="258" r:id="rId5"/>
    <p:sldId id="265" r:id="rId6"/>
    <p:sldId id="259" r:id="rId7"/>
    <p:sldId id="266" r:id="rId8"/>
    <p:sldId id="260" r:id="rId9"/>
    <p:sldId id="261" r:id="rId10"/>
    <p:sldId id="267" r:id="rId11"/>
    <p:sldId id="262" r:id="rId12"/>
    <p:sldId id="268" r:id="rId13"/>
    <p:sldId id="263"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51DEABC-D766-4322-8E78-B830FAE35C72}" type="datetime4">
              <a:rPr lang="en-US" smtClean="0"/>
              <a:pPr/>
              <a:t>December 21, 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F38DF745-7D3F-47F4-83A3-874385CFAA6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3333F43-3E86-47E4-BFBB-2476D384E1C6}" type="datetime4">
              <a:rPr lang="en-US" smtClean="0"/>
              <a:pPr/>
              <a:t>December 21, 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6"/>
          <p:cNvSpPr>
            <a:spLocks noGrp="1"/>
          </p:cNvSpPr>
          <p:nvPr>
            <p:ph type="dt" sz="half" idx="10"/>
          </p:nvPr>
        </p:nvSpPr>
        <p:spPr/>
        <p:txBody>
          <a:bodyPr/>
          <a:lstStyle/>
          <a:p>
            <a:fld id="{751663BA-01FC-4367-B6F3-ABB2645D55F1}" type="datetime4">
              <a:rPr lang="en-US" smtClean="0"/>
              <a:pPr/>
              <a:t>December 21, 2021</a:t>
            </a:fld>
            <a:endParaRPr lang="en-US" dirty="0"/>
          </a:p>
        </p:txBody>
      </p:sp>
      <p:sp>
        <p:nvSpPr>
          <p:cNvPr id="8" name="Slide Number Placeholder 7"/>
          <p:cNvSpPr>
            <a:spLocks noGrp="1"/>
          </p:cNvSpPr>
          <p:nvPr>
            <p:ph type="sldNum" sz="quarter" idx="11"/>
          </p:nvPr>
        </p:nvSpPr>
        <p:spPr/>
        <p:txBody>
          <a:bodyPr/>
          <a:lstStyle/>
          <a:p>
            <a:fld id="{F38DF745-7D3F-47F4-83A3-874385CFAA6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9B19C71-EC74-44AF-B27E-FC7DC3C3A61D}" type="datetime4">
              <a:rPr lang="en-US" smtClean="0"/>
              <a:pPr/>
              <a:t>December 21, 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ru-RU" smtClean="0"/>
              <a:t>Образец текста</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A5CDA29-3CBE-48EA-92AE-A996835462BA}" type="datetime4">
              <a:rPr lang="en-US" smtClean="0"/>
              <a:pPr/>
              <a:t>December 21, 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E29EC054-3869-4501-B163-1BBFDE8DCE04}" type="datetime4">
              <a:rPr lang="en-US" smtClean="0"/>
              <a:pPr/>
              <a:t>December 21, 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63D831-56C1-49CF-8EF7-8B9A98402BCD}" type="datetime4">
              <a:rPr lang="en-US" smtClean="0"/>
              <a:pPr/>
              <a:t>December 21, 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EAD5615-7F4F-4584-84D5-CC95918C321F}" type="datetime4">
              <a:rPr lang="en-US" smtClean="0"/>
              <a:pPr/>
              <a:t>December 21, 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8DF745-7D3F-47F4-83A3-874385CFAA69}" type="slidenum">
              <a:rPr lang="en-US" smtClean="0"/>
              <a:pPr/>
              <a:t>‹#›</a:t>
            </a:fld>
            <a:endParaRPr lang="en-US"/>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6EEA923-9BEE-48CE-9F28-5B525F399BAD}" type="datetime4">
              <a:rPr lang="en-US" smtClean="0"/>
              <a:pPr/>
              <a:t>December 21, 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F38DF745-7D3F-47F4-83A3-874385CFAA69}" type="slidenum">
              <a:rPr lang="en-US" smtClean="0"/>
              <a:pPr/>
              <a:t>‹#›</a:t>
            </a:fld>
            <a:endParaRPr lang="en-US" dirty="0"/>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ru-RU" smtClean="0"/>
              <a:t>Образец заголовка</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F3131F9E-604E-4343-9F29-EF72E8231CAD}" type="datetime4">
              <a:rPr lang="en-US" smtClean="0"/>
              <a:pPr/>
              <a:t>December 21, 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34A8E1CE-37F8-4102-8DF9-852A0A51F293}" type="datetime4">
              <a:rPr lang="en-US" smtClean="0"/>
              <a:pPr/>
              <a:t>December 21, 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8DF745-7D3F-47F4-83A3-874385CFAA6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17D0EFEE-2756-4A20-BF2A-63F0A94F99AC}" type="datetime4">
              <a:rPr lang="en-US" smtClean="0"/>
              <a:pPr/>
              <a:t>December 21, 2021</a:t>
            </a:fld>
            <a:endParaRPr lang="en-US" dirty="0"/>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F38DF745-7D3F-47F4-83A3-874385CFAA69}" type="slidenum">
              <a:rPr lang="en-US" smtClean="0"/>
              <a:pPr/>
              <a:t>‹#›</a:t>
            </a:fld>
            <a:endParaRPr lang="en-US" dirty="0"/>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hf hdr="0" ftr="0" dt="0"/>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png"/><Relationship Id="rId7"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15.png"/><Relationship Id="rId10" Type="http://schemas.openxmlformats.org/officeDocument/2006/relationships/image" Target="../media/image19.png"/><Relationship Id="rId4" Type="http://schemas.openxmlformats.org/officeDocument/2006/relationships/image" Target="../media/image14.jpe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png"/><Relationship Id="rId7" Type="http://schemas.openxmlformats.org/officeDocument/2006/relationships/image" Target="../media/image16.png"/><Relationship Id="rId2" Type="http://schemas.openxmlformats.org/officeDocument/2006/relationships/image" Target="../media/image27.png"/><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 Id="rId9" Type="http://schemas.openxmlformats.org/officeDocument/2006/relationships/image" Target="../media/image3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4.png"/><Relationship Id="rId2" Type="http://schemas.openxmlformats.org/officeDocument/2006/relationships/image" Target="../media/image40.png"/><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43.png"/><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pPr algn="ctr"/>
            <a:r>
              <a:rPr lang="ru-RU" sz="3600" dirty="0" smtClean="0">
                <a:latin typeface="Times New Roman" pitchFamily="18" charset="0"/>
                <a:cs typeface="Times New Roman" pitchFamily="18" charset="0"/>
              </a:rPr>
              <a:t>Использование элементов сенсорной интеграции в коррекционной работе с детьми ОВЗ</a:t>
            </a:r>
            <a:endParaRPr lang="ru-RU" sz="36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907704" y="5085184"/>
            <a:ext cx="6858000" cy="914400"/>
          </a:xfrm>
        </p:spPr>
        <p:txBody>
          <a:bodyPr/>
          <a:lstStyle/>
          <a:p>
            <a:pPr algn="r"/>
            <a:r>
              <a:rPr lang="ru-RU" dirty="0" smtClean="0">
                <a:latin typeface="Times New Roman" pitchFamily="18" charset="0"/>
                <a:cs typeface="Times New Roman" pitchFamily="18" charset="0"/>
              </a:rPr>
              <a:t>МАДОУ №23 «Родничок» г. </a:t>
            </a:r>
            <a:r>
              <a:rPr lang="ru-RU" dirty="0" err="1" smtClean="0">
                <a:latin typeface="Times New Roman" pitchFamily="18" charset="0"/>
                <a:cs typeface="Times New Roman" pitchFamily="18" charset="0"/>
              </a:rPr>
              <a:t>ТуАпсе</a:t>
            </a:r>
            <a:endParaRPr lang="ru-RU" dirty="0" smtClean="0">
              <a:latin typeface="Times New Roman" pitchFamily="18" charset="0"/>
              <a:cs typeface="Times New Roman" pitchFamily="18" charset="0"/>
            </a:endParaRPr>
          </a:p>
          <a:p>
            <a:pPr algn="r"/>
            <a:r>
              <a:rPr lang="ru-RU" dirty="0" smtClean="0">
                <a:latin typeface="Times New Roman" pitchFamily="18" charset="0"/>
                <a:cs typeface="Times New Roman" pitchFamily="18" charset="0"/>
              </a:rPr>
              <a:t>Учитель-логопед: </a:t>
            </a:r>
            <a:r>
              <a:rPr lang="ru-RU" dirty="0" err="1" smtClean="0">
                <a:latin typeface="Times New Roman" pitchFamily="18" charset="0"/>
                <a:cs typeface="Times New Roman" pitchFamily="18" charset="0"/>
              </a:rPr>
              <a:t>С.В.Сахно</a:t>
            </a:r>
            <a:endParaRPr lang="ru-RU" dirty="0">
              <a:latin typeface="Times New Roman" pitchFamily="18" charset="0"/>
              <a:cs typeface="Times New Roman" pitchFamily="18" charset="0"/>
            </a:endParaRPr>
          </a:p>
        </p:txBody>
      </p:sp>
      <p:sp>
        <p:nvSpPr>
          <p:cNvPr id="4" name="Номер слайда 3"/>
          <p:cNvSpPr>
            <a:spLocks noGrp="1"/>
          </p:cNvSpPr>
          <p:nvPr>
            <p:ph type="sldNum" sz="quarter" idx="12"/>
          </p:nvPr>
        </p:nvSpPr>
        <p:spPr/>
        <p:txBody>
          <a:bodyPr/>
          <a:lstStyle/>
          <a:p>
            <a:fld id="{F38DF745-7D3F-47F4-83A3-874385CFAA69}" type="slidenum">
              <a:rPr lang="en-US" smtClean="0"/>
              <a:pPr/>
              <a:t>1</a:t>
            </a:fld>
            <a:endParaRPr lang="en-US" dirty="0"/>
          </a:p>
        </p:txBody>
      </p:sp>
      <p:pic>
        <p:nvPicPr>
          <p:cNvPr id="103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861048"/>
            <a:ext cx="2706106" cy="24579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1874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04664"/>
            <a:ext cx="7772400" cy="4536504"/>
          </a:xfrm>
        </p:spPr>
        <p:txBody>
          <a:bodyPr/>
          <a:lstStyle/>
          <a:p>
            <a:pPr algn="just">
              <a:lnSpc>
                <a:spcPct val="115000"/>
              </a:lnSpc>
              <a:spcAft>
                <a:spcPts val="0"/>
              </a:spcAft>
            </a:pPr>
            <a:r>
              <a:rPr lang="ru-RU" sz="2000" dirty="0">
                <a:latin typeface="Times New Roman" pitchFamily="18" charset="0"/>
                <a:ea typeface="Calibri"/>
                <a:cs typeface="Times New Roman" pitchFamily="18" charset="0"/>
              </a:rPr>
              <a:t>Известно, что успешность умственного, физического воспитания, овладение речью в значительной степени зависит от уровня сенсорного развития детей, то есть от того, насколько совершенно ребенок слышит, видит, осязает окружающее, насколько качественно оперирует этой информацией и выражает эти </a:t>
            </a:r>
            <a:r>
              <a:rPr lang="ru-RU" sz="2000" dirty="0" smtClean="0">
                <a:latin typeface="Times New Roman" pitchFamily="18" charset="0"/>
                <a:ea typeface="Calibri"/>
                <a:cs typeface="Times New Roman" pitchFamily="18" charset="0"/>
              </a:rPr>
              <a:t>знания в </a:t>
            </a:r>
            <a:r>
              <a:rPr lang="ru-RU" sz="2000" dirty="0">
                <a:latin typeface="Times New Roman" pitchFamily="18" charset="0"/>
                <a:ea typeface="Calibri"/>
                <a:cs typeface="Times New Roman" pitchFamily="18" charset="0"/>
              </a:rPr>
              <a:t>речи. </a:t>
            </a:r>
            <a:br>
              <a:rPr lang="ru-RU" sz="2000" dirty="0">
                <a:latin typeface="Times New Roman" pitchFamily="18" charset="0"/>
                <a:ea typeface="Calibri"/>
                <a:cs typeface="Times New Roman" pitchFamily="18" charset="0"/>
              </a:rPr>
            </a:br>
            <a:endParaRPr lang="ru-RU" sz="2000" dirty="0">
              <a:latin typeface="Times New Roman" pitchFamily="18" charset="0"/>
              <a:cs typeface="Times New Roman" pitchFamily="18" charset="0"/>
            </a:endParaRPr>
          </a:p>
        </p:txBody>
      </p:sp>
      <p:sp>
        <p:nvSpPr>
          <p:cNvPr id="3" name="Текст 2"/>
          <p:cNvSpPr>
            <a:spLocks noGrp="1"/>
          </p:cNvSpPr>
          <p:nvPr>
            <p:ph type="body" idx="1"/>
          </p:nvPr>
        </p:nvSpPr>
        <p:spPr>
          <a:xfrm>
            <a:off x="395536" y="-99392"/>
            <a:ext cx="7772400" cy="1066800"/>
          </a:xfrm>
        </p:spPr>
        <p:txBody>
          <a:bodyPr>
            <a:normAutofit/>
          </a:bodyPr>
          <a:lstStyle/>
          <a:p>
            <a:pPr algn="ctr"/>
            <a:r>
              <a:rPr lang="ru-RU" sz="3600" b="1" dirty="0">
                <a:latin typeface="Times New Roman"/>
                <a:ea typeface="Calibri"/>
              </a:rPr>
              <a:t>Сенсорная интеграция</a:t>
            </a:r>
            <a:endParaRPr lang="ru-RU" sz="3600" dirty="0"/>
          </a:p>
        </p:txBody>
      </p:sp>
      <p:sp>
        <p:nvSpPr>
          <p:cNvPr id="4" name="Номер слайда 3"/>
          <p:cNvSpPr>
            <a:spLocks noGrp="1"/>
          </p:cNvSpPr>
          <p:nvPr>
            <p:ph type="sldNum" sz="quarter" idx="11"/>
          </p:nvPr>
        </p:nvSpPr>
        <p:spPr/>
        <p:txBody>
          <a:bodyPr/>
          <a:lstStyle/>
          <a:p>
            <a:fld id="{F38DF745-7D3F-47F4-83A3-874385CFAA69}" type="slidenum">
              <a:rPr lang="en-US" smtClean="0"/>
              <a:pPr/>
              <a:t>2</a:t>
            </a:fld>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2866" y="4077072"/>
            <a:ext cx="6709363"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46654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16632"/>
            <a:ext cx="8640960" cy="6480720"/>
          </a:xfrm>
        </p:spPr>
        <p:txBody>
          <a:bodyPr>
            <a:normAutofit/>
          </a:bodyPr>
          <a:lstStyle/>
          <a:p>
            <a:pPr algn="just">
              <a:lnSpc>
                <a:spcPct val="107000"/>
              </a:lnSpc>
              <a:spcAft>
                <a:spcPts val="0"/>
              </a:spcAft>
            </a:pPr>
            <a:r>
              <a:rPr lang="ru-RU" b="0" dirty="0" smtClean="0">
                <a:latin typeface="Times New Roman"/>
                <a:ea typeface="Calibri"/>
                <a:cs typeface="Times New Roman"/>
              </a:rPr>
              <a:t>     Цель </a:t>
            </a:r>
            <a:r>
              <a:rPr lang="ru-RU" b="0" dirty="0">
                <a:latin typeface="Times New Roman"/>
                <a:ea typeface="Calibri"/>
                <a:cs typeface="Times New Roman"/>
              </a:rPr>
              <a:t>упражнений на сенсорную интеграцию – это усилить, сбалансировать, развить обработку сенсорных стимулов нервной системой. Чем больше у ребенка будет сенсорный опыт, тем лучше будет работать мозг в целом,</a:t>
            </a:r>
            <a:r>
              <a:rPr lang="ru-RU" b="0" dirty="0">
                <a:latin typeface="Calibri"/>
                <a:ea typeface="Calibri"/>
                <a:cs typeface="Times New Roman"/>
              </a:rPr>
              <a:t> </a:t>
            </a:r>
            <a:r>
              <a:rPr lang="ru-RU" b="0" dirty="0">
                <a:latin typeface="Times New Roman"/>
                <a:ea typeface="Calibri"/>
                <a:cs typeface="Times New Roman"/>
              </a:rPr>
              <a:t>чем больше разнообразных движений совершает ребенок, тем больше в мозг поступает информации и тем быстрее идет его психическое развитие.  Упражнения могут использованы как для стимуляции отдельных сенсорных каналов (зрительного, слухового, тактильного, вестибулярного и гравитационного), так и в комплексе, направленные на общую суммацию сенсорных стимулов.</a:t>
            </a:r>
            <a:endParaRPr lang="ru-RU" sz="1050" b="0" dirty="0">
              <a:latin typeface="Calibri"/>
              <a:ea typeface="Calibri"/>
              <a:cs typeface="Times New Roman"/>
            </a:endParaRPr>
          </a:p>
          <a:p>
            <a:pPr algn="just">
              <a:lnSpc>
                <a:spcPct val="107000"/>
              </a:lnSpc>
              <a:spcAft>
                <a:spcPts val="0"/>
              </a:spcAft>
            </a:pPr>
            <a:r>
              <a:rPr lang="ru-RU" dirty="0">
                <a:latin typeface="Times New Roman"/>
                <a:ea typeface="Calibri"/>
                <a:cs typeface="Times New Roman"/>
              </a:rPr>
              <a:t>Упражнения для тактильной системы</a:t>
            </a:r>
            <a:endParaRPr lang="ru-RU" sz="1050" dirty="0">
              <a:latin typeface="Calibri"/>
              <a:ea typeface="Calibri"/>
              <a:cs typeface="Times New Roman"/>
            </a:endParaRPr>
          </a:p>
          <a:p>
            <a:pPr algn="just">
              <a:lnSpc>
                <a:spcPct val="107000"/>
              </a:lnSpc>
              <a:spcAft>
                <a:spcPts val="0"/>
              </a:spcAft>
            </a:pPr>
            <a:r>
              <a:rPr lang="ru-RU" b="0" i="1" dirty="0">
                <a:latin typeface="Times New Roman"/>
                <a:ea typeface="Calibri"/>
                <a:cs typeface="Times New Roman"/>
              </a:rPr>
              <a:t>Сенсорные коробки </a:t>
            </a:r>
            <a:r>
              <a:rPr lang="ru-RU" b="0" dirty="0">
                <a:latin typeface="Times New Roman"/>
                <a:ea typeface="Calibri"/>
                <a:cs typeface="Times New Roman"/>
              </a:rPr>
              <a:t>это не только различные наполнители. У меня они  наполнены сенсорными предметами:</a:t>
            </a:r>
            <a:r>
              <a:rPr lang="ru-RU" b="0" i="1" dirty="0">
                <a:latin typeface="Times New Roman"/>
                <a:ea typeface="Calibri"/>
                <a:cs typeface="Times New Roman"/>
              </a:rPr>
              <a:t> </a:t>
            </a:r>
            <a:r>
              <a:rPr lang="ru-RU" b="0" i="1" dirty="0" err="1">
                <a:latin typeface="Times New Roman"/>
                <a:ea typeface="Calibri"/>
                <a:cs typeface="Times New Roman"/>
              </a:rPr>
              <a:t>сквиши</a:t>
            </a:r>
            <a:r>
              <a:rPr lang="ru-RU" b="0" i="1" dirty="0">
                <a:latin typeface="Times New Roman"/>
                <a:ea typeface="Calibri"/>
                <a:cs typeface="Times New Roman"/>
              </a:rPr>
              <a:t>, мялки, аккумуляторы холода, ежики, природный материал, губки, тактильные пластины. </a:t>
            </a:r>
            <a:r>
              <a:rPr lang="ru-RU" b="0" dirty="0">
                <a:latin typeface="Times New Roman"/>
                <a:ea typeface="Calibri"/>
                <a:cs typeface="Times New Roman"/>
              </a:rPr>
              <a:t>С помощью этого материала идет запуск речи, обогащение словаря прилагательными (большой – маленький, мягкий – твердый, мокрый – сухой, колючий – гладкий) Это необходимый материал для упражнений на развитие системы моторного планирования, т.е. последовательность действий и движений. Игра «Делай, как я»</a:t>
            </a:r>
            <a:endParaRPr lang="ru-RU" sz="1050" b="0" dirty="0">
              <a:latin typeface="Calibri"/>
              <a:ea typeface="Calibri"/>
              <a:cs typeface="Times New Roman"/>
            </a:endParaRPr>
          </a:p>
          <a:p>
            <a:endParaRPr lang="ru-RU" dirty="0"/>
          </a:p>
        </p:txBody>
      </p:sp>
      <p:sp>
        <p:nvSpPr>
          <p:cNvPr id="4" name="Номер слайда 3"/>
          <p:cNvSpPr>
            <a:spLocks noGrp="1"/>
          </p:cNvSpPr>
          <p:nvPr>
            <p:ph type="sldNum" sz="quarter" idx="12"/>
          </p:nvPr>
        </p:nvSpPr>
        <p:spPr/>
        <p:txBody>
          <a:bodyPr/>
          <a:lstStyle/>
          <a:p>
            <a:fld id="{F38DF745-7D3F-47F4-83A3-874385CFAA69}" type="slidenum">
              <a:rPr lang="en-US" smtClean="0"/>
              <a:pPr/>
              <a:t>3</a:t>
            </a:fld>
            <a:endParaRPr lang="en-US"/>
          </a:p>
        </p:txBody>
      </p:sp>
    </p:spTree>
    <p:extLst>
      <p:ext uri="{BB962C8B-B14F-4D97-AF65-F5344CB8AC3E}">
        <p14:creationId xmlns:p14="http://schemas.microsoft.com/office/powerpoint/2010/main" val="3778630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71400"/>
            <a:ext cx="8435280" cy="1371600"/>
          </a:xfrm>
        </p:spPr>
        <p:txBody>
          <a:bodyPr>
            <a:normAutofit/>
          </a:bodyPr>
          <a:lstStyle/>
          <a:p>
            <a:pPr>
              <a:lnSpc>
                <a:spcPct val="115000"/>
              </a:lnSpc>
              <a:spcAft>
                <a:spcPts val="0"/>
              </a:spcAft>
            </a:pPr>
            <a:r>
              <a:rPr lang="ru-RU" sz="2400" b="1" dirty="0">
                <a:latin typeface="Times New Roman"/>
                <a:ea typeface="Calibri"/>
                <a:cs typeface="Times New Roman"/>
              </a:rPr>
              <a:t>Упражнения для тактильной </a:t>
            </a:r>
            <a:r>
              <a:rPr lang="ru-RU" sz="2400" b="1" dirty="0" smtClean="0">
                <a:latin typeface="Times New Roman"/>
                <a:ea typeface="Calibri"/>
                <a:cs typeface="Times New Roman"/>
              </a:rPr>
              <a:t>системы</a:t>
            </a:r>
            <a:r>
              <a:rPr lang="ru-RU" sz="2400" b="1" u="sng" dirty="0" smtClean="0">
                <a:latin typeface="Times New Roman"/>
                <a:ea typeface="Calibri"/>
                <a:cs typeface="Times New Roman"/>
              </a:rPr>
              <a:t/>
            </a:r>
            <a:br>
              <a:rPr lang="ru-RU" sz="2400" b="1" u="sng" dirty="0" smtClean="0">
                <a:latin typeface="Times New Roman"/>
                <a:ea typeface="Calibri"/>
                <a:cs typeface="Times New Roman"/>
              </a:rPr>
            </a:br>
            <a:endParaRPr lang="ru-RU" sz="2400" dirty="0">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F38DF745-7D3F-47F4-83A3-874385CFAA69}" type="slidenum">
              <a:rPr lang="en-US" smtClean="0"/>
              <a:pPr/>
              <a:t>4</a:t>
            </a:fld>
            <a:endParaRPr lang="en-U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07777" y="1318676"/>
            <a:ext cx="3457251" cy="2594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828499" y="1263334"/>
            <a:ext cx="3477675" cy="2726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9" y="4474463"/>
            <a:ext cx="3024336" cy="22671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5697366" y="1343265"/>
            <a:ext cx="3457252" cy="2592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63888" y="4457538"/>
            <a:ext cx="3024336" cy="2270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rotWithShape="1">
          <a:blip r:embed="rId7">
            <a:extLst>
              <a:ext uri="{28A0092B-C50C-407E-A947-70E740481C1C}">
                <a14:useLocalDpi xmlns:a14="http://schemas.microsoft.com/office/drawing/2010/main" val="0"/>
              </a:ext>
            </a:extLst>
          </a:blip>
          <a:srcRect b="16661"/>
          <a:stretch/>
        </p:blipFill>
        <p:spPr bwMode="auto">
          <a:xfrm>
            <a:off x="6732239" y="4457538"/>
            <a:ext cx="2046489" cy="2270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67640" y="3573016"/>
            <a:ext cx="1296248" cy="109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2" name="Picture 1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96553" y="260648"/>
            <a:ext cx="1325687" cy="1056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70598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19256" cy="6336704"/>
          </a:xfrm>
        </p:spPr>
        <p:txBody>
          <a:bodyPr/>
          <a:lstStyle/>
          <a:p>
            <a:pPr algn="just">
              <a:lnSpc>
                <a:spcPct val="107000"/>
              </a:lnSpc>
              <a:spcAft>
                <a:spcPts val="0"/>
              </a:spcAft>
            </a:pPr>
            <a:r>
              <a:rPr lang="ru-RU" sz="2800" dirty="0">
                <a:latin typeface="Times New Roman"/>
                <a:ea typeface="Calibri"/>
                <a:cs typeface="Times New Roman"/>
              </a:rPr>
              <a:t>Развитие ритмов, слухового восприятия</a:t>
            </a:r>
            <a:endParaRPr lang="ru-RU" sz="2800" dirty="0">
              <a:latin typeface="Calibri"/>
              <a:ea typeface="Calibri"/>
              <a:cs typeface="Times New Roman"/>
            </a:endParaRPr>
          </a:p>
          <a:p>
            <a:pPr algn="just">
              <a:lnSpc>
                <a:spcPct val="107000"/>
              </a:lnSpc>
              <a:spcAft>
                <a:spcPts val="0"/>
              </a:spcAft>
            </a:pPr>
            <a:r>
              <a:rPr lang="ru-RU" sz="2800" b="0" dirty="0">
                <a:latin typeface="Times New Roman"/>
                <a:ea typeface="Calibri"/>
                <a:cs typeface="Times New Roman"/>
              </a:rPr>
              <a:t>Ритм – широкое понятие. Есть ритм смены частей суток, времён года… Ритм сердца, дыхания, речи, ходьбы. Ритм даёт движение, жизнь. Одним из качеств хорошей речи является ее ритмическая выразительность. Также на речь влияет способность воспринимать и воспроизводить ритмический рисунок. Отстукивание ритма помогает развить слуховое внимание. </a:t>
            </a:r>
            <a:endParaRPr lang="ru-RU" sz="2800" b="0" dirty="0">
              <a:latin typeface="Calibri"/>
              <a:ea typeface="Calibri"/>
              <a:cs typeface="Times New Roman"/>
            </a:endParaRPr>
          </a:p>
          <a:p>
            <a:pPr algn="just">
              <a:lnSpc>
                <a:spcPct val="107000"/>
              </a:lnSpc>
              <a:spcAft>
                <a:spcPts val="0"/>
              </a:spcAft>
            </a:pPr>
            <a:r>
              <a:rPr lang="ru-RU" sz="2800" b="0" dirty="0">
                <a:latin typeface="Times New Roman"/>
                <a:ea typeface="Calibri"/>
                <a:cs typeface="Times New Roman"/>
              </a:rPr>
              <a:t>Суть работы заключается в выполнении специальных ритмичных упражнений</a:t>
            </a:r>
            <a:endParaRPr lang="ru-RU" sz="2800" b="0" dirty="0">
              <a:latin typeface="Calibri"/>
              <a:ea typeface="Calibri"/>
              <a:cs typeface="Times New Roman"/>
            </a:endParaRPr>
          </a:p>
          <a:p>
            <a:endParaRPr lang="ru-RU" dirty="0"/>
          </a:p>
        </p:txBody>
      </p:sp>
      <p:sp>
        <p:nvSpPr>
          <p:cNvPr id="4" name="Номер слайда 3"/>
          <p:cNvSpPr>
            <a:spLocks noGrp="1"/>
          </p:cNvSpPr>
          <p:nvPr>
            <p:ph type="sldNum" sz="quarter" idx="12"/>
          </p:nvPr>
        </p:nvSpPr>
        <p:spPr/>
        <p:txBody>
          <a:bodyPr/>
          <a:lstStyle/>
          <a:p>
            <a:fld id="{F38DF745-7D3F-47F4-83A3-874385CFAA69}" type="slidenum">
              <a:rPr lang="en-US" smtClean="0"/>
              <a:pPr/>
              <a:t>5</a:t>
            </a:fld>
            <a:endParaRPr lang="en-US"/>
          </a:p>
        </p:txBody>
      </p:sp>
    </p:spTree>
    <p:extLst>
      <p:ext uri="{BB962C8B-B14F-4D97-AF65-F5344CB8AC3E}">
        <p14:creationId xmlns:p14="http://schemas.microsoft.com/office/powerpoint/2010/main" val="2293784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974" y="-685800"/>
            <a:ext cx="8291264" cy="1371600"/>
          </a:xfrm>
        </p:spPr>
        <p:txBody>
          <a:bodyPr>
            <a:normAutofit/>
          </a:bodyPr>
          <a:lstStyle/>
          <a:p>
            <a:r>
              <a:rPr lang="ru-RU" sz="2400" b="1" dirty="0">
                <a:latin typeface="Times New Roman"/>
                <a:ea typeface="Calibri"/>
              </a:rPr>
              <a:t>Развитие ритмов, слухового восприятия</a:t>
            </a:r>
            <a:endParaRPr lang="ru-RU" sz="2400" dirty="0"/>
          </a:p>
        </p:txBody>
      </p:sp>
      <p:sp>
        <p:nvSpPr>
          <p:cNvPr id="3" name="Номер слайда 2"/>
          <p:cNvSpPr>
            <a:spLocks noGrp="1"/>
          </p:cNvSpPr>
          <p:nvPr>
            <p:ph type="sldNum" sz="quarter" idx="12"/>
          </p:nvPr>
        </p:nvSpPr>
        <p:spPr/>
        <p:txBody>
          <a:bodyPr/>
          <a:lstStyle/>
          <a:p>
            <a:fld id="{F38DF745-7D3F-47F4-83A3-874385CFAA69}" type="slidenum">
              <a:rPr lang="en-US" smtClean="0"/>
              <a:pPr/>
              <a:t>6</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854" y="847819"/>
            <a:ext cx="2273010" cy="302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847819"/>
            <a:ext cx="2413033" cy="3029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Рисунок 6" descr="C:\Users\Олег\Desktop\Новая папка\20210927_115910.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5680137" y="1240743"/>
            <a:ext cx="3029202" cy="2243355"/>
          </a:xfrm>
          <a:prstGeom prst="rect">
            <a:avLst/>
          </a:prstGeom>
          <a:noFill/>
          <a:ln>
            <a:noFill/>
          </a:ln>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16416" y="847819"/>
            <a:ext cx="721631" cy="1376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Рисунок 8"/>
          <p:cNvPicPr/>
          <p:nvPr/>
        </p:nvPicPr>
        <p:blipFill rotWithShape="1">
          <a:blip r:embed="rId6">
            <a:extLst>
              <a:ext uri="{28A0092B-C50C-407E-A947-70E740481C1C}">
                <a14:useLocalDpi xmlns:a14="http://schemas.microsoft.com/office/drawing/2010/main" val="0"/>
              </a:ext>
            </a:extLst>
          </a:blip>
          <a:srcRect l="44292"/>
          <a:stretch/>
        </p:blipFill>
        <p:spPr bwMode="auto">
          <a:xfrm>
            <a:off x="8316416" y="2224355"/>
            <a:ext cx="742661" cy="1316285"/>
          </a:xfrm>
          <a:prstGeom prst="rect">
            <a:avLst/>
          </a:prstGeom>
          <a:noFill/>
          <a:ln>
            <a:noFill/>
          </a:ln>
          <a:extLst>
            <a:ext uri="{53640926-AAD7-44D8-BBD7-CCE9431645EC}">
              <a14:shadowObscured xmlns:a14="http://schemas.microsoft.com/office/drawing/2010/main"/>
            </a:ext>
          </a:extLst>
        </p:spPr>
      </p:pic>
      <p:pic>
        <p:nvPicPr>
          <p:cNvPr id="4102"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71459" y="3540641"/>
            <a:ext cx="865804" cy="1328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07671" y="5124044"/>
            <a:ext cx="793380" cy="122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38716" y="4073900"/>
            <a:ext cx="3806093" cy="2595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83568" y="4030491"/>
            <a:ext cx="3513388" cy="2638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748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352928" cy="6408712"/>
          </a:xfrm>
        </p:spPr>
        <p:txBody>
          <a:bodyPr>
            <a:normAutofit fontScale="92500"/>
          </a:bodyPr>
          <a:lstStyle/>
          <a:p>
            <a:pPr algn="just">
              <a:lnSpc>
                <a:spcPct val="107000"/>
              </a:lnSpc>
              <a:spcAft>
                <a:spcPts val="0"/>
              </a:spcAft>
            </a:pPr>
            <a:r>
              <a:rPr lang="ru-RU" sz="2600" i="1" dirty="0">
                <a:latin typeface="Times New Roman"/>
                <a:ea typeface="Calibri"/>
                <a:cs typeface="Times New Roman"/>
              </a:rPr>
              <a:t>Игры с </a:t>
            </a:r>
            <a:r>
              <a:rPr lang="ru-RU" sz="2600" i="1" dirty="0" err="1">
                <a:latin typeface="Times New Roman"/>
                <a:ea typeface="Calibri"/>
                <a:cs typeface="Times New Roman"/>
              </a:rPr>
              <a:t>кинезиологическими</a:t>
            </a:r>
            <a:r>
              <a:rPr lang="ru-RU" sz="2600" i="1" dirty="0">
                <a:latin typeface="Times New Roman"/>
                <a:ea typeface="Calibri"/>
                <a:cs typeface="Times New Roman"/>
              </a:rPr>
              <a:t> мячами и  мешочками</a:t>
            </a:r>
            <a:r>
              <a:rPr lang="ru-RU" sz="2200" b="0" i="1" dirty="0">
                <a:latin typeface="Times New Roman"/>
                <a:ea typeface="Calibri"/>
                <a:cs typeface="Times New Roman"/>
              </a:rPr>
              <a:t> </a:t>
            </a:r>
          </a:p>
          <a:p>
            <a:pPr algn="just">
              <a:lnSpc>
                <a:spcPct val="107000"/>
              </a:lnSpc>
              <a:spcAft>
                <a:spcPts val="0"/>
              </a:spcAft>
            </a:pPr>
            <a:r>
              <a:rPr lang="ru-RU" sz="2200" b="0" i="1" dirty="0" smtClean="0">
                <a:latin typeface="Times New Roman"/>
                <a:ea typeface="Calibri"/>
                <a:cs typeface="Times New Roman"/>
              </a:rPr>
              <a:t>Игры </a:t>
            </a:r>
            <a:r>
              <a:rPr lang="ru-RU" sz="2200" b="0" i="1" dirty="0">
                <a:latin typeface="Times New Roman"/>
                <a:ea typeface="Calibri"/>
                <a:cs typeface="Times New Roman"/>
              </a:rPr>
              <a:t>с мешочками (10 шт.)</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Перекладывание мешочка с одной руки на другую.</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Подкидывание двумя, правой, левой рукой.</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Двумя руками подкинуть, сделать хлопок, поймать.</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Подбросить нижним захватом, поймать верхним. Сначала одной рукой, потом другой, двумя.</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Переброс друг другу  «Квадрат»</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Переброс друг другу в круге под счет, под стих «Зайку бросила хозяйка»</a:t>
            </a:r>
            <a:endParaRPr lang="ru-RU" sz="2200" b="0" dirty="0">
              <a:latin typeface="Calibri"/>
              <a:ea typeface="Calibri"/>
              <a:cs typeface="Times New Roman"/>
            </a:endParaRPr>
          </a:p>
          <a:p>
            <a:pPr algn="just">
              <a:lnSpc>
                <a:spcPct val="107000"/>
              </a:lnSpc>
              <a:spcAft>
                <a:spcPts val="0"/>
              </a:spcAft>
            </a:pPr>
            <a:r>
              <a:rPr lang="ru-RU" sz="2200" b="0" i="1" dirty="0">
                <a:latin typeface="Times New Roman"/>
                <a:ea typeface="Calibri"/>
                <a:cs typeface="Times New Roman"/>
              </a:rPr>
              <a:t>Мячи (8 шт.)</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Отбивание двумя руками (10 раз)</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«Запомни, повтори» Двумя руками 7 раз, правой 6 раз, левой 5 раз.</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Поймать мяч со второго отскока (10 раз)</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«Треугольник» Бросаем левой, ловим правой, перекладываем в левую руку (под счет 1, 2, 3)</a:t>
            </a:r>
            <a:endParaRPr lang="ru-RU" sz="2200" b="0" dirty="0">
              <a:latin typeface="Calibri"/>
              <a:ea typeface="Calibri"/>
              <a:cs typeface="Times New Roman"/>
            </a:endParaRPr>
          </a:p>
          <a:p>
            <a:pPr algn="just">
              <a:lnSpc>
                <a:spcPct val="107000"/>
              </a:lnSpc>
              <a:spcAft>
                <a:spcPts val="0"/>
              </a:spcAft>
            </a:pPr>
            <a:r>
              <a:rPr lang="ru-RU" sz="2200" b="0" dirty="0">
                <a:latin typeface="Times New Roman"/>
                <a:ea typeface="Calibri"/>
                <a:cs typeface="Times New Roman"/>
              </a:rPr>
              <a:t> - «Квадрат». Переброс друг другу (под счет 1, 2, 3, 4)</a:t>
            </a:r>
            <a:endParaRPr lang="ru-RU" sz="2200" b="0" dirty="0">
              <a:effectLst/>
              <a:latin typeface="Calibri"/>
              <a:ea typeface="Calibri"/>
              <a:cs typeface="Times New Roman"/>
            </a:endParaRPr>
          </a:p>
        </p:txBody>
      </p:sp>
      <p:sp>
        <p:nvSpPr>
          <p:cNvPr id="4" name="Номер слайда 3"/>
          <p:cNvSpPr>
            <a:spLocks noGrp="1"/>
          </p:cNvSpPr>
          <p:nvPr>
            <p:ph type="sldNum" sz="quarter" idx="12"/>
          </p:nvPr>
        </p:nvSpPr>
        <p:spPr/>
        <p:txBody>
          <a:bodyPr/>
          <a:lstStyle/>
          <a:p>
            <a:fld id="{F38DF745-7D3F-47F4-83A3-874385CFAA69}" type="slidenum">
              <a:rPr lang="en-US" smtClean="0"/>
              <a:pPr/>
              <a:t>7</a:t>
            </a:fld>
            <a:endParaRPr lang="en-US"/>
          </a:p>
        </p:txBody>
      </p:sp>
    </p:spTree>
    <p:extLst>
      <p:ext uri="{BB962C8B-B14F-4D97-AF65-F5344CB8AC3E}">
        <p14:creationId xmlns:p14="http://schemas.microsoft.com/office/powerpoint/2010/main" val="26050415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48385"/>
            <a:ext cx="8496944" cy="1371600"/>
          </a:xfrm>
        </p:spPr>
        <p:txBody>
          <a:bodyPr>
            <a:normAutofit/>
          </a:bodyPr>
          <a:lstStyle/>
          <a:p>
            <a:r>
              <a:rPr lang="ru-RU" sz="2800" b="1" i="1" dirty="0">
                <a:latin typeface="Times New Roman"/>
                <a:ea typeface="Calibri"/>
              </a:rPr>
              <a:t>Игры с </a:t>
            </a:r>
            <a:r>
              <a:rPr lang="ru-RU" sz="2800" b="1" i="1" dirty="0" err="1" smtClean="0">
                <a:latin typeface="Times New Roman"/>
                <a:ea typeface="Calibri"/>
              </a:rPr>
              <a:t>кинезиологическими</a:t>
            </a:r>
            <a:r>
              <a:rPr lang="ru-RU" sz="2800" b="1" i="1" dirty="0" smtClean="0">
                <a:latin typeface="Times New Roman"/>
                <a:ea typeface="Calibri"/>
              </a:rPr>
              <a:t> мячами и  мешочками </a:t>
            </a:r>
            <a:endParaRPr lang="ru-RU" sz="2800" dirty="0">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F38DF745-7D3F-47F4-83A3-874385CFAA69}" type="slidenum">
              <a:rPr lang="en-US" smtClean="0"/>
              <a:pPr/>
              <a:t>8</a:t>
            </a:fld>
            <a:endParaRPr lang="en-US"/>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584"/>
          <a:stretch/>
        </p:blipFill>
        <p:spPr bwMode="auto">
          <a:xfrm rot="5400000">
            <a:off x="-71378" y="1243719"/>
            <a:ext cx="2133567" cy="175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406" y="2960768"/>
            <a:ext cx="2159448" cy="3835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836712"/>
            <a:ext cx="2160240" cy="3834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9408" y="3273503"/>
            <a:ext cx="2514121" cy="3552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29408" y="601433"/>
            <a:ext cx="2097683" cy="2521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25810" y="5024938"/>
            <a:ext cx="2548364" cy="1464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60585" y="953611"/>
            <a:ext cx="1165225"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68116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F38DF745-7D3F-47F4-83A3-874385CFAA69}" type="slidenum">
              <a:rPr lang="en-US" smtClean="0"/>
              <a:pPr/>
              <a:t>9</a:t>
            </a:fld>
            <a:endParaRPr lang="en-US"/>
          </a:p>
        </p:txBody>
      </p:sp>
      <p:pic>
        <p:nvPicPr>
          <p:cNvPr id="614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297" r="7802"/>
          <a:stretch/>
        </p:blipFill>
        <p:spPr bwMode="auto">
          <a:xfrm rot="5400000">
            <a:off x="106117" y="334040"/>
            <a:ext cx="2479964" cy="2189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201037"/>
            <a:ext cx="2206625" cy="31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212869"/>
            <a:ext cx="2232025" cy="3151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2838698"/>
            <a:ext cx="2928667" cy="3901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95936" y="3342506"/>
            <a:ext cx="3132637" cy="3397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76056" y="1153676"/>
            <a:ext cx="1201273" cy="1843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15672" y="4653136"/>
            <a:ext cx="1892843" cy="16896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2951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260648"/>
            <a:ext cx="7620000" cy="5865515"/>
          </a:xfrm>
        </p:spPr>
        <p:txBody>
          <a:bodyPr>
            <a:normAutofit lnSpcReduction="10000"/>
          </a:bodyPr>
          <a:lstStyle/>
          <a:p>
            <a:pPr algn="just">
              <a:lnSpc>
                <a:spcPct val="107000"/>
              </a:lnSpc>
              <a:spcAft>
                <a:spcPts val="0"/>
              </a:spcAft>
            </a:pPr>
            <a:r>
              <a:rPr lang="ru-RU" sz="3200" i="1" dirty="0">
                <a:latin typeface="Times New Roman"/>
                <a:ea typeface="Calibri"/>
                <a:cs typeface="Times New Roman"/>
              </a:rPr>
              <a:t>О</a:t>
            </a:r>
            <a:r>
              <a:rPr lang="ru-RU" sz="3200" i="1" dirty="0" smtClean="0">
                <a:latin typeface="Times New Roman"/>
                <a:ea typeface="Calibri"/>
                <a:cs typeface="Times New Roman"/>
              </a:rPr>
              <a:t>ртопедические </a:t>
            </a:r>
            <a:r>
              <a:rPr lang="ru-RU" sz="3200" i="1" dirty="0">
                <a:latin typeface="Times New Roman"/>
                <a:ea typeface="Calibri"/>
                <a:cs typeface="Times New Roman"/>
              </a:rPr>
              <a:t>коврики </a:t>
            </a:r>
          </a:p>
          <a:p>
            <a:pPr algn="just">
              <a:lnSpc>
                <a:spcPct val="107000"/>
              </a:lnSpc>
              <a:spcAft>
                <a:spcPts val="0"/>
              </a:spcAft>
            </a:pPr>
            <a:r>
              <a:rPr lang="ru-RU" sz="2400" b="0" i="1" dirty="0" smtClean="0">
                <a:latin typeface="Times New Roman"/>
                <a:ea typeface="Calibri"/>
                <a:cs typeface="Times New Roman"/>
              </a:rPr>
              <a:t>Использование </a:t>
            </a:r>
            <a:r>
              <a:rPr lang="ru-RU" sz="2400" b="0" i="1" dirty="0">
                <a:latin typeface="Times New Roman"/>
                <a:ea typeface="Calibri"/>
                <a:cs typeface="Times New Roman"/>
              </a:rPr>
              <a:t>ортопедических ковриков (16 шт.)</a:t>
            </a:r>
            <a:r>
              <a:rPr lang="ru-RU" sz="2400" b="0" dirty="0">
                <a:latin typeface="Times New Roman"/>
                <a:ea typeface="Calibri"/>
                <a:cs typeface="Times New Roman"/>
              </a:rPr>
              <a:t> Упражнения, выполняемые на ковриках направлены на активизацию поверхности стопы, стимулируют речевые области коры головного мозга. </a:t>
            </a:r>
            <a:r>
              <a:rPr lang="ru-RU" sz="2400" b="0" i="1" dirty="0">
                <a:latin typeface="Times New Roman"/>
                <a:ea typeface="Calibri"/>
                <a:cs typeface="Times New Roman"/>
              </a:rPr>
              <a:t>(</a:t>
            </a:r>
            <a:r>
              <a:rPr lang="ru-RU" sz="2400" b="0" i="1" dirty="0" err="1">
                <a:latin typeface="Times New Roman"/>
                <a:ea typeface="Calibri"/>
                <a:cs typeface="Times New Roman"/>
              </a:rPr>
              <a:t>клавесы</a:t>
            </a:r>
            <a:r>
              <a:rPr lang="ru-RU" sz="2400" b="0" i="1" dirty="0">
                <a:latin typeface="Times New Roman"/>
                <a:ea typeface="Calibri"/>
                <a:cs typeface="Times New Roman"/>
              </a:rPr>
              <a:t> 12 </a:t>
            </a:r>
            <a:r>
              <a:rPr lang="ru-RU" sz="2400" b="0" i="1" dirty="0" err="1">
                <a:latin typeface="Times New Roman"/>
                <a:ea typeface="Calibri"/>
                <a:cs typeface="Times New Roman"/>
              </a:rPr>
              <a:t>шт</a:t>
            </a:r>
            <a:r>
              <a:rPr lang="ru-RU" sz="2400" b="0" i="1" dirty="0">
                <a:latin typeface="Times New Roman"/>
                <a:ea typeface="Calibri"/>
                <a:cs typeface="Times New Roman"/>
              </a:rPr>
              <a:t>)</a:t>
            </a:r>
            <a:endParaRPr lang="ru-RU" sz="2400" b="0" dirty="0">
              <a:latin typeface="Calibri"/>
              <a:ea typeface="Calibri"/>
              <a:cs typeface="Times New Roman"/>
            </a:endParaRPr>
          </a:p>
          <a:p>
            <a:pPr algn="just">
              <a:lnSpc>
                <a:spcPct val="107000"/>
              </a:lnSpc>
              <a:spcAft>
                <a:spcPts val="0"/>
              </a:spcAft>
            </a:pPr>
            <a:r>
              <a:rPr lang="ru-RU" sz="2400" b="0" dirty="0">
                <a:latin typeface="Times New Roman"/>
                <a:ea typeface="Calibri"/>
                <a:cs typeface="Times New Roman"/>
              </a:rPr>
              <a:t>- Пройти по коврикам, попадая на каждый  (1 - круг под счет; 2 -  отстукивая на счет 1/2/3/4 </a:t>
            </a:r>
            <a:r>
              <a:rPr lang="ru-RU" sz="2400" b="0" dirty="0" err="1">
                <a:latin typeface="Times New Roman"/>
                <a:ea typeface="Calibri"/>
                <a:cs typeface="Times New Roman"/>
              </a:rPr>
              <a:t>клавесами</a:t>
            </a:r>
            <a:r>
              <a:rPr lang="ru-RU" sz="2400" b="0" dirty="0">
                <a:latin typeface="Times New Roman"/>
                <a:ea typeface="Calibri"/>
                <a:cs typeface="Times New Roman"/>
              </a:rPr>
              <a:t>; 3 – 2/4; 4 - под стих «Наша Таня громко плачет»)</a:t>
            </a:r>
            <a:endParaRPr lang="ru-RU" sz="2400" b="0" dirty="0">
              <a:latin typeface="Calibri"/>
              <a:ea typeface="Calibri"/>
              <a:cs typeface="Times New Roman"/>
            </a:endParaRPr>
          </a:p>
          <a:p>
            <a:pPr algn="just">
              <a:lnSpc>
                <a:spcPct val="107000"/>
              </a:lnSpc>
              <a:spcAft>
                <a:spcPts val="0"/>
              </a:spcAft>
            </a:pPr>
            <a:r>
              <a:rPr lang="ru-RU" sz="2400" b="0" dirty="0">
                <a:latin typeface="Times New Roman"/>
                <a:ea typeface="Calibri"/>
                <a:cs typeface="Times New Roman"/>
              </a:rPr>
              <a:t> - Прохождение под счет. Хлопок, руки в сторону (2-3 круга). Под стих «Наша Таня громко плачет»</a:t>
            </a:r>
            <a:endParaRPr lang="ru-RU" sz="2400" b="0" dirty="0">
              <a:latin typeface="Calibri"/>
              <a:ea typeface="Calibri"/>
              <a:cs typeface="Times New Roman"/>
            </a:endParaRPr>
          </a:p>
          <a:p>
            <a:pPr algn="just">
              <a:lnSpc>
                <a:spcPct val="107000"/>
              </a:lnSpc>
              <a:spcAft>
                <a:spcPts val="0"/>
              </a:spcAft>
            </a:pPr>
            <a:r>
              <a:rPr lang="ru-RU" sz="2400" b="0" dirty="0">
                <a:latin typeface="Times New Roman"/>
                <a:ea typeface="Calibri"/>
                <a:cs typeface="Times New Roman"/>
              </a:rPr>
              <a:t>  - «Солдатик» Идем по кругу, на правую ногу – правая рука к животу в кулачок, левая рука отведена в сторону, меняем положение. Левая нога – левая рука к животу в кулачок, правая рука в сторону, идем под счет</a:t>
            </a:r>
            <a:endParaRPr lang="ru-RU" sz="2400" b="0" dirty="0">
              <a:latin typeface="Calibri"/>
              <a:ea typeface="Calibri"/>
              <a:cs typeface="Times New Roman"/>
            </a:endParaRPr>
          </a:p>
          <a:p>
            <a:endParaRPr lang="ru-RU" dirty="0"/>
          </a:p>
        </p:txBody>
      </p:sp>
      <p:sp>
        <p:nvSpPr>
          <p:cNvPr id="4" name="Номер слайда 3"/>
          <p:cNvSpPr>
            <a:spLocks noGrp="1"/>
          </p:cNvSpPr>
          <p:nvPr>
            <p:ph type="sldNum" sz="quarter" idx="12"/>
          </p:nvPr>
        </p:nvSpPr>
        <p:spPr/>
        <p:txBody>
          <a:bodyPr/>
          <a:lstStyle/>
          <a:p>
            <a:fld id="{F38DF745-7D3F-47F4-83A3-874385CFAA69}" type="slidenum">
              <a:rPr lang="en-US" smtClean="0"/>
              <a:pPr/>
              <a:t>10</a:t>
            </a:fld>
            <a:endParaRPr lang="en-US"/>
          </a:p>
        </p:txBody>
      </p:sp>
    </p:spTree>
    <p:extLst>
      <p:ext uri="{BB962C8B-B14F-4D97-AF65-F5344CB8AC3E}">
        <p14:creationId xmlns:p14="http://schemas.microsoft.com/office/powerpoint/2010/main" val="1631059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685800"/>
            <a:ext cx="5791200" cy="1371600"/>
          </a:xfrm>
        </p:spPr>
        <p:txBody>
          <a:bodyPr>
            <a:normAutofit/>
          </a:bodyPr>
          <a:lstStyle/>
          <a:p>
            <a:r>
              <a:rPr lang="ru-RU" sz="2800" b="1" i="1" dirty="0" smtClean="0">
                <a:latin typeface="Times New Roman"/>
                <a:ea typeface="Calibri"/>
              </a:rPr>
              <a:t>ортопедические коврики </a:t>
            </a:r>
            <a:endParaRPr lang="ru-RU" sz="2800" dirty="0">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F38DF745-7D3F-47F4-83A3-874385CFAA69}" type="slidenum">
              <a:rPr lang="en-US" smtClean="0"/>
              <a:pPr/>
              <a:t>11</a:t>
            </a:fld>
            <a:endParaRPr lang="en-US"/>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9700" t="17656"/>
          <a:stretch/>
        </p:blipFill>
        <p:spPr bwMode="auto">
          <a:xfrm>
            <a:off x="395536" y="682831"/>
            <a:ext cx="2440780" cy="2972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3173" y="657001"/>
            <a:ext cx="2376264" cy="2993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3212976"/>
            <a:ext cx="1986373" cy="3531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61042" y="251221"/>
            <a:ext cx="2543406" cy="3729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776" y="3803171"/>
            <a:ext cx="2191942" cy="291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23614" y="4745544"/>
            <a:ext cx="3902946" cy="19744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3864" y="3396743"/>
            <a:ext cx="817341" cy="15591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99437" y="3465220"/>
            <a:ext cx="1584451" cy="141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44899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116632"/>
            <a:ext cx="8640960" cy="6336704"/>
          </a:xfrm>
        </p:spPr>
        <p:txBody>
          <a:bodyPr>
            <a:normAutofit fontScale="62500" lnSpcReduction="20000"/>
          </a:bodyPr>
          <a:lstStyle/>
          <a:p>
            <a:pPr algn="just">
              <a:lnSpc>
                <a:spcPct val="107000"/>
              </a:lnSpc>
              <a:spcAft>
                <a:spcPts val="0"/>
              </a:spcAft>
            </a:pPr>
            <a:r>
              <a:rPr lang="ru-RU" sz="3600" dirty="0">
                <a:latin typeface="Times New Roman"/>
                <a:ea typeface="Calibri"/>
                <a:cs typeface="Times New Roman"/>
              </a:rPr>
              <a:t>Упражнения для вестибулярной и гравитационной </a:t>
            </a:r>
            <a:r>
              <a:rPr lang="ru-RU" sz="3600" dirty="0" smtClean="0">
                <a:latin typeface="Times New Roman"/>
                <a:ea typeface="Calibri"/>
                <a:cs typeface="Times New Roman"/>
              </a:rPr>
              <a:t>системы</a:t>
            </a:r>
          </a:p>
          <a:p>
            <a:pPr algn="just">
              <a:lnSpc>
                <a:spcPct val="107000"/>
              </a:lnSpc>
              <a:spcAft>
                <a:spcPts val="0"/>
              </a:spcAft>
            </a:pPr>
            <a:r>
              <a:rPr lang="ru-RU" sz="3400" b="0" dirty="0">
                <a:latin typeface="Times New Roman"/>
                <a:ea typeface="Calibri"/>
                <a:cs typeface="Times New Roman"/>
              </a:rPr>
              <a:t>Мозжечок – это самый быстродействующий механизм в мозге. Он быстро перерабатывает любую информацию, поступающую из других частей мозга и определяет скорость работы всего головного мозга в целом.</a:t>
            </a:r>
            <a:endParaRPr lang="ru-RU" sz="3400" b="0" dirty="0">
              <a:latin typeface="Calibri"/>
              <a:ea typeface="Calibri"/>
              <a:cs typeface="Times New Roman"/>
            </a:endParaRPr>
          </a:p>
          <a:p>
            <a:pPr algn="just">
              <a:lnSpc>
                <a:spcPct val="107000"/>
              </a:lnSpc>
              <a:spcAft>
                <a:spcPts val="0"/>
              </a:spcAft>
            </a:pPr>
            <a:r>
              <a:rPr lang="ru-RU" sz="3400" b="0" i="1" dirty="0">
                <a:latin typeface="Times New Roman"/>
                <a:ea typeface="Calibri"/>
                <a:cs typeface="Times New Roman"/>
              </a:rPr>
              <a:t>Упражнения на балансирующей доске</a:t>
            </a:r>
            <a:endParaRPr lang="ru-RU" sz="3400" b="0" dirty="0">
              <a:latin typeface="Calibri"/>
              <a:ea typeface="Calibri"/>
              <a:cs typeface="Times New Roman"/>
            </a:endParaRPr>
          </a:p>
          <a:p>
            <a:pPr algn="just">
              <a:lnSpc>
                <a:spcPct val="107000"/>
              </a:lnSpc>
              <a:spcAft>
                <a:spcPts val="0"/>
              </a:spcAft>
            </a:pPr>
            <a:r>
              <a:rPr lang="ru-RU" sz="3400" b="0" dirty="0">
                <a:latin typeface="Times New Roman"/>
                <a:ea typeface="Calibri"/>
                <a:cs typeface="Times New Roman"/>
              </a:rPr>
              <a:t>Для работы над стимуляцией мозжечка применяется специально разработанное устройство — балансирующая доска </a:t>
            </a:r>
            <a:r>
              <a:rPr lang="ru-RU" sz="3400" b="0" dirty="0" err="1">
                <a:latin typeface="Times New Roman"/>
                <a:ea typeface="Calibri"/>
                <a:cs typeface="Times New Roman"/>
              </a:rPr>
              <a:t>Бильгоу</a:t>
            </a:r>
            <a:r>
              <a:rPr lang="ru-RU" sz="3400" b="0" dirty="0">
                <a:latin typeface="Times New Roman"/>
                <a:ea typeface="Calibri"/>
                <a:cs typeface="Times New Roman"/>
              </a:rPr>
              <a:t>. Поверхность доски имеет специальную разметку, а угол наклона платформы регулируется рокерами, изменяющими радиус от 5 до 50 градусов. В зависимости от уровня наклона изменяется уровень сложности упражнений.</a:t>
            </a:r>
            <a:endParaRPr lang="ru-RU" sz="3400" b="0" dirty="0">
              <a:latin typeface="Calibri"/>
              <a:ea typeface="Calibri"/>
              <a:cs typeface="Times New Roman"/>
            </a:endParaRPr>
          </a:p>
          <a:p>
            <a:pPr algn="just">
              <a:lnSpc>
                <a:spcPct val="107000"/>
              </a:lnSpc>
              <a:spcAft>
                <a:spcPts val="0"/>
              </a:spcAft>
            </a:pPr>
            <a:r>
              <a:rPr lang="ru-RU" sz="3400" b="0" dirty="0">
                <a:latin typeface="Times New Roman"/>
                <a:ea typeface="Calibri"/>
                <a:cs typeface="Times New Roman"/>
              </a:rPr>
              <a:t>Ребенку приходится балансировать и в положении стоя выполнять различные упражнения.</a:t>
            </a:r>
            <a:endParaRPr lang="ru-RU" sz="3400" b="0" dirty="0">
              <a:latin typeface="Calibri"/>
              <a:ea typeface="Calibri"/>
              <a:cs typeface="Times New Roman"/>
            </a:endParaRPr>
          </a:p>
          <a:p>
            <a:pPr>
              <a:lnSpc>
                <a:spcPct val="107000"/>
              </a:lnSpc>
              <a:spcAft>
                <a:spcPts val="0"/>
              </a:spcAft>
            </a:pPr>
            <a:r>
              <a:rPr lang="ru-RU" sz="3400" b="0" dirty="0">
                <a:latin typeface="Times New Roman"/>
                <a:ea typeface="Calibri"/>
                <a:cs typeface="Times New Roman"/>
              </a:rPr>
              <a:t>- Правая рука вперед, левая вверх – меняем положение через хлопок (4 раза)</a:t>
            </a:r>
            <a:endParaRPr lang="ru-RU" sz="3400" b="0" dirty="0">
              <a:latin typeface="Calibri"/>
              <a:ea typeface="Calibri"/>
              <a:cs typeface="Times New Roman"/>
            </a:endParaRPr>
          </a:p>
          <a:p>
            <a:pPr>
              <a:lnSpc>
                <a:spcPct val="107000"/>
              </a:lnSpc>
              <a:spcAft>
                <a:spcPts val="0"/>
              </a:spcAft>
            </a:pPr>
            <a:r>
              <a:rPr lang="ru-RU" sz="3400" b="0" dirty="0">
                <a:latin typeface="Times New Roman"/>
                <a:ea typeface="Calibri"/>
                <a:cs typeface="Times New Roman"/>
              </a:rPr>
              <a:t> - Мешочек на голове. Правая рука в сторону, левая на плечо. Через хлопок меняем положение (10 раз). Левая рука вверх, правая на плечо. Через хлопок меняем положение (10 раз)</a:t>
            </a:r>
            <a:endParaRPr lang="ru-RU" sz="3400" b="0" dirty="0">
              <a:latin typeface="Calibri"/>
              <a:ea typeface="Calibri"/>
              <a:cs typeface="Times New Roman"/>
            </a:endParaRPr>
          </a:p>
          <a:p>
            <a:pPr algn="just">
              <a:lnSpc>
                <a:spcPct val="107000"/>
              </a:lnSpc>
              <a:spcAft>
                <a:spcPts val="0"/>
              </a:spcAft>
            </a:pPr>
            <a:endParaRPr lang="ru-RU" sz="2400" dirty="0">
              <a:latin typeface="Calibri"/>
              <a:ea typeface="Calibri"/>
              <a:cs typeface="Times New Roman"/>
            </a:endParaRPr>
          </a:p>
          <a:p>
            <a:endParaRPr lang="ru-RU" sz="2400" dirty="0"/>
          </a:p>
        </p:txBody>
      </p:sp>
      <p:sp>
        <p:nvSpPr>
          <p:cNvPr id="4" name="Номер слайда 3"/>
          <p:cNvSpPr>
            <a:spLocks noGrp="1"/>
          </p:cNvSpPr>
          <p:nvPr>
            <p:ph type="sldNum" sz="quarter" idx="12"/>
          </p:nvPr>
        </p:nvSpPr>
        <p:spPr/>
        <p:txBody>
          <a:bodyPr/>
          <a:lstStyle/>
          <a:p>
            <a:fld id="{F38DF745-7D3F-47F4-83A3-874385CFAA69}" type="slidenum">
              <a:rPr lang="en-US" smtClean="0"/>
              <a:pPr/>
              <a:t>12</a:t>
            </a:fld>
            <a:endParaRPr lang="en-US"/>
          </a:p>
        </p:txBody>
      </p:sp>
    </p:spTree>
    <p:extLst>
      <p:ext uri="{BB962C8B-B14F-4D97-AF65-F5344CB8AC3E}">
        <p14:creationId xmlns:p14="http://schemas.microsoft.com/office/powerpoint/2010/main" val="38368609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52718"/>
            <a:ext cx="8712968" cy="1371600"/>
          </a:xfrm>
        </p:spPr>
        <p:txBody>
          <a:bodyPr>
            <a:normAutofit fontScale="90000"/>
          </a:bodyPr>
          <a:lstStyle/>
          <a:p>
            <a:pPr>
              <a:lnSpc>
                <a:spcPct val="115000"/>
              </a:lnSpc>
              <a:spcAft>
                <a:spcPts val="0"/>
              </a:spcAft>
            </a:pPr>
            <a:r>
              <a:rPr lang="ru-RU" sz="2800" b="1" dirty="0">
                <a:latin typeface="Times New Roman"/>
                <a:ea typeface="Calibri"/>
                <a:cs typeface="Times New Roman"/>
              </a:rPr>
              <a:t>Упражнения для вестибулярной и гравитационной системы.</a:t>
            </a:r>
            <a:r>
              <a:rPr lang="ru-RU" sz="1200" dirty="0">
                <a:latin typeface="Calibri"/>
                <a:ea typeface="Calibri"/>
                <a:cs typeface="Times New Roman"/>
              </a:rPr>
              <a:t/>
            </a:r>
            <a:br>
              <a:rPr lang="ru-RU" sz="1200" dirty="0">
                <a:latin typeface="Calibri"/>
                <a:ea typeface="Calibri"/>
                <a:cs typeface="Times New Roman"/>
              </a:rPr>
            </a:br>
            <a:endParaRPr lang="ru-RU" sz="2800" dirty="0">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F38DF745-7D3F-47F4-83A3-874385CFAA69}" type="slidenum">
              <a:rPr lang="en-US" smtClean="0"/>
              <a:pPr/>
              <a:t>13</a:t>
            </a:fld>
            <a:endParaRPr lang="en-US"/>
          </a:p>
        </p:txBody>
      </p:sp>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7614" y="188640"/>
            <a:ext cx="2336673" cy="31236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0489" y="3443989"/>
            <a:ext cx="2353797" cy="314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124745"/>
            <a:ext cx="3074957"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7817" y="2617891"/>
            <a:ext cx="2714917" cy="39658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15975" y="1338382"/>
            <a:ext cx="2793679" cy="3947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32734" y="5015114"/>
            <a:ext cx="3048000" cy="1768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0185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88640"/>
            <a:ext cx="8219256" cy="5937523"/>
          </a:xfrm>
        </p:spPr>
        <p:txBody>
          <a:bodyPr>
            <a:normAutofit/>
          </a:bodyPr>
          <a:lstStyle/>
          <a:p>
            <a:pPr>
              <a:lnSpc>
                <a:spcPct val="107000"/>
              </a:lnSpc>
              <a:spcAft>
                <a:spcPts val="0"/>
              </a:spcAft>
            </a:pPr>
            <a:r>
              <a:rPr lang="ru-RU" sz="3200" b="0" dirty="0" smtClean="0">
                <a:latin typeface="Times New Roman"/>
                <a:ea typeface="Calibri"/>
                <a:cs typeface="Times New Roman"/>
              </a:rPr>
              <a:t>  Через двигательные и игровые упражнения  ребенок учится чувствовать своё тело и пространство вокруг,  развивается зрительно-моторная координация, развивается слуховое и зрительное внимание, ребенок учится последовательно выполнять действия, разбивая его на ряд </a:t>
            </a:r>
            <a:r>
              <a:rPr lang="ru-RU" sz="3200" b="0" dirty="0">
                <a:latin typeface="Times New Roman"/>
                <a:ea typeface="Calibri"/>
                <a:cs typeface="Times New Roman"/>
              </a:rPr>
              <a:t>задач. </a:t>
            </a:r>
            <a:endParaRPr lang="ru-RU" sz="3200" b="0" dirty="0" smtClean="0">
              <a:latin typeface="Times New Roman"/>
              <a:ea typeface="Calibri"/>
              <a:cs typeface="Times New Roman"/>
            </a:endParaRPr>
          </a:p>
          <a:p>
            <a:pPr>
              <a:lnSpc>
                <a:spcPct val="107000"/>
              </a:lnSpc>
              <a:spcAft>
                <a:spcPts val="0"/>
              </a:spcAft>
            </a:pPr>
            <a:r>
              <a:rPr lang="ru-RU" sz="3200" b="0" dirty="0">
                <a:latin typeface="Times New Roman"/>
                <a:ea typeface="Calibri"/>
                <a:cs typeface="Times New Roman"/>
              </a:rPr>
              <a:t> </a:t>
            </a:r>
            <a:r>
              <a:rPr lang="ru-RU" sz="3200" b="0" dirty="0" smtClean="0">
                <a:latin typeface="Times New Roman"/>
                <a:ea typeface="Calibri"/>
                <a:cs typeface="Times New Roman"/>
              </a:rPr>
              <a:t>  Эта </a:t>
            </a:r>
            <a:r>
              <a:rPr lang="ru-RU" sz="3200" b="0" dirty="0">
                <a:latin typeface="Times New Roman"/>
                <a:ea typeface="Calibri"/>
                <a:cs typeface="Times New Roman"/>
              </a:rPr>
              <a:t>работа позволяет детям наращивать внутренний ресурс, который способствует созданию базы для преодоления </a:t>
            </a:r>
            <a:r>
              <a:rPr lang="ru-RU" sz="3200" b="0" dirty="0" err="1">
                <a:latin typeface="Times New Roman"/>
                <a:ea typeface="Calibri"/>
                <a:cs typeface="Times New Roman"/>
              </a:rPr>
              <a:t>психо</a:t>
            </a:r>
            <a:r>
              <a:rPr lang="ru-RU" sz="3200" b="0" dirty="0">
                <a:latin typeface="Times New Roman"/>
                <a:ea typeface="Calibri"/>
                <a:cs typeface="Times New Roman"/>
              </a:rPr>
              <a:t>-речевых нарушений.</a:t>
            </a:r>
            <a:endParaRPr lang="ru-RU" sz="3200" b="0" dirty="0" smtClean="0">
              <a:latin typeface="Calibri"/>
              <a:ea typeface="Calibri"/>
              <a:cs typeface="Times New Roman"/>
            </a:endParaRPr>
          </a:p>
          <a:p>
            <a:endParaRPr lang="ru-RU" sz="3200" b="0" dirty="0"/>
          </a:p>
        </p:txBody>
      </p:sp>
      <p:sp>
        <p:nvSpPr>
          <p:cNvPr id="4" name="Номер слайда 3"/>
          <p:cNvSpPr>
            <a:spLocks noGrp="1"/>
          </p:cNvSpPr>
          <p:nvPr>
            <p:ph type="sldNum" sz="quarter" idx="12"/>
          </p:nvPr>
        </p:nvSpPr>
        <p:spPr/>
        <p:txBody>
          <a:bodyPr/>
          <a:lstStyle/>
          <a:p>
            <a:fld id="{F38DF745-7D3F-47F4-83A3-874385CFAA69}" type="slidenum">
              <a:rPr lang="en-US" smtClean="0"/>
              <a:pPr/>
              <a:t>14</a:t>
            </a:fld>
            <a:endParaRPr lang="en-US"/>
          </a:p>
        </p:txBody>
      </p:sp>
    </p:spTree>
    <p:extLst>
      <p:ext uri="{BB962C8B-B14F-4D97-AF65-F5344CB8AC3E}">
        <p14:creationId xmlns:p14="http://schemas.microsoft.com/office/powerpoint/2010/main" val="28287239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лавная">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Essential</Template>
  <TotalTime>393</TotalTime>
  <Words>877</Words>
  <Application>Microsoft Office PowerPoint</Application>
  <PresentationFormat>Экран (4:3)</PresentationFormat>
  <Paragraphs>58</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Главная</vt:lpstr>
      <vt:lpstr>Использование элементов сенсорной интеграции в коррекционной работе с детьми ОВЗ</vt:lpstr>
      <vt:lpstr>Известно, что успешность умственного, физического воспитания, овладение речью в значительной степени зависит от уровня сенсорного развития детей, то есть от того, насколько совершенно ребенок слышит, видит, осязает окружающее, насколько качественно оперирует этой информацией и выражает эти знания в речи.  </vt:lpstr>
      <vt:lpstr>Презентация PowerPoint</vt:lpstr>
      <vt:lpstr>Упражнения для тактильной системы </vt:lpstr>
      <vt:lpstr>Презентация PowerPoint</vt:lpstr>
      <vt:lpstr>Развитие ритмов, слухового восприятия</vt:lpstr>
      <vt:lpstr>Презентация PowerPoint</vt:lpstr>
      <vt:lpstr>Игры с кинезиологическими мячами и  мешочками </vt:lpstr>
      <vt:lpstr>Презентация PowerPoint</vt:lpstr>
      <vt:lpstr>Презентация PowerPoint</vt:lpstr>
      <vt:lpstr>ортопедические коврики </vt:lpstr>
      <vt:lpstr>Презентация PowerPoint</vt:lpstr>
      <vt:lpstr>Упражнения для вестибулярной и гравитационной системы.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Использование элементов сенсорной интеграции в коррекционной работе с детьми ОВЗ</dc:title>
  <dc:creator>Олег</dc:creator>
  <cp:lastModifiedBy>Олег</cp:lastModifiedBy>
  <cp:revision>14</cp:revision>
  <dcterms:created xsi:type="dcterms:W3CDTF">2021-09-28T13:23:00Z</dcterms:created>
  <dcterms:modified xsi:type="dcterms:W3CDTF">2021-12-21T15:51:06Z</dcterms:modified>
</cp:coreProperties>
</file>