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95" d="100"/>
          <a:sy n="95" d="100"/>
        </p:scale>
        <p:origin x="-13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788" cy="7373778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Антон Бережок" userId="d2d19f4f0e0469e6" providerId="LiveId" clId="{54AD408D-6996-4D1A-A507-14A6D62C0CFC}"/>
    <pc:docChg chg="custSel modSld">
      <pc:chgData name="Антон Бережок" userId="d2d19f4f0e0469e6" providerId="LiveId" clId="{54AD408D-6996-4D1A-A507-14A6D62C0CFC}" dt="2023-04-12T18:02:31.813" v="97" actId="6549"/>
      <pc:docMkLst>
        <pc:docMk/>
      </pc:docMkLst>
      <pc:sldChg chg="modSp mod">
        <pc:chgData name="Антон Бережок" userId="d2d19f4f0e0469e6" providerId="LiveId" clId="{54AD408D-6996-4D1A-A507-14A6D62C0CFC}" dt="2023-04-12T18:02:31.813" v="97" actId="6549"/>
        <pc:sldMkLst>
          <pc:docMk/>
          <pc:sldMk cId="0" sldId="274"/>
        </pc:sldMkLst>
        <pc:spChg chg="mod">
          <ac:chgData name="Антон Бережок" userId="d2d19f4f0e0469e6" providerId="LiveId" clId="{54AD408D-6996-4D1A-A507-14A6D62C0CFC}" dt="2023-04-12T18:02:31.813" v="97" actId="6549"/>
          <ac:spMkLst>
            <pc:docMk/>
            <pc:sldMk cId="0" sldId="274"/>
            <ac:spMk id="7170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30B49-D9A3-4BBD-AF80-49374E9B0BD7}" type="datetimeFigureOut">
              <a:rPr lang="ru-RU" smtClean="0"/>
              <a:pPr/>
              <a:t>16.04.2023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C243C-7A67-4A12-8C84-42B7A067D3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30B49-D9A3-4BBD-AF80-49374E9B0BD7}" type="datetimeFigureOut">
              <a:rPr lang="ru-RU" smtClean="0"/>
              <a:pPr/>
              <a:t>16.04.2023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C243C-7A67-4A12-8C84-42B7A067D3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30B49-D9A3-4BBD-AF80-49374E9B0BD7}" type="datetimeFigureOut">
              <a:rPr lang="ru-RU" smtClean="0"/>
              <a:pPr/>
              <a:t>16.04.2023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C243C-7A67-4A12-8C84-42B7A067D3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30B49-D9A3-4BBD-AF80-49374E9B0BD7}" type="datetimeFigureOut">
              <a:rPr lang="ru-RU" smtClean="0"/>
              <a:pPr/>
              <a:t>16.04.2023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C243C-7A67-4A12-8C84-42B7A067D3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30B49-D9A3-4BBD-AF80-49374E9B0BD7}" type="datetimeFigureOut">
              <a:rPr lang="ru-RU" smtClean="0"/>
              <a:pPr/>
              <a:t>16.04.2023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C243C-7A67-4A12-8C84-42B7A067D3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30B49-D9A3-4BBD-AF80-49374E9B0BD7}" type="datetimeFigureOut">
              <a:rPr lang="ru-RU" smtClean="0"/>
              <a:pPr/>
              <a:t>16.04.2023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C243C-7A67-4A12-8C84-42B7A067D3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30B49-D9A3-4BBD-AF80-49374E9B0BD7}" type="datetimeFigureOut">
              <a:rPr lang="ru-RU" smtClean="0"/>
              <a:pPr/>
              <a:t>16.04.2023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C243C-7A67-4A12-8C84-42B7A067D3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30B49-D9A3-4BBD-AF80-49374E9B0BD7}" type="datetimeFigureOut">
              <a:rPr lang="ru-RU" smtClean="0"/>
              <a:pPr/>
              <a:t>16.04.2023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C243C-7A67-4A12-8C84-42B7A067D3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30B49-D9A3-4BBD-AF80-49374E9B0BD7}" type="datetimeFigureOut">
              <a:rPr lang="ru-RU" smtClean="0"/>
              <a:pPr/>
              <a:t>16.04.2023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C243C-7A67-4A12-8C84-42B7A067D3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30B49-D9A3-4BBD-AF80-49374E9B0BD7}" type="datetimeFigureOut">
              <a:rPr lang="ru-RU" smtClean="0"/>
              <a:pPr/>
              <a:t>16.04.2023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C243C-7A67-4A12-8C84-42B7A067D3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30B49-D9A3-4BBD-AF80-49374E9B0BD7}" type="datetimeFigureOut">
              <a:rPr lang="ru-RU" smtClean="0"/>
              <a:pPr/>
              <a:t>16.04.2023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C243C-7A67-4A12-8C84-42B7A067D38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30B49-D9A3-4BBD-AF80-49374E9B0BD7}" type="datetimeFigureOut">
              <a:rPr lang="ru-RU" smtClean="0"/>
              <a:pPr/>
              <a:t>16.04.2023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2C243C-7A67-4A12-8C84-42B7A067D38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drive.google.com/file/d/1OutA2UdSlwsrFAtBanKAdp9YuY7z6yrD/view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s://drive.google.com/file/d/1k0vw1C6cK-lICeCTRjW4zcAIgDA3gKwM/view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rive.google.com/file/d/1tG7Mpa7-PfE3qwLMvo1X1mG-fAoa5n_9/view" TargetMode="External"/><Relationship Id="rId5" Type="http://schemas.openxmlformats.org/officeDocument/2006/relationships/hyperlink" Target="https://drive.google.com/file/d/1QiYyVJDdrufNvOnAfNa8UV72YWflcqTi/view" TargetMode="External"/><Relationship Id="rId4" Type="http://schemas.openxmlformats.org/officeDocument/2006/relationships/hyperlink" Target="https://drive.google.com/file/d/1ZYIAMYWQ0aO2CHRPlD6L7G77zV1ImyAi/view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Подзаголовок 1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500" y="620610"/>
            <a:ext cx="7201000" cy="86412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550" y="1714500"/>
            <a:ext cx="55264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83950" y="1866900"/>
            <a:ext cx="55264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115520" y="1620725"/>
            <a:ext cx="7056980" cy="4678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269875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автономное учреждение «Детский сад № 29 «Берёзка»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общеразвивающего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вида с приоритетным осуществлением художественно - эстетического развития воспитанников г. Новотроицка Оренбургской области»</a:t>
            </a:r>
          </a:p>
          <a:p>
            <a:pPr indent="269875" algn="ctr" fontAlgn="base">
              <a:spcBef>
                <a:spcPct val="0"/>
              </a:spcBef>
              <a:spcAft>
                <a:spcPct val="0"/>
              </a:spcAft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indent="269875" algn="ctr" fontAlgn="base">
              <a:spcBef>
                <a:spcPct val="0"/>
              </a:spcBef>
              <a:spcAft>
                <a:spcPct val="0"/>
              </a:spcAft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indent="269875" algn="ctr" fontAlgn="base">
              <a:spcBef>
                <a:spcPct val="0"/>
              </a:spcBef>
              <a:spcAft>
                <a:spcPct val="0"/>
              </a:spcAft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indent="269875" algn="ctr" fontAlgn="base">
              <a:spcBef>
                <a:spcPct val="0"/>
              </a:spcBef>
              <a:spcAft>
                <a:spcPct val="0"/>
              </a:spcAft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Общее родительское собрание</a:t>
            </a:r>
          </a:p>
          <a:p>
            <a:pPr algn="ctr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Тема: «Безопасность детей  в наших руках»</a:t>
            </a:r>
          </a:p>
          <a:p>
            <a:pPr algn="ctr"/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                Провела: Бережок Г.В.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                                                   заведующий МДОАУ «Детский сад № 29»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   г. Новотроицк</a:t>
            </a:r>
          </a:p>
          <a:p>
            <a:pPr algn="ctr"/>
            <a:endParaRPr lang="ru-RU" sz="1200" dirty="0"/>
          </a:p>
          <a:p>
            <a:pPr algn="ctr"/>
            <a:endParaRPr lang="ru-RU" sz="1200" dirty="0"/>
          </a:p>
          <a:p>
            <a:pPr indent="269875" algn="ctr" fontAlgn="base">
              <a:spcBef>
                <a:spcPct val="0"/>
              </a:spcBef>
              <a:spcAft>
                <a:spcPct val="0"/>
              </a:spcAft>
            </a:pPr>
            <a:endParaRPr lang="ru-RU" sz="1200" dirty="0">
              <a:latin typeface="Arial" pitchFamily="34" charset="0"/>
              <a:cs typeface="Arial" pitchFamily="34" charset="0"/>
            </a:endParaRPr>
          </a:p>
          <a:p>
            <a:pPr indent="269875" algn="ctr" fontAlgn="base">
              <a:spcBef>
                <a:spcPct val="0"/>
              </a:spcBef>
              <a:spcAft>
                <a:spcPct val="0"/>
              </a:spcAft>
            </a:pPr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660" y="0"/>
            <a:ext cx="9324660" cy="6858000"/>
          </a:xfrm>
          <a:prstGeom prst="rect">
            <a:avLst/>
          </a:prstGeom>
        </p:spPr>
      </p:pic>
      <p:pic>
        <p:nvPicPr>
          <p:cNvPr id="11" name="Рисунок 10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520" y="692621"/>
            <a:ext cx="7056980" cy="862010"/>
          </a:xfrm>
          <a:prstGeom prst="rect">
            <a:avLst/>
          </a:prstGeom>
        </p:spPr>
      </p:pic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1259540" y="1785745"/>
            <a:ext cx="691296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Повестка дня:</a:t>
            </a:r>
          </a:p>
          <a:p>
            <a:pPr indent="269875" fontAlgn="base">
              <a:spcBef>
                <a:spcPct val="0"/>
              </a:spcBef>
              <a:spcAft>
                <a:spcPct val="0"/>
              </a:spcAft>
            </a:pPr>
            <a:r>
              <a:rPr lang="ru-RU" sz="2200" dirty="0">
                <a:solidFill>
                  <a:srgbClr val="333333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Выступление заведующего МДОАУ «Детский сад № 29» на тему:«Безопасность детей в наших руках» </a:t>
            </a: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 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повышение педагогической грамотности родителей в вопросах безопасности</a:t>
            </a:r>
            <a:r>
              <a:rPr kumimoji="0" lang="ru-RU" sz="2200" b="0" i="0" u="none" strike="noStrike" cap="none" normalizeH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жизнедеятельности детей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Рисунок 21" descr="Род и дети в домике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9540" y="4218462"/>
            <a:ext cx="3456480" cy="1874908"/>
          </a:xfrm>
          <a:prstGeom prst="rect">
            <a:avLst/>
          </a:prstGeom>
        </p:spPr>
      </p:pic>
      <p:pic>
        <p:nvPicPr>
          <p:cNvPr id="23" name="Рисунок 22" descr="правила безопасности для детей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41" y="4218462"/>
            <a:ext cx="3312460" cy="187490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510" y="620610"/>
            <a:ext cx="7056980" cy="864120"/>
          </a:xfrm>
          <a:prstGeom prst="rect">
            <a:avLst/>
          </a:prstGeom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 rot="10800000" flipV="1">
            <a:off x="1187530" y="1724296"/>
            <a:ext cx="6912960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Самое ценное в жизни взрослых – это дети. Зачастую наших детей подстерегает множество опасностей и ребёнок попадая в различные жизненные ситуации - может просто растеряться. Задача нас, взрослых, - остерегать и защищать ребенка, правильно подготовить его к встрече с различными сложными, а порой и опасными жизненными ситуациями.</a:t>
            </a: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Проблема : 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обеспечить безопасность и здоровье наших детей?</a:t>
            </a: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адо дать детям необходимую сумму знаний об общепринятых нормах безопасного поведения.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520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82663" algn="l"/>
                <a:tab pos="1079500" algn="l"/>
              </a:tabLst>
            </a:pPr>
            <a:r>
              <a:rPr lang="ru-RU" sz="2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аучить адекватно, осознанно действовать в той или иной обстановке. 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490" y="404580"/>
            <a:ext cx="7128990" cy="1080150"/>
          </a:xfrm>
          <a:prstGeom prst="rect">
            <a:avLst/>
          </a:prstGeom>
        </p:spPr>
      </p:pic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1043510" y="1427022"/>
            <a:ext cx="712899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период дошкольного детства ребенок знакомиться с большим количеством правил, норм, предостережений, требований. Определяя основное содержание и направление развития детей мы - взрослые, должны выделить такие правила поведения, которые должны выполнять дети неукоснительно, так как от этого зависит их здоровье и безопасность. Эти правила нам взрослым следует подробно разъяснять детям и следить за их выполнением.</a:t>
            </a:r>
          </a:p>
          <a:p>
            <a:pPr algn="ctr"/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Опасности можно разделить на несколько групп:</a:t>
            </a: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- Ребёнок и другие люди.</a:t>
            </a: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- Ребёнок и природа.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- Ребёнок один дома. </a:t>
            </a: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- Ребёнок и здоровье.</a:t>
            </a: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0522"/>
            <a:ext cx="9144000" cy="6607477"/>
          </a:xfrm>
          <a:prstGeom prst="rect">
            <a:avLst/>
          </a:prstGeom>
        </p:spPr>
      </p:pic>
      <p:pic>
        <p:nvPicPr>
          <p:cNvPr id="4" name="Рисунок 3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520" y="620610"/>
            <a:ext cx="7128990" cy="792110"/>
          </a:xfrm>
          <a:prstGeom prst="rect">
            <a:avLst/>
          </a:prstGeom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 rot="10800000" flipV="1">
            <a:off x="971500" y="1399463"/>
            <a:ext cx="727301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Работа с детьми в ДОУ по безопасности жизнедеятельности</a:t>
            </a:r>
            <a:endParaRPr lang="ru-RU" sz="2200" b="1" i="1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200" b="1" i="1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2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Ребёнок и другие люди.</a:t>
            </a:r>
            <a:r>
              <a:rPr lang="ru-RU" sz="2200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87313" indent="-87313" fontAlgn="base">
              <a:spcBef>
                <a:spcPct val="0"/>
              </a:spcBef>
              <a:spcAft>
                <a:spcPct val="0"/>
              </a:spcAft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     Педагоги проводят с детьми занятия, игры, беседы. Учат и закрепляют с детьми, что именно может быть опасно в общении с     незнакомыми людьми.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1400" i="1" u="sng" dirty="0"/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400" i="1" u="sng" dirty="0"/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ru-RU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Занятие Правила поведения с незнак.людьми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521" y="3573020"/>
            <a:ext cx="3456480" cy="2592360"/>
          </a:xfrm>
          <a:prstGeom prst="rect">
            <a:avLst/>
          </a:prstGeom>
        </p:spPr>
      </p:pic>
      <p:pic>
        <p:nvPicPr>
          <p:cNvPr id="9" name="Рисунок 8" descr="Занятие Незнакомый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020" y="3573020"/>
            <a:ext cx="3384470" cy="25923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510" y="620610"/>
            <a:ext cx="7128990" cy="792110"/>
          </a:xfrm>
          <a:prstGeom prst="rect">
            <a:avLst/>
          </a:prstGeom>
        </p:spPr>
      </p:pic>
      <p:pic>
        <p:nvPicPr>
          <p:cNvPr id="4" name="Рисунок 3" descr="Игровая ситуац дети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51650" y="2736746"/>
            <a:ext cx="4896680" cy="342863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59541" y="1628750"/>
            <a:ext cx="6696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Обсуждают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проблемных ситуаций «Незнакомые люди».  Дети рассказывают правила поведения с незнакомыми людьми.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660" y="-52269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510" y="404580"/>
            <a:ext cx="7201000" cy="1008140"/>
          </a:xfrm>
          <a:prstGeom prst="rect">
            <a:avLst/>
          </a:prstGeom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 rot="10800000" flipV="1">
            <a:off x="1043510" y="2791955"/>
            <a:ext cx="7201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 rot="10800000" flipV="1">
            <a:off x="1195910" y="2944355"/>
            <a:ext cx="7201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 rot="10800000" flipV="1">
            <a:off x="1348310" y="3096755"/>
            <a:ext cx="7201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 rot="10800000" flipV="1">
            <a:off x="899490" y="1533490"/>
            <a:ext cx="7056980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1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Ребёнок и природа. </a:t>
            </a:r>
            <a:r>
              <a:rPr kumimoji="0" lang="ru-RU" sz="2200" b="1" i="1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Правила безопасности в природе.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Задача взрослых по этому направлению: рассказывать  детям о стихийных явлениях природы, которые представляют угрозу для жизни (наводнения, гроза, туман, гололед, жара, холод ,  ядовитые грибы и ягоды, животные- опасности при контакте с ними; поведение на воде, в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лесу).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520" y="692620"/>
            <a:ext cx="7056980" cy="792110"/>
          </a:xfrm>
          <a:prstGeom prst="rect">
            <a:avLst/>
          </a:prstGeom>
        </p:spPr>
      </p:pic>
      <p:pic>
        <p:nvPicPr>
          <p:cNvPr id="4" name="Рисунок 3" descr="Правила поведения в лесу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520" y="3068950"/>
            <a:ext cx="3513728" cy="2736380"/>
          </a:xfrm>
          <a:prstGeom prst="rect">
            <a:avLst/>
          </a:prstGeom>
        </p:spPr>
      </p:pic>
      <p:pic>
        <p:nvPicPr>
          <p:cNvPr id="5" name="Рисунок 4" descr="Гроза, туман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2050" y="3068950"/>
            <a:ext cx="3240449" cy="273638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 rot="10800000" flipV="1">
            <a:off x="1115522" y="1751861"/>
            <a:ext cx="705697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Занятия с детьми. Темы: «Гроза, туман», </a:t>
            </a:r>
          </a:p>
          <a:p>
            <a:pPr algn="ctr"/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«Правила поведения в лесу»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520" y="764630"/>
            <a:ext cx="6984970" cy="720100"/>
          </a:xfrm>
          <a:prstGeom prst="rect">
            <a:avLst/>
          </a:prstGeom>
        </p:spPr>
      </p:pic>
      <p:pic>
        <p:nvPicPr>
          <p:cNvPr id="4" name="Рисунок 3" descr="3.Игра Как избежать неприят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520" y="2996940"/>
            <a:ext cx="3687737" cy="3024419"/>
          </a:xfrm>
          <a:prstGeom prst="rect">
            <a:avLst/>
          </a:prstGeom>
        </p:spPr>
      </p:pic>
      <p:pic>
        <p:nvPicPr>
          <p:cNvPr id="5" name="Рисунок 4" descr="5. Занятие Навод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03257" y="2996940"/>
            <a:ext cx="3441253" cy="302441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59540" y="1772770"/>
            <a:ext cx="669693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 Дидактические игры:  «Как избежать неприятности»,  «Наводнение»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510" y="476590"/>
            <a:ext cx="7201000" cy="1080150"/>
          </a:xfrm>
          <a:prstGeom prst="rect">
            <a:avLst/>
          </a:prstGeom>
        </p:spPr>
      </p:pic>
      <p:pic>
        <p:nvPicPr>
          <p:cNvPr id="5" name="Рисунок 4" descr="4.Занятие Тонк.лёд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512" y="2780910"/>
            <a:ext cx="3716398" cy="3312460"/>
          </a:xfrm>
          <a:prstGeom prst="rect">
            <a:avLst/>
          </a:prstGeom>
        </p:spPr>
      </p:pic>
      <p:pic>
        <p:nvPicPr>
          <p:cNvPr id="6" name="Рисунок 5" descr="6.. Занятие Тон. лёд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59911" y="2780910"/>
            <a:ext cx="3484600" cy="331246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331550" y="1988213"/>
            <a:ext cx="669693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Занятия, беседы с детьми «Тонкий лед»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520" y="764630"/>
            <a:ext cx="7056980" cy="720100"/>
          </a:xfrm>
          <a:prstGeom prst="rect">
            <a:avLst/>
          </a:prstGeom>
        </p:spPr>
      </p:pic>
      <p:pic>
        <p:nvPicPr>
          <p:cNvPr id="4" name="Рисунок 3" descr="7.Игра.Фрук, яг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521" y="2924930"/>
            <a:ext cx="3744520" cy="3312460"/>
          </a:xfrm>
          <a:prstGeom prst="rect">
            <a:avLst/>
          </a:prstGeom>
        </p:spPr>
      </p:pic>
      <p:pic>
        <p:nvPicPr>
          <p:cNvPr id="5" name="Рисунок 4" descr="9.Рассматривание иллюст.Гриб, с педаг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41" y="2924930"/>
            <a:ext cx="3312459" cy="331246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59540" y="1772771"/>
            <a:ext cx="69129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Занятия, игры : «Съедобные и ядовитые грибы», «Ягоды и фрукты»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510" y="620610"/>
            <a:ext cx="7201000" cy="648090"/>
          </a:xfrm>
          <a:prstGeom prst="rect">
            <a:avLst/>
          </a:prstGeom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 rot="10800000" flipV="1">
            <a:off x="1187530" y="1434718"/>
            <a:ext cx="6912960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1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Ребёнок  один дома.</a:t>
            </a:r>
            <a:r>
              <a:rPr kumimoji="0" lang="ru-RU" sz="2200" b="0" i="1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200" i="1" u="none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этом направлении педагоги с детьми  рассматривают вопросы, связанные с предметами домашнего быта, являющимися источниками потенциальной опасности для детей (электроприборы; колющие и режущие предметы: нож, иголка, ножницы; бытовая химия, лекарства; спички, зажигалки )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окно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7529" y="4005080"/>
            <a:ext cx="3456481" cy="2234086"/>
          </a:xfrm>
          <a:prstGeom prst="rect">
            <a:avLst/>
          </a:prstGeom>
        </p:spPr>
      </p:pic>
      <p:pic>
        <p:nvPicPr>
          <p:cNvPr id="8" name="Рисунок 7" descr="спички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40" y="4005080"/>
            <a:ext cx="3240450" cy="223408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520" y="692620"/>
            <a:ext cx="7056980" cy="64809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 rot="10800000" flipV="1">
            <a:off x="1115520" y="1419483"/>
            <a:ext cx="705698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Педагоги проводят занятия, праздники, развлечения, досуги в ДОУ  по правилам поведения  детей, когда они остаются одни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дома.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Игра один дома.jpg"/>
          <p:cNvPicPr>
            <a:picLocks noChangeAspect="1"/>
          </p:cNvPicPr>
          <p:nvPr/>
        </p:nvPicPr>
        <p:blipFill>
          <a:blip r:embed="rId4" cstate="print"/>
          <a:srcRect r="5882" b="4082"/>
          <a:stretch>
            <a:fillRect/>
          </a:stretch>
        </p:blipFill>
        <p:spPr>
          <a:xfrm>
            <a:off x="1115520" y="2924930"/>
            <a:ext cx="3168440" cy="3102431"/>
          </a:xfrm>
          <a:prstGeom prst="rect">
            <a:avLst/>
          </a:prstGeom>
        </p:spPr>
      </p:pic>
      <p:pic>
        <p:nvPicPr>
          <p:cNvPr id="7" name="Рисунок 6" descr="Расказываем правила безопасности .jpg"/>
          <p:cNvPicPr>
            <a:picLocks noChangeAspect="1"/>
          </p:cNvPicPr>
          <p:nvPr/>
        </p:nvPicPr>
        <p:blipFill>
          <a:blip r:embed="rId5" cstate="print"/>
          <a:srcRect l="10204" t="14286"/>
          <a:stretch>
            <a:fillRect/>
          </a:stretch>
        </p:blipFill>
        <p:spPr>
          <a:xfrm>
            <a:off x="4571999" y="2924930"/>
            <a:ext cx="3461695" cy="310243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520" y="548600"/>
            <a:ext cx="7128990" cy="720100"/>
          </a:xfrm>
          <a:prstGeom prst="rect">
            <a:avLst/>
          </a:prstGeom>
        </p:spPr>
      </p:pic>
      <p:pic>
        <p:nvPicPr>
          <p:cNvPr id="4" name="Рисунок 3" descr="игра Больница .jpg"/>
          <p:cNvPicPr>
            <a:picLocks noChangeAspect="1"/>
          </p:cNvPicPr>
          <p:nvPr/>
        </p:nvPicPr>
        <p:blipFill>
          <a:blip r:embed="rId4" cstate="print"/>
          <a:srcRect l="19149" t="21764"/>
          <a:stretch>
            <a:fillRect/>
          </a:stretch>
        </p:blipFill>
        <p:spPr>
          <a:xfrm>
            <a:off x="4427980" y="3732220"/>
            <a:ext cx="3497600" cy="2577179"/>
          </a:xfrm>
          <a:prstGeom prst="rect">
            <a:avLst/>
          </a:prstGeom>
        </p:spPr>
      </p:pic>
      <p:pic>
        <p:nvPicPr>
          <p:cNvPr id="5" name="Рисунок 4" descr="Рассматривание иллюстраций.jpg"/>
          <p:cNvPicPr>
            <a:picLocks noChangeAspect="1"/>
          </p:cNvPicPr>
          <p:nvPr/>
        </p:nvPicPr>
        <p:blipFill>
          <a:blip r:embed="rId5" cstate="print"/>
          <a:srcRect l="4167" r="14583"/>
          <a:stretch>
            <a:fillRect/>
          </a:stretch>
        </p:blipFill>
        <p:spPr>
          <a:xfrm>
            <a:off x="1259540" y="3732220"/>
            <a:ext cx="2808390" cy="2577180"/>
          </a:xfrm>
          <a:prstGeom prst="rect">
            <a:avLst/>
          </a:prstGeom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 rot="10800000" flipV="1">
            <a:off x="1115520" y="1461714"/>
            <a:ext cx="698497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kumimoji="0" lang="ru-RU" sz="2200" b="1" i="1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Ребёнок и здоровье.</a:t>
            </a:r>
            <a:r>
              <a:rPr kumimoji="0" lang="ru-RU" sz="2200" b="0" i="1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Уже с дошкольного возраста необходимо воспитывать у детей ценности здорового образа жизни, сознательную заботу о собственном здоровье и здоровье окружающих,  дети знакомятся с правилами оказания элементарной первой помощи, профилактики конфликтных ситуаций. 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510" y="404580"/>
            <a:ext cx="7201000" cy="864120"/>
          </a:xfrm>
          <a:prstGeom prst="rect">
            <a:avLst/>
          </a:prstGeom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 rot="10800000" flipV="1">
            <a:off x="1187530" y="1541010"/>
            <a:ext cx="705698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</a:t>
            </a:r>
            <a:r>
              <a:rPr kumimoji="0" lang="ru-RU" sz="2200" b="1" i="1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Ребёнок на улицах города.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Без знаний элементарных правил дорожного движения жизнь ребенка будет подвергнута опасности. Чтобы избежать неприятностей,  детям нужно знать правила дорожного движения,</a:t>
            </a:r>
            <a:r>
              <a:rPr kumimoji="0" lang="ru-RU" sz="22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правила поведения на улицах города, в транспорте.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Для этого проводится такая работа в детском саду: занятия, рассматривание иллюстраций , книг, дидактические игры, 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сюжетно -ролевые игры «</a:t>
            </a:r>
            <a:r>
              <a:rPr kumimoji="0" lang="ru-RU" sz="22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Светофорчик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», 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праздники, развлечения, досуги. Детский сад работает по утвержденной  дополнительной </a:t>
            </a:r>
            <a:r>
              <a:rPr kumimoji="0" lang="ru-RU" sz="2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программе: </a:t>
            </a:r>
            <a:r>
              <a:rPr kumimoji="0" lang="ru-RU" sz="2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4"/>
              </a:rPr>
              <a:t>«Островок  Безопасности»</a:t>
            </a:r>
            <a:endParaRPr kumimoji="0" lang="ru-RU" sz="22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Рисунок 7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Рисунок 8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10" y="0"/>
            <a:ext cx="9144000" cy="6858000"/>
          </a:xfrm>
          <a:prstGeom prst="rect">
            <a:avLst/>
          </a:prstGeom>
        </p:spPr>
      </p:pic>
      <p:pic>
        <p:nvPicPr>
          <p:cNvPr id="10" name="Рисунок 9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500" y="620610"/>
            <a:ext cx="7273010" cy="792110"/>
          </a:xfrm>
          <a:prstGeom prst="rect">
            <a:avLst/>
          </a:prstGeom>
        </p:spPr>
      </p:pic>
      <p:pic>
        <p:nvPicPr>
          <p:cNvPr id="11" name="Рисунок 10" descr="игра ДОр. Знаки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520" y="2780910"/>
            <a:ext cx="3384470" cy="3384470"/>
          </a:xfrm>
          <a:prstGeom prst="rect">
            <a:avLst/>
          </a:prstGeom>
        </p:spPr>
      </p:pic>
      <p:pic>
        <p:nvPicPr>
          <p:cNvPr id="12" name="Рисунок 11" descr="Дид. игра ПДД.bmp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10" y="2780910"/>
            <a:ext cx="3744520" cy="338447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115520" y="1772770"/>
            <a:ext cx="698497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Настольные игры  «Дорожные знаки»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500" y="692620"/>
            <a:ext cx="7345020" cy="792110"/>
          </a:xfrm>
          <a:prstGeom prst="rect">
            <a:avLst/>
          </a:prstGeom>
        </p:spPr>
      </p:pic>
      <p:pic>
        <p:nvPicPr>
          <p:cNvPr id="6" name="Рисунок 5" descr="Развлеч.Светофорчик д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1500" y="2852920"/>
            <a:ext cx="3600500" cy="3240450"/>
          </a:xfrm>
          <a:prstGeom prst="rect">
            <a:avLst/>
          </a:prstGeom>
        </p:spPr>
      </p:pic>
      <p:pic>
        <p:nvPicPr>
          <p:cNvPr id="8" name="Рисунок 7" descr="Игра сорев. ПДД да.bmp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6020" y="2852920"/>
            <a:ext cx="3600500" cy="324045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115520" y="1628749"/>
            <a:ext cx="70569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Развлечения  «Правила дорожного движения для «</a:t>
            </a:r>
            <a:r>
              <a:rPr lang="ru-RU" sz="2200" b="1" dirty="0" err="1">
                <a:latin typeface="Times New Roman" pitchFamily="18" charset="0"/>
                <a:cs typeface="Times New Roman" pitchFamily="18" charset="0"/>
              </a:rPr>
              <a:t>Светофорчика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»»  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на воздухе   и  в помещении ДОУ.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500" y="620610"/>
            <a:ext cx="7201000" cy="792110"/>
          </a:xfrm>
          <a:prstGeom prst="rect">
            <a:avLst/>
          </a:prstGeom>
        </p:spPr>
      </p:pic>
      <p:pic>
        <p:nvPicPr>
          <p:cNvPr id="4" name="Рисунок 3" descr="сорев. ПДДда 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1500" y="2636890"/>
            <a:ext cx="3816530" cy="3384470"/>
          </a:xfrm>
          <a:prstGeom prst="rect">
            <a:avLst/>
          </a:prstGeom>
        </p:spPr>
      </p:pic>
      <p:pic>
        <p:nvPicPr>
          <p:cNvPr id="5" name="Рисунок 4" descr="развлечение на улице да.bmp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2050" y="2636891"/>
            <a:ext cx="3240450" cy="338447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500" y="692620"/>
            <a:ext cx="7201000" cy="792110"/>
          </a:xfrm>
          <a:prstGeom prst="rect">
            <a:avLst/>
          </a:prstGeom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971500" y="1494846"/>
            <a:ext cx="72010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Работа с родителями в ДОУ.</a:t>
            </a:r>
            <a:r>
              <a:rPr kumimoji="0" lang="ru-RU" sz="22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 rot="10800000" flipV="1">
            <a:off x="1187530" y="2146158"/>
            <a:ext cx="6984970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2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оллектив и воспитанники МДОАУ «Детский сад №</a:t>
            </a:r>
            <a:r>
              <a:rPr kumimoji="0" lang="ru-RU" sz="22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29»   неоднократно становились призёрами городских,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областных,  </a:t>
            </a:r>
            <a:r>
              <a:rPr lang="ru-RU" sz="22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грантовых конкурсов  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детского творчества </a:t>
            </a:r>
            <a:r>
              <a:rPr lang="ru-RU" sz="2200" dirty="0">
                <a:latin typeface="Times New Roman" pitchFamily="18" charset="0"/>
                <a:cs typeface="Times New Roman" pitchFamily="18" charset="0"/>
                <a:hlinkClick r:id="rId4"/>
              </a:rPr>
              <a:t>«Правила дорожного движения достойны уважения!»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200" b="0" i="0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«Пожарный-доброволец: вчера, сегодня, завтра!»</a:t>
            </a:r>
            <a:r>
              <a:rPr kumimoji="0" lang="ru-RU" sz="2200" b="0" i="0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/>
              </a:rPr>
              <a:t> </a:t>
            </a:r>
            <a:r>
              <a:rPr kumimoji="0" lang="ru-RU" sz="2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/>
              </a:rPr>
              <a:t>2021 г.</a:t>
            </a:r>
            <a:r>
              <a:rPr kumimoji="0" lang="ru-RU" sz="2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6"/>
              </a:rPr>
              <a:t> 2022 г</a:t>
            </a:r>
            <a:r>
              <a:rPr kumimoji="0" lang="ru-RU" sz="2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6"/>
              </a:rPr>
              <a:t>.</a:t>
            </a:r>
            <a:r>
              <a:rPr kumimoji="0" lang="ru-RU" sz="2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 </a:t>
            </a:r>
            <a:r>
              <a:rPr kumimoji="0" lang="ru-RU" sz="2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7"/>
              </a:rPr>
              <a:t>«</a:t>
            </a:r>
            <a:r>
              <a:rPr kumimoji="0" lang="ru-RU" sz="2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7"/>
              </a:rPr>
              <a:t>Островок  Безопасности»</a:t>
            </a:r>
            <a:r>
              <a:rPr kumimoji="0" lang="ru-RU" sz="2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Круг проблем, связанных с безопасностью ребенка, невозможно решить только в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рамках детского сада, поэтому мы стараемся обеспечить преемственность в вопросах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воспитания безопасного поведения детей между детским садом и семьей. </a:t>
            </a:r>
            <a:endParaRPr lang="ru-RU" sz="2200" dirty="0"/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510" y="484591"/>
            <a:ext cx="7201000" cy="936130"/>
          </a:xfrm>
          <a:prstGeom prst="rect">
            <a:avLst/>
          </a:prstGeom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187530" y="1420721"/>
            <a:ext cx="691296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Рекомендации и памятки для родителей воспитанников ДОУ.   </a:t>
            </a:r>
            <a:endParaRPr kumimoji="0" lang="ru-RU" sz="2200" b="1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Безопасный Интернет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510" y="2780910"/>
            <a:ext cx="3456480" cy="3456480"/>
          </a:xfrm>
          <a:prstGeom prst="rect">
            <a:avLst/>
          </a:prstGeom>
        </p:spPr>
      </p:pic>
      <p:pic>
        <p:nvPicPr>
          <p:cNvPr id="6" name="Рисунок 5" descr="Природа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10" y="2780910"/>
            <a:ext cx="3456480" cy="3456480"/>
          </a:xfrm>
          <a:prstGeom prst="rect">
            <a:avLst/>
          </a:prstGeom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043510" y="2143755"/>
            <a:ext cx="7201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Безопасный интернет                Безопасность на природе</a:t>
            </a:r>
            <a:endParaRPr kumimoji="0" lang="ru-RU" sz="22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500" y="548600"/>
            <a:ext cx="7273010" cy="864120"/>
          </a:xfrm>
          <a:prstGeom prst="rect">
            <a:avLst/>
          </a:prstGeom>
        </p:spPr>
      </p:pic>
      <p:pic>
        <p:nvPicPr>
          <p:cNvPr id="4" name="Рисунок 3" descr="памятки все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520" y="2132820"/>
            <a:ext cx="6984970" cy="3888540"/>
          </a:xfrm>
          <a:prstGeom prst="rect">
            <a:avLst/>
          </a:prstGeom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115520" y="1491938"/>
            <a:ext cx="698497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Безопасность Дома</a:t>
            </a:r>
            <a:endParaRPr kumimoji="0" lang="ru-RU" sz="2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500" y="620610"/>
            <a:ext cx="7273010" cy="720100"/>
          </a:xfrm>
          <a:prstGeom prst="rect">
            <a:avLst/>
          </a:prstGeom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115520" y="1522070"/>
            <a:ext cx="712899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Консультации для родителей по безопасности детей </a:t>
            </a:r>
            <a:endParaRPr kumimoji="0" lang="ru-RU" sz="2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Ребёнок один дома все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520" y="2636890"/>
            <a:ext cx="3528490" cy="3384470"/>
          </a:xfrm>
          <a:prstGeom prst="rect">
            <a:avLst/>
          </a:prstGeom>
        </p:spPr>
      </p:pic>
      <p:pic>
        <p:nvPicPr>
          <p:cNvPr id="6" name="Рисунок 5" descr="Один дома Тран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8030" y="2636890"/>
            <a:ext cx="3456480" cy="338447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500" y="692620"/>
            <a:ext cx="7345020" cy="648090"/>
          </a:xfrm>
          <a:prstGeom prst="rect">
            <a:avLst/>
          </a:prstGeom>
        </p:spPr>
      </p:pic>
      <p:pic>
        <p:nvPicPr>
          <p:cNvPr id="4" name="Рисунок 3" descr="Здоровье и природ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520" y="2492870"/>
            <a:ext cx="3600500" cy="3600500"/>
          </a:xfrm>
          <a:prstGeom prst="rect">
            <a:avLst/>
          </a:prstGeom>
        </p:spPr>
      </p:pic>
      <p:pic>
        <p:nvPicPr>
          <p:cNvPr id="5" name="Рисунок 4" descr="Гололёд сосульки, тонкий лёд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40" y="2492870"/>
            <a:ext cx="3312460" cy="3600500"/>
          </a:xfrm>
          <a:prstGeom prst="rect">
            <a:avLst/>
          </a:prstGeom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259540" y="1554366"/>
            <a:ext cx="691296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Безопасность Летом                Безопасность Зимой                                   </a:t>
            </a:r>
            <a:endParaRPr kumimoji="0" lang="ru-RU" sz="2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490" y="404580"/>
            <a:ext cx="7417030" cy="648090"/>
          </a:xfrm>
          <a:prstGeom prst="rect">
            <a:avLst/>
          </a:prstGeom>
        </p:spPr>
      </p:pic>
      <p:pic>
        <p:nvPicPr>
          <p:cNvPr id="5" name="Рисунок 4" descr="Один дома всёjp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520" y="1268700"/>
            <a:ext cx="7056980" cy="3096430"/>
          </a:xfrm>
          <a:prstGeom prst="rect">
            <a:avLst/>
          </a:prstGeom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 rot="10800000" flipV="1">
            <a:off x="1115520" y="4483084"/>
            <a:ext cx="7056980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2698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 взрослые должны быть главными помощниками на этом пути. Должны научить детей предвидеть опасные ситуации и избегать их, а в крайнем случае быть максимально к ним готовыми.</a:t>
            </a:r>
            <a:r>
              <a:rPr lang="ru-RU" sz="2200" dirty="0">
                <a:solidFill>
                  <a:srgbClr val="333333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</a:t>
            </a:r>
          </a:p>
          <a:p>
            <a:pPr indent="2698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b="1" dirty="0">
                <a:solidFill>
                  <a:srgbClr val="333333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Доброго безопасного пути Вам и вашим детям!</a:t>
            </a:r>
            <a:endParaRPr lang="ru-RU" sz="2200" b="1" dirty="0">
              <a:latin typeface="Arial" pitchFamily="34" charset="0"/>
              <a:cs typeface="Arial" pitchFamily="34" charset="0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тофор Фо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безопасность дете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510" y="692620"/>
            <a:ext cx="7128990" cy="792110"/>
          </a:xfrm>
          <a:prstGeom prst="rect">
            <a:avLst/>
          </a:prstGeom>
        </p:spPr>
      </p:pic>
      <p:pic>
        <p:nvPicPr>
          <p:cNvPr id="5" name="Рисунок 4" descr="солнышко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510" y="1484730"/>
            <a:ext cx="7128990" cy="482467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705</TotalTime>
  <Words>739</Words>
  <Application>Microsoft Office PowerPoint</Application>
  <PresentationFormat>Экран (4:3)</PresentationFormat>
  <Paragraphs>66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владимир</dc:creator>
  <cp:lastModifiedBy>владимир</cp:lastModifiedBy>
  <cp:revision>96</cp:revision>
  <dcterms:created xsi:type="dcterms:W3CDTF">2023-04-01T15:03:24Z</dcterms:created>
  <dcterms:modified xsi:type="dcterms:W3CDTF">2023-04-16T03:26:10Z</dcterms:modified>
</cp:coreProperties>
</file>