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83"/>
  </p:notesMasterIdLst>
  <p:sldIdLst>
    <p:sldId id="256" r:id="rId2"/>
    <p:sldId id="307" r:id="rId3"/>
    <p:sldId id="308" r:id="rId4"/>
    <p:sldId id="309" r:id="rId5"/>
    <p:sldId id="310" r:id="rId6"/>
    <p:sldId id="311" r:id="rId7"/>
    <p:sldId id="322" r:id="rId8"/>
    <p:sldId id="323" r:id="rId9"/>
    <p:sldId id="324" r:id="rId10"/>
    <p:sldId id="306" r:id="rId11"/>
    <p:sldId id="325" r:id="rId12"/>
    <p:sldId id="327" r:id="rId13"/>
    <p:sldId id="328" r:id="rId14"/>
    <p:sldId id="329" r:id="rId15"/>
    <p:sldId id="330" r:id="rId16"/>
    <p:sldId id="331" r:id="rId17"/>
    <p:sldId id="334" r:id="rId18"/>
    <p:sldId id="336" r:id="rId19"/>
    <p:sldId id="337" r:id="rId20"/>
    <p:sldId id="338" r:id="rId21"/>
    <p:sldId id="339" r:id="rId22"/>
    <p:sldId id="385" r:id="rId23"/>
    <p:sldId id="340" r:id="rId24"/>
    <p:sldId id="341" r:id="rId25"/>
    <p:sldId id="342" r:id="rId26"/>
    <p:sldId id="343" r:id="rId27"/>
    <p:sldId id="344" r:id="rId28"/>
    <p:sldId id="345" r:id="rId29"/>
    <p:sldId id="346" r:id="rId30"/>
    <p:sldId id="347" r:id="rId31"/>
    <p:sldId id="349" r:id="rId32"/>
    <p:sldId id="352" r:id="rId33"/>
    <p:sldId id="353" r:id="rId34"/>
    <p:sldId id="355" r:id="rId35"/>
    <p:sldId id="356" r:id="rId36"/>
    <p:sldId id="357" r:id="rId37"/>
    <p:sldId id="358" r:id="rId38"/>
    <p:sldId id="359" r:id="rId39"/>
    <p:sldId id="361" r:id="rId40"/>
    <p:sldId id="362" r:id="rId41"/>
    <p:sldId id="363" r:id="rId42"/>
    <p:sldId id="257" r:id="rId43"/>
    <p:sldId id="258" r:id="rId44"/>
    <p:sldId id="260" r:id="rId45"/>
    <p:sldId id="261" r:id="rId46"/>
    <p:sldId id="303" r:id="rId47"/>
    <p:sldId id="364" r:id="rId48"/>
    <p:sldId id="365" r:id="rId49"/>
    <p:sldId id="366" r:id="rId50"/>
    <p:sldId id="367" r:id="rId51"/>
    <p:sldId id="264" r:id="rId52"/>
    <p:sldId id="265" r:id="rId53"/>
    <p:sldId id="266" r:id="rId54"/>
    <p:sldId id="267" r:id="rId55"/>
    <p:sldId id="268" r:id="rId56"/>
    <p:sldId id="368" r:id="rId57"/>
    <p:sldId id="369" r:id="rId58"/>
    <p:sldId id="370" r:id="rId59"/>
    <p:sldId id="270" r:id="rId60"/>
    <p:sldId id="271" r:id="rId61"/>
    <p:sldId id="272" r:id="rId62"/>
    <p:sldId id="273" r:id="rId63"/>
    <p:sldId id="274" r:id="rId64"/>
    <p:sldId id="371" r:id="rId65"/>
    <p:sldId id="373" r:id="rId66"/>
    <p:sldId id="374" r:id="rId67"/>
    <p:sldId id="372" r:id="rId68"/>
    <p:sldId id="379" r:id="rId69"/>
    <p:sldId id="376" r:id="rId70"/>
    <p:sldId id="377" r:id="rId71"/>
    <p:sldId id="276" r:id="rId72"/>
    <p:sldId id="277" r:id="rId73"/>
    <p:sldId id="278" r:id="rId74"/>
    <p:sldId id="279" r:id="rId75"/>
    <p:sldId id="280" r:id="rId76"/>
    <p:sldId id="378" r:id="rId77"/>
    <p:sldId id="381" r:id="rId78"/>
    <p:sldId id="380" r:id="rId79"/>
    <p:sldId id="382" r:id="rId80"/>
    <p:sldId id="383" r:id="rId81"/>
    <p:sldId id="384" r:id="rId8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CC00"/>
    <a:srgbClr val="CC3300"/>
    <a:srgbClr val="FF0000"/>
    <a:srgbClr val="3399FF"/>
    <a:srgbClr val="0033CC"/>
    <a:srgbClr val="009900"/>
    <a:srgbClr val="33CC33"/>
    <a:srgbClr val="FF66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39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CF7BBD-6516-4C2A-BFEF-ED053F21A214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2238D-4BB8-489B-B7D0-B354F33B504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30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31</a:t>
            </a:fld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39</a:t>
            </a:fld>
            <a:endParaRPr lang="ru-R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42</a:t>
            </a:fld>
            <a:endParaRPr lang="ru-R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43</a:t>
            </a:fld>
            <a:endParaRPr lang="ru-R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44</a:t>
            </a:fld>
            <a:endParaRPr lang="ru-R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45</a:t>
            </a:fld>
            <a:endParaRPr lang="ru-R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46</a:t>
            </a:fld>
            <a:endParaRPr lang="ru-RU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48</a:t>
            </a:fld>
            <a:endParaRPr lang="ru-R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51</a:t>
            </a:fld>
            <a:endParaRPr lang="ru-RU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52</a:t>
            </a:fld>
            <a:endParaRPr lang="ru-RU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53</a:t>
            </a:fld>
            <a:endParaRPr lang="ru-RU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54</a:t>
            </a:fld>
            <a:endParaRPr lang="ru-RU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55</a:t>
            </a:fld>
            <a:endParaRPr lang="ru-RU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56</a:t>
            </a:fld>
            <a:endParaRPr lang="ru-RU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59</a:t>
            </a:fld>
            <a:endParaRPr lang="ru-RU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60</a:t>
            </a:fld>
            <a:endParaRPr lang="ru-RU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61</a:t>
            </a:fld>
            <a:endParaRPr lang="ru-RU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62</a:t>
            </a:fld>
            <a:endParaRPr lang="ru-RU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63</a:t>
            </a:fld>
            <a:endParaRPr lang="ru-RU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64</a:t>
            </a:fld>
            <a:endParaRPr lang="ru-RU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68</a:t>
            </a:fld>
            <a:endParaRPr lang="ru-RU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71</a:t>
            </a:fld>
            <a:endParaRPr lang="ru-RU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72</a:t>
            </a:fld>
            <a:endParaRPr lang="ru-RU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73</a:t>
            </a:fld>
            <a:endParaRPr lang="ru-RU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74</a:t>
            </a:fld>
            <a:endParaRPr lang="ru-RU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75</a:t>
            </a:fld>
            <a:endParaRPr lang="ru-RU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238D-4BB8-489B-B7D0-B354F33B5041}" type="slidenum">
              <a:rPr lang="ru-RU" smtClean="0"/>
              <a:pPr/>
              <a:t>76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BD575-8C8D-411E-BE4E-F497670F044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B42CD-3670-4712-B469-31CF6354B7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BD575-8C8D-411E-BE4E-F497670F044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B42CD-3670-4712-B469-31CF6354B7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BD575-8C8D-411E-BE4E-F497670F044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B42CD-3670-4712-B469-31CF6354B7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BD575-8C8D-411E-BE4E-F497670F044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B42CD-3670-4712-B469-31CF6354B7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BD575-8C8D-411E-BE4E-F497670F044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B42CD-3670-4712-B469-31CF6354B7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BD575-8C8D-411E-BE4E-F497670F044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B42CD-3670-4712-B469-31CF6354B7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BD575-8C8D-411E-BE4E-F497670F044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B42CD-3670-4712-B469-31CF6354B7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BD575-8C8D-411E-BE4E-F497670F044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B42CD-3670-4712-B469-31CF6354B7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BD575-8C8D-411E-BE4E-F497670F044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B42CD-3670-4712-B469-31CF6354B7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BD575-8C8D-411E-BE4E-F497670F044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B42CD-3670-4712-B469-31CF6354B7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BD575-8C8D-411E-BE4E-F497670F044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B42CD-3670-4712-B469-31CF6354B7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4BD575-8C8D-411E-BE4E-F497670F044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B42CD-3670-4712-B469-31CF6354B77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AE%D0%B6%D0%BD%D1%8B%D0%B9_%D0%A3%D1%80%D0%B0%D0%BB" TargetMode="External"/><Relationship Id="rId3" Type="http://schemas.openxmlformats.org/officeDocument/2006/relationships/hyperlink" Target="http://ru.wikipedia.org/wiki/%D0%91%D0%B0%D1%88%D0%BA%D0%BE%D1%80%D1%82%D0%BE%D1%81%D1%82%D0%B0%D0%BD" TargetMode="External"/><Relationship Id="rId7" Type="http://schemas.openxmlformats.org/officeDocument/2006/relationships/hyperlink" Target="http://ru.wikipedia.org/wiki/%D0%AF%D0%BC%D0%B0%D0%BD%D1%82%D0%B0%D1%83" TargetMode="External"/><Relationship Id="rId12" Type="http://schemas.openxmlformats.org/officeDocument/2006/relationships/hyperlink" Target="http://ru.wikipedia.org/wiki/%D0%AE%D1%80%D1%8E%D0%B7%D0%B0%D0%BD%D1%8C_(%D1%80%D0%B5%D0%BA%D0%B0)" TargetMode="External"/><Relationship Id="rId2" Type="http://schemas.openxmlformats.org/officeDocument/2006/relationships/hyperlink" Target="http://ru.wikipedia.org/wiki/%D0%91%D0%B5%D0%BB%D0%BE%D1%80%D0%B5%D1%86%D0%BA%D0%B8%D0%B9_%D1%80%D0%B0%D0%B9%D0%BE%D0%BD_%D0%91%D0%B0%D1%88%D0%BA%D0%BE%D1%80%D1%82%D0%BE%D1%81%D1%82%D0%B0%D0%BD%D0%B0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ru.wikipedia.org/wiki/1978" TargetMode="External"/><Relationship Id="rId11" Type="http://schemas.openxmlformats.org/officeDocument/2006/relationships/hyperlink" Target="http://ru.wikipedia.org/w/index.php?title=%D0%A2%D1%8E%D0%BB%D1%8C%D0%BC%D0%B0_(%D1%80%D0%B5%D0%BA%D0%B0)&amp;action=edit&amp;redlink=1" TargetMode="External"/><Relationship Id="rId5" Type="http://schemas.openxmlformats.org/officeDocument/2006/relationships/hyperlink" Target="http://ru.wikipedia.org/wiki/19_%D0%B8%D1%8E%D0%BD%D1%8F" TargetMode="External"/><Relationship Id="rId10" Type="http://schemas.openxmlformats.org/officeDocument/2006/relationships/hyperlink" Target="http://ru.wikipedia.org/w/index.php?title=%D0%9C%D0%B0%D0%BB%D1%8B%D0%B9_%D0%98%D0%BD%D0%B7%D0%B5%D1%80_(%D1%80%D0%B5%D0%BA%D0%B0)&amp;action=edit&amp;redlink=1" TargetMode="External"/><Relationship Id="rId4" Type="http://schemas.openxmlformats.org/officeDocument/2006/relationships/hyperlink" Target="http://ru.wikipedia.org/wiki/%D0%A7%D0%B5%D0%BB%D1%8F%D0%B1%D0%B8%D0%BD%D1%81%D0%BA%D0%B0%D1%8F_%D0%BE%D0%B1%D0%BB%D0%B0%D1%81%D1%82%D1%8C" TargetMode="External"/><Relationship Id="rId9" Type="http://schemas.openxmlformats.org/officeDocument/2006/relationships/hyperlink" Target="http://ru.wikipedia.org/w/index.php?title=%D0%91%D0%BE%D0%BB%D1%8C%D1%88%D0%BE%D0%B9_%D0%98%D0%BD%D0%B7%D0%B5%D1%80_(%D1%80%D0%B5%D0%BA%D0%B0)&amp;action=edit&amp;redlink=1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Интеллектуальная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игра </a:t>
            </a: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 «Жемчужина Башкортостана»</a:t>
            </a:r>
          </a:p>
          <a:p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Авторы: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Шарафутдинова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Юлия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Николаевна, Ильясова Оксана Владимировна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педагоги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дополнительного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образования МБУ ДО «Станция детского и юношеского туризма и экскурсий»</a:t>
            </a:r>
            <a:endParaRPr lang="ru-RU" sz="9600" b="1" i="1" dirty="0" smtClean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6011882"/>
          </a:xfrm>
        </p:spPr>
        <p:txBody>
          <a:bodyPr>
            <a:noAutofit/>
          </a:bodyPr>
          <a:lstStyle/>
          <a:p>
            <a:r>
              <a:rPr lang="ru-RU" sz="4800" b="1" i="1" dirty="0" smtClean="0"/>
              <a:t>Цель</a:t>
            </a:r>
            <a:r>
              <a:rPr lang="ru-RU" sz="4800" i="1" dirty="0" smtClean="0"/>
              <a:t>: используя игровые методы и приёмы, расширить знания детей об экологии, биологии, заповедных местах Башкортостана, экологических проблемах человечества</a:t>
            </a:r>
            <a:endParaRPr lang="ru-RU" sz="4800" i="1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ru-RU" sz="3100" b="1" dirty="0" smtClean="0"/>
              <a:t>Задачи: 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1. Закрепить знания детей о природе.</a:t>
            </a:r>
            <a:br>
              <a:rPr lang="ru-RU" sz="3100" dirty="0" smtClean="0"/>
            </a:br>
            <a:r>
              <a:rPr lang="ru-RU" sz="3100" dirty="0" smtClean="0"/>
              <a:t> 2.  Формировать положительную мотивацию  обучающихся к изучению родного края и заповедных местах  Башкортостана.</a:t>
            </a:r>
            <a:br>
              <a:rPr lang="ru-RU" sz="3100" dirty="0" smtClean="0"/>
            </a:br>
            <a:r>
              <a:rPr lang="ru-RU" sz="3100" dirty="0" smtClean="0"/>
              <a:t> 3. Развивать у обучающихся коммуникативные качества, смекалку и эрудицию: умение работать в группах, чувство взаимоуважения и взаимопомощи, стремление к достижению общего результата.</a:t>
            </a:r>
            <a:br>
              <a:rPr lang="ru-RU" sz="3100" dirty="0" smtClean="0"/>
            </a:br>
            <a:r>
              <a:rPr lang="ru-RU" sz="3100" dirty="0" smtClean="0"/>
              <a:t>4. Воспитывать чувство ответственности за будущее природы малой родины и всей  планеты.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6600" b="1" i="1" dirty="0" smtClean="0">
                <a:latin typeface="Times New Roman" pitchFamily="18" charset="0"/>
                <a:cs typeface="Times New Roman" pitchFamily="18" charset="0"/>
              </a:rPr>
              <a:t>Форма:</a:t>
            </a:r>
            <a:r>
              <a:rPr lang="ru-RU" sz="6600" i="1" dirty="0" smtClean="0">
                <a:latin typeface="Times New Roman" pitchFamily="18" charset="0"/>
                <a:cs typeface="Times New Roman" pitchFamily="18" charset="0"/>
              </a:rPr>
              <a:t> мероприятие.</a:t>
            </a:r>
            <a:br>
              <a:rPr lang="ru-RU" sz="66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6600" b="1" i="1" dirty="0" smtClean="0">
                <a:latin typeface="Times New Roman" pitchFamily="18" charset="0"/>
                <a:cs typeface="Times New Roman" pitchFamily="18" charset="0"/>
              </a:rPr>
              <a:t>Метод:</a:t>
            </a:r>
            <a:r>
              <a:rPr lang="ru-RU" sz="6600" i="1" dirty="0" smtClean="0">
                <a:latin typeface="Times New Roman" pitchFamily="18" charset="0"/>
                <a:cs typeface="Times New Roman" pitchFamily="18" charset="0"/>
              </a:rPr>
              <a:t>  групповой.</a:t>
            </a:r>
            <a:br>
              <a:rPr lang="ru-RU" sz="6600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66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6011882"/>
          </a:xfrm>
        </p:spPr>
        <p:txBody>
          <a:bodyPr>
            <a:normAutofit fontScale="90000"/>
          </a:bodyPr>
          <a:lstStyle/>
          <a:p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>Здравствуйте уважаемые гости и дорогие ребята. Мы рады приветствовать вас на интеллектуальной игре  «Жемчужина Башкортостана».</a:t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5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ru-RU" sz="6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Конкурс №1</a:t>
            </a:r>
            <a:br>
              <a:rPr lang="ru-RU" sz="6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«Заповедная  мозаика»</a:t>
            </a:r>
            <a:r>
              <a:rPr lang="ru-RU" sz="60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6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Участникам команд раздаются конверты с мозаикой из бумаги с изображением заповедников Башкортостана и памятника природы. Собрав мозаику, участники игры получают название своих команд, узнают о заповедниках и памятнике природы</a:t>
            </a:r>
          </a:p>
          <a:p>
            <a:pPr>
              <a:buNone/>
            </a:pPr>
            <a:r>
              <a:rPr lang="ru-RU" dirty="0" smtClean="0"/>
              <a:t>    Башкортостана. Этот конкурс оценивается с учётом скорости (первая команда собравшая мозаику получает 5 баллов, вторая 4, третья 3, последняя 2).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ru-RU" sz="4800" i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Заповедник</a:t>
            </a:r>
            <a:r>
              <a:rPr lang="ru-RU" sz="4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i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– это участок земли, либо водного пространства в пределах которого весь природный комплекс полностью и навсегда изъят из хозяйственного использования и находится под охраной государства.</a:t>
            </a:r>
            <a:endParaRPr lang="ru-RU" sz="4800" i="1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3399FF"/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ru-RU" sz="7200" i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Памятник природы – это музей природы, маленький </a:t>
            </a:r>
          </a:p>
          <a:p>
            <a:pPr>
              <a:buNone/>
            </a:pPr>
            <a:r>
              <a:rPr lang="ru-RU" sz="7200" i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         заповедник.</a:t>
            </a:r>
            <a:endParaRPr lang="ru-RU" sz="7200" i="1" dirty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00CC00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9600" dirty="0" smtClean="0">
                <a:solidFill>
                  <a:srgbClr val="FF0000"/>
                </a:solidFill>
              </a:rPr>
              <a:t>Башкирский </a:t>
            </a:r>
            <a:r>
              <a:rPr lang="ru-RU" sz="8000" dirty="0" smtClean="0">
                <a:solidFill>
                  <a:srgbClr val="FF0000"/>
                </a:solidFill>
              </a:rPr>
              <a:t>государственный</a:t>
            </a:r>
            <a:r>
              <a:rPr lang="ru-RU" sz="9600" dirty="0" smtClean="0">
                <a:solidFill>
                  <a:srgbClr val="FF0000"/>
                </a:solidFill>
              </a:rPr>
              <a:t> заповедник</a:t>
            </a:r>
            <a:endParaRPr lang="ru-RU" sz="9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Башкирский государственный заповедник был основан в 1930 году на территории  Бурзянского района, состоит из двух участков: </a:t>
            </a:r>
          </a:p>
          <a:p>
            <a:pPr>
              <a:buNone/>
            </a:pPr>
            <a:r>
              <a:rPr lang="ru-RU" dirty="0" smtClean="0"/>
              <a:t>  - </a:t>
            </a:r>
            <a:r>
              <a:rPr lang="ru-RU" dirty="0" err="1" smtClean="0"/>
              <a:t>Узянский</a:t>
            </a:r>
            <a:r>
              <a:rPr lang="ru-RU" dirty="0" smtClean="0"/>
              <a:t> (основной) площадью 49,6 га.</a:t>
            </a:r>
          </a:p>
          <a:p>
            <a:pPr>
              <a:buNone/>
            </a:pPr>
            <a:r>
              <a:rPr lang="ru-RU" dirty="0" smtClean="0"/>
              <a:t>  - </a:t>
            </a:r>
            <a:r>
              <a:rPr lang="ru-RU" dirty="0" err="1" smtClean="0"/>
              <a:t>Прибельский</a:t>
            </a:r>
            <a:r>
              <a:rPr lang="ru-RU" dirty="0" smtClean="0"/>
              <a:t> филиал был основан в 1957году, охраняются 20 видов растений.</a:t>
            </a:r>
          </a:p>
          <a:p>
            <a:pPr>
              <a:buNone/>
            </a:pPr>
            <a:r>
              <a:rPr lang="ru-RU" dirty="0" err="1" smtClean="0"/>
              <a:t>Узянский</a:t>
            </a:r>
            <a:r>
              <a:rPr lang="ru-RU" dirty="0" smtClean="0"/>
              <a:t> расположен в зоне распространения </a:t>
            </a:r>
            <a:r>
              <a:rPr lang="ru-RU" dirty="0" err="1" smtClean="0"/>
              <a:t>сосново</a:t>
            </a:r>
            <a:r>
              <a:rPr lang="ru-RU" dirty="0" smtClean="0"/>
              <a:t> – берёзового леса, а в </a:t>
            </a:r>
            <a:r>
              <a:rPr lang="ru-RU" dirty="0" err="1" smtClean="0"/>
              <a:t>Прибельском</a:t>
            </a:r>
            <a:r>
              <a:rPr lang="ru-RU" dirty="0" smtClean="0"/>
              <a:t> филиале находятся широколиственные леса, в излучине реки Белой. Здесь обитают: 273 вида позвоночных, 27 видов рыб, 4 земноводных, 6 пресмыкающихся, 180 видов птиц, 56 видов млекопитающих. 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UserXP\Рабочий стол\жемчужина рб\башкирский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UserXP\Рабочий стол\жемчужина рб\башкирский заповедник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башкирский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z="9600" dirty="0" smtClean="0">
                <a:solidFill>
                  <a:srgbClr val="CC3300"/>
                </a:solidFill>
              </a:rPr>
              <a:t>   Заповедник </a:t>
            </a:r>
          </a:p>
          <a:p>
            <a:pPr>
              <a:buNone/>
            </a:pPr>
            <a:r>
              <a:rPr lang="ru-RU" sz="9600" dirty="0" smtClean="0">
                <a:solidFill>
                  <a:srgbClr val="CC3300"/>
                </a:solidFill>
              </a:rPr>
              <a:t>  Шульган – Таш.</a:t>
            </a:r>
            <a:endParaRPr lang="ru-RU" sz="9600" dirty="0">
              <a:solidFill>
                <a:srgbClr val="CC3300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4600" dirty="0" smtClean="0"/>
              <a:t>Шульган – Таш </a:t>
            </a:r>
            <a:r>
              <a:rPr lang="ru-RU" sz="4100" dirty="0" smtClean="0"/>
              <a:t>– </a:t>
            </a:r>
            <a:r>
              <a:rPr lang="ru-RU" sz="4000" dirty="0" smtClean="0"/>
              <a:t>государственный</a:t>
            </a:r>
          </a:p>
          <a:p>
            <a:pPr>
              <a:buNone/>
            </a:pPr>
            <a:r>
              <a:rPr lang="ru-RU" sz="4000" dirty="0" smtClean="0"/>
              <a:t>Заповедник РБ, расположен в западных</a:t>
            </a:r>
          </a:p>
          <a:p>
            <a:pPr>
              <a:buNone/>
            </a:pPr>
            <a:r>
              <a:rPr lang="ru-RU" sz="4000" dirty="0" smtClean="0"/>
              <a:t>предгорьях Южного Урала, в горно – лесном</a:t>
            </a:r>
          </a:p>
          <a:p>
            <a:pPr>
              <a:spcBef>
                <a:spcPts val="0"/>
              </a:spcBef>
              <a:buNone/>
            </a:pPr>
            <a:r>
              <a:rPr lang="ru-RU" sz="4000" dirty="0" smtClean="0"/>
              <a:t>поясе, в приделах Бурзянского района. Название</a:t>
            </a:r>
          </a:p>
          <a:p>
            <a:pPr>
              <a:spcBef>
                <a:spcPts val="0"/>
              </a:spcBef>
              <a:buNone/>
            </a:pPr>
            <a:r>
              <a:rPr lang="ru-RU" sz="4000" dirty="0" smtClean="0"/>
              <a:t> происходит от башкирских слов «Шульган»</a:t>
            </a:r>
          </a:p>
          <a:p>
            <a:pPr>
              <a:spcBef>
                <a:spcPts val="0"/>
              </a:spcBef>
              <a:buNone/>
            </a:pPr>
            <a:r>
              <a:rPr lang="ru-RU" sz="4000" dirty="0" smtClean="0"/>
              <a:t>(«опустилась», «провалилась», «исчезла») и «Таш»</a:t>
            </a:r>
          </a:p>
          <a:p>
            <a:pPr>
              <a:spcBef>
                <a:spcPts val="0"/>
              </a:spcBef>
              <a:buNone/>
            </a:pPr>
            <a:r>
              <a:rPr lang="ru-RU" sz="4000" dirty="0" smtClean="0"/>
              <a:t>(«камень»).Заповедник был создан в 1958 году.</a:t>
            </a:r>
          </a:p>
          <a:p>
            <a:pPr>
              <a:spcBef>
                <a:spcPts val="0"/>
              </a:spcBef>
              <a:buNone/>
            </a:pPr>
            <a:r>
              <a:rPr lang="ru-RU" sz="4000" dirty="0" smtClean="0"/>
              <a:t>Здесь произрастают смешанные широколиственные</a:t>
            </a:r>
          </a:p>
          <a:p>
            <a:pPr>
              <a:spcBef>
                <a:spcPts val="0"/>
              </a:spcBef>
              <a:buNone/>
            </a:pPr>
            <a:r>
              <a:rPr lang="ru-RU" sz="4000" dirty="0" smtClean="0"/>
              <a:t>и хвойные леса. Площадь заповедника – 22,5 тыс.</a:t>
            </a:r>
          </a:p>
          <a:p>
            <a:pPr>
              <a:spcBef>
                <a:spcPts val="0"/>
              </a:spcBef>
              <a:buNone/>
            </a:pPr>
            <a:r>
              <a:rPr lang="ru-RU" sz="4000" dirty="0" smtClean="0"/>
              <a:t>га. На территории Шульган-Таш находится Капова </a:t>
            </a:r>
          </a:p>
          <a:p>
            <a:pPr>
              <a:spcBef>
                <a:spcPts val="0"/>
              </a:spcBef>
              <a:buNone/>
            </a:pPr>
            <a:r>
              <a:rPr lang="ru-RU" sz="4000" dirty="0" smtClean="0"/>
              <a:t>пещера. Там обнаружены наскальные рисунки</a:t>
            </a:r>
          </a:p>
          <a:p>
            <a:pPr>
              <a:spcBef>
                <a:spcPts val="0"/>
              </a:spcBef>
              <a:buNone/>
            </a:pPr>
            <a:r>
              <a:rPr lang="ru-RU" sz="4000" dirty="0" smtClean="0"/>
              <a:t>древнего человека, где изображены животные</a:t>
            </a:r>
          </a:p>
          <a:p>
            <a:pPr>
              <a:spcBef>
                <a:spcPts val="0"/>
              </a:spcBef>
              <a:buNone/>
            </a:pPr>
            <a:r>
              <a:rPr lang="ru-RU" sz="4000" dirty="0" smtClean="0"/>
              <a:t>(мамонты, быки, лошади). В заповеднике обитает</a:t>
            </a:r>
          </a:p>
          <a:p>
            <a:pPr>
              <a:spcBef>
                <a:spcPts val="0"/>
              </a:spcBef>
              <a:buNone/>
            </a:pPr>
            <a:r>
              <a:rPr lang="ru-RU" sz="4000" dirty="0" smtClean="0"/>
              <a:t> Бурзянская бортевая пчела, которая занесена в Красную   </a:t>
            </a:r>
          </a:p>
          <a:p>
            <a:pPr>
              <a:spcBef>
                <a:spcPts val="0"/>
              </a:spcBef>
              <a:buNone/>
            </a:pPr>
            <a:r>
              <a:rPr lang="ru-RU" sz="4000" dirty="0" smtClean="0"/>
              <a:t>книгу РФ и Башкортостана. </a:t>
            </a:r>
          </a:p>
          <a:p>
            <a:pPr>
              <a:spcBef>
                <a:spcPts val="0"/>
              </a:spcBef>
              <a:buNone/>
            </a:pPr>
            <a:endParaRPr lang="ru-RU" sz="4000" dirty="0" smtClean="0"/>
          </a:p>
          <a:p>
            <a:pPr>
              <a:spcBef>
                <a:spcPts val="0"/>
              </a:spcBef>
              <a:buNone/>
            </a:pPr>
            <a:r>
              <a:rPr lang="ru-RU" sz="4000" dirty="0" smtClean="0"/>
              <a:t>                      </a:t>
            </a:r>
            <a:endParaRPr lang="ru-RU" sz="40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UserXP\Рабочий стол\жемчужина рб\шульган-таш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UserXP\Рабочий стол\жемчужина рб\капова пещера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UserXP\Рабочий стол\жемчужина рб\капова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UserXP\Рабочий стол\жемчужина рб\бортевые пчёлы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8800" dirty="0" smtClean="0"/>
              <a:t>Южно-Уральский </a:t>
            </a:r>
            <a:endParaRPr lang="ru-RU" sz="8800" dirty="0"/>
          </a:p>
          <a:p>
            <a:pPr algn="ctr">
              <a:buNone/>
            </a:pPr>
            <a:r>
              <a:rPr lang="ru-RU" sz="8800" dirty="0" smtClean="0"/>
              <a:t>заповедник</a:t>
            </a:r>
            <a:endParaRPr lang="ru-RU" sz="88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8858312" cy="6297634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z="3100" dirty="0" smtClean="0">
                <a:solidFill>
                  <a:schemeClr val="tx1"/>
                </a:solidFill>
              </a:rPr>
              <a:t>Южно – Уральский расположен на территории </a:t>
            </a:r>
            <a:r>
              <a:rPr lang="ru-RU" sz="3100" dirty="0" smtClean="0">
                <a:solidFill>
                  <a:schemeClr val="tx1"/>
                </a:solidFill>
                <a:hlinkClick r:id="rId2" tooltip="Белорецкий район Башкортостана"/>
              </a:rPr>
              <a:t>Белорецкого района</a:t>
            </a:r>
            <a:r>
              <a:rPr lang="ru-RU" sz="3100" dirty="0" smtClean="0">
                <a:solidFill>
                  <a:schemeClr val="tx1"/>
                </a:solidFill>
              </a:rPr>
              <a:t> </a:t>
            </a:r>
            <a:r>
              <a:rPr lang="ru-RU" sz="3100" dirty="0" smtClean="0">
                <a:solidFill>
                  <a:schemeClr val="tx1"/>
                </a:solidFill>
                <a:hlinkClick r:id="rId3" tooltip="Башкортостан"/>
              </a:rPr>
              <a:t>Башкортостана</a:t>
            </a:r>
            <a:r>
              <a:rPr lang="ru-RU" sz="3100" dirty="0" smtClean="0">
                <a:solidFill>
                  <a:schemeClr val="tx1"/>
                </a:solidFill>
              </a:rPr>
              <a:t> и, частично, </a:t>
            </a:r>
            <a:r>
              <a:rPr lang="ru-RU" sz="3100" dirty="0" smtClean="0">
                <a:solidFill>
                  <a:schemeClr val="tx1"/>
                </a:solidFill>
                <a:hlinkClick r:id="rId4" tooltip="Челябинская область"/>
              </a:rPr>
              <a:t>Челябинской области</a:t>
            </a:r>
            <a:r>
              <a:rPr lang="ru-RU" sz="3100" dirty="0" smtClean="0">
                <a:solidFill>
                  <a:schemeClr val="tx1"/>
                </a:solidFill>
              </a:rPr>
              <a:t>. Заповедник образован </a:t>
            </a:r>
            <a:r>
              <a:rPr lang="ru-RU" sz="3100" dirty="0" smtClean="0">
                <a:solidFill>
                  <a:schemeClr val="tx1"/>
                </a:solidFill>
                <a:hlinkClick r:id="rId5" tooltip="19 июня"/>
              </a:rPr>
              <a:t>19 июня</a:t>
            </a:r>
            <a:r>
              <a:rPr lang="ru-RU" sz="3100" dirty="0" smtClean="0">
                <a:solidFill>
                  <a:schemeClr val="tx1"/>
                </a:solidFill>
              </a:rPr>
              <a:t> </a:t>
            </a:r>
            <a:r>
              <a:rPr lang="ru-RU" sz="3100" dirty="0" smtClean="0">
                <a:solidFill>
                  <a:schemeClr val="tx1"/>
                </a:solidFill>
                <a:hlinkClick r:id="rId6" tooltip="1978"/>
              </a:rPr>
              <a:t>1978</a:t>
            </a:r>
            <a:r>
              <a:rPr lang="ru-RU" sz="3100" dirty="0" smtClean="0">
                <a:solidFill>
                  <a:schemeClr val="tx1"/>
                </a:solidFill>
              </a:rPr>
              <a:t> г. Заповедник расположен в центральной, наиболее высокой части Южного Урала на территории Республики Башкортостан и Челябинской области. На территории заповедника расположены несколько горных хребтов — Машак, Зигальга, Нары, Кумардак и </a:t>
            </a:r>
            <a:r>
              <a:rPr lang="ru-RU" sz="3100" dirty="0" smtClean="0">
                <a:solidFill>
                  <a:schemeClr val="tx1"/>
                </a:solidFill>
                <a:hlinkClick r:id="rId7" tooltip="Ямантау"/>
              </a:rPr>
              <a:t>Ямантау</a:t>
            </a:r>
            <a:r>
              <a:rPr lang="ru-RU" sz="3100" dirty="0" smtClean="0">
                <a:solidFill>
                  <a:schemeClr val="tx1"/>
                </a:solidFill>
              </a:rPr>
              <a:t>. Гора Большой Ямантау, имеющая высоту 1640 м, является самой высокой горой </a:t>
            </a:r>
            <a:r>
              <a:rPr lang="ru-RU" sz="3100" dirty="0" smtClean="0">
                <a:solidFill>
                  <a:schemeClr val="tx1"/>
                </a:solidFill>
                <a:hlinkClick r:id="rId8" tooltip="Южный Урал"/>
              </a:rPr>
              <a:t>Южного Урала</a:t>
            </a:r>
            <a:r>
              <a:rPr lang="ru-RU" sz="3100" dirty="0" smtClean="0">
                <a:solidFill>
                  <a:schemeClr val="tx1"/>
                </a:solidFill>
              </a:rPr>
              <a:t>.</a:t>
            </a:r>
            <a:br>
              <a:rPr lang="ru-RU" sz="3100" dirty="0" smtClean="0">
                <a:solidFill>
                  <a:schemeClr val="tx1"/>
                </a:solidFill>
              </a:rPr>
            </a:br>
            <a:r>
              <a:rPr lang="ru-RU" sz="3100" dirty="0" smtClean="0">
                <a:solidFill>
                  <a:schemeClr val="tx1"/>
                </a:solidFill>
              </a:rPr>
              <a:t>Реки — </a:t>
            </a:r>
            <a:r>
              <a:rPr lang="ru-RU" sz="3100" dirty="0" smtClean="0">
                <a:solidFill>
                  <a:schemeClr val="tx1"/>
                </a:solidFill>
                <a:hlinkClick r:id="rId9" tooltip="Большой Инзер (река) (страница отсутствует)"/>
              </a:rPr>
              <a:t>Большой Инзер</a:t>
            </a:r>
            <a:r>
              <a:rPr lang="ru-RU" sz="3100" dirty="0" smtClean="0">
                <a:solidFill>
                  <a:schemeClr val="tx1"/>
                </a:solidFill>
              </a:rPr>
              <a:t>, </a:t>
            </a:r>
            <a:r>
              <a:rPr lang="ru-RU" sz="3100" dirty="0" smtClean="0">
                <a:solidFill>
                  <a:schemeClr val="tx1"/>
                </a:solidFill>
                <a:hlinkClick r:id="rId10" tooltip="Малый Инзер (река) (страница отсутствует)"/>
              </a:rPr>
              <a:t>Малый Инзер</a:t>
            </a:r>
            <a:r>
              <a:rPr lang="ru-RU" sz="3100" dirty="0" smtClean="0">
                <a:solidFill>
                  <a:schemeClr val="tx1"/>
                </a:solidFill>
              </a:rPr>
              <a:t>, </a:t>
            </a:r>
            <a:r>
              <a:rPr lang="ru-RU" sz="3100" dirty="0" smtClean="0">
                <a:solidFill>
                  <a:schemeClr val="tx1"/>
                </a:solidFill>
                <a:hlinkClick r:id="rId11" tooltip="Тюльма (река) (страница отсутствует)"/>
              </a:rPr>
              <a:t>Тюльма</a:t>
            </a:r>
            <a:r>
              <a:rPr lang="ru-RU" sz="3100" dirty="0" smtClean="0">
                <a:solidFill>
                  <a:schemeClr val="tx1"/>
                </a:solidFill>
              </a:rPr>
              <a:t>, </a:t>
            </a:r>
            <a:r>
              <a:rPr lang="ru-RU" sz="3100" dirty="0" smtClean="0">
                <a:solidFill>
                  <a:schemeClr val="tx1"/>
                </a:solidFill>
                <a:hlinkClick r:id="rId12" tooltip="Юрюзань (река)"/>
              </a:rPr>
              <a:t>Юрюзань</a:t>
            </a:r>
            <a:r>
              <a:rPr lang="ru-RU" sz="3100" dirty="0" smtClean="0">
                <a:solidFill>
                  <a:schemeClr val="tx1"/>
                </a:solidFill>
              </a:rPr>
              <a:t>. 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UserXP\Рабочий стол\жемчужина рб\южно-уральский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UserXP\Рабочий стол\жемчужина рб картинки\южно-уральский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28654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9600" dirty="0" smtClean="0"/>
              <a:t>Памятник природы озеро Кандры-куль</a:t>
            </a:r>
            <a:endParaRPr lang="ru-RU" sz="96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None/>
            </a:pPr>
            <a:r>
              <a:rPr lang="ru-RU" sz="2800" dirty="0" smtClean="0"/>
              <a:t>Памятник природы- озеро Кандры-куль относится к числу</a:t>
            </a:r>
          </a:p>
          <a:p>
            <a:pPr>
              <a:spcBef>
                <a:spcPts val="0"/>
              </a:spcBef>
              <a:buNone/>
            </a:pPr>
            <a:r>
              <a:rPr lang="ru-RU" sz="2800" dirty="0" smtClean="0"/>
              <a:t>крупнейших озёр лесостепной зоны и является вторым по</a:t>
            </a:r>
          </a:p>
          <a:p>
            <a:pPr>
              <a:spcBef>
                <a:spcPts val="0"/>
              </a:spcBef>
              <a:buNone/>
            </a:pPr>
            <a:r>
              <a:rPr lang="ru-RU" sz="2800" dirty="0" smtClean="0"/>
              <a:t>площади в Башкортостане. Площадь этого озера-15,6 км, </a:t>
            </a:r>
          </a:p>
          <a:p>
            <a:pPr>
              <a:spcBef>
                <a:spcPts val="0"/>
              </a:spcBef>
              <a:buNone/>
            </a:pPr>
            <a:r>
              <a:rPr lang="ru-RU" sz="2800" dirty="0" smtClean="0"/>
              <a:t>а глубина-7,2 м . В средние века здесь обитало много</a:t>
            </a:r>
          </a:p>
          <a:p>
            <a:pPr>
              <a:spcBef>
                <a:spcPts val="0"/>
              </a:spcBef>
              <a:buNone/>
            </a:pPr>
            <a:r>
              <a:rPr lang="ru-RU" sz="2800" dirty="0" smtClean="0"/>
              <a:t>бобров, отсюда и название ,означающее в переводе с</a:t>
            </a:r>
          </a:p>
          <a:p>
            <a:pPr>
              <a:spcBef>
                <a:spcPts val="0"/>
              </a:spcBef>
              <a:buNone/>
            </a:pPr>
            <a:r>
              <a:rPr lang="ru-RU" sz="2800" dirty="0" smtClean="0"/>
              <a:t>башкирского «Бобровое озеро». Растительность по</a:t>
            </a:r>
          </a:p>
          <a:p>
            <a:pPr>
              <a:spcBef>
                <a:spcPts val="0"/>
              </a:spcBef>
              <a:buNone/>
            </a:pPr>
            <a:r>
              <a:rPr lang="ru-RU" sz="2800" dirty="0" smtClean="0"/>
              <a:t>берегам озера многообразна: широколиственные леса и</a:t>
            </a:r>
          </a:p>
          <a:p>
            <a:pPr>
              <a:spcBef>
                <a:spcPts val="0"/>
              </a:spcBef>
              <a:buNone/>
            </a:pPr>
            <a:r>
              <a:rPr lang="ru-RU" sz="2800" dirty="0" smtClean="0"/>
              <a:t>степи, встречаются лекарственные растения и редкие</a:t>
            </a:r>
          </a:p>
          <a:p>
            <a:pPr>
              <a:spcBef>
                <a:spcPts val="0"/>
              </a:spcBef>
              <a:buNone/>
            </a:pPr>
            <a:r>
              <a:rPr lang="ru-RU" sz="2800" dirty="0" smtClean="0"/>
              <a:t>виды водорослей . На озере отдыхают на пролёте стаи </a:t>
            </a:r>
          </a:p>
          <a:p>
            <a:pPr>
              <a:spcBef>
                <a:spcPts val="0"/>
              </a:spcBef>
              <a:buNone/>
            </a:pPr>
            <a:r>
              <a:rPr lang="ru-RU" sz="2800" dirty="0" smtClean="0"/>
              <a:t>гусей, гнездится редкая утка-пеганка, кряква, озёрная</a:t>
            </a:r>
          </a:p>
          <a:p>
            <a:pPr>
              <a:spcBef>
                <a:spcPts val="0"/>
              </a:spcBef>
              <a:buNone/>
            </a:pPr>
            <a:r>
              <a:rPr lang="ru-RU" sz="2800" dirty="0" smtClean="0"/>
              <a:t>чайка, береговая ласточка. Этот водоём богат рыбой,</a:t>
            </a:r>
          </a:p>
          <a:p>
            <a:pPr>
              <a:spcBef>
                <a:spcPts val="0"/>
              </a:spcBef>
              <a:buNone/>
            </a:pPr>
            <a:r>
              <a:rPr lang="ru-RU" sz="2800" dirty="0" smtClean="0"/>
              <a:t>здесь водятся налим, щука, окунь, карась, линь, плотва.</a:t>
            </a:r>
          </a:p>
          <a:p>
            <a:pPr>
              <a:spcBef>
                <a:spcPts val="0"/>
              </a:spcBef>
              <a:buNone/>
            </a:pPr>
            <a:r>
              <a:rPr lang="ru-RU" sz="2800" dirty="0" smtClean="0"/>
              <a:t>    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UserXP\Рабочий стол\жемчужина рб\озеро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UserXP\Рабочий стол\жемчужина рб\озеро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UserXP\Рабочий стол\жемчужина рб\озеро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ru-RU" sz="6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6600" b="1" i="1" dirty="0" smtClean="0">
                <a:solidFill>
                  <a:srgbClr val="E82808"/>
                </a:solidFill>
                <a:latin typeface="Times New Roman" pitchFamily="18" charset="0"/>
                <a:cs typeface="Times New Roman" pitchFamily="18" charset="0"/>
              </a:rPr>
              <a:t>Конкурс №2</a:t>
            </a:r>
            <a:br>
              <a:rPr lang="ru-RU" sz="6600" b="1" i="1" dirty="0" smtClean="0">
                <a:solidFill>
                  <a:srgbClr val="E82808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600" b="1" i="1" dirty="0" smtClean="0">
                <a:solidFill>
                  <a:srgbClr val="E82808"/>
                </a:solidFill>
                <a:latin typeface="Times New Roman" pitchFamily="18" charset="0"/>
                <a:cs typeface="Times New Roman" pitchFamily="18" charset="0"/>
              </a:rPr>
              <a:t>   «Лекарственные</a:t>
            </a:r>
            <a:br>
              <a:rPr lang="ru-RU" sz="6600" b="1" i="1" dirty="0" smtClean="0">
                <a:solidFill>
                  <a:srgbClr val="E82808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600" b="1" i="1" dirty="0" smtClean="0">
                <a:solidFill>
                  <a:srgbClr val="E82808"/>
                </a:solidFill>
                <a:latin typeface="Times New Roman" pitchFamily="18" charset="0"/>
                <a:cs typeface="Times New Roman" pitchFamily="18" charset="0"/>
              </a:rPr>
              <a:t>                      растения»</a:t>
            </a:r>
            <a:r>
              <a:rPr lang="ru-RU" sz="66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6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600" b="1" i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Правила: участники команд получают образцы</a:t>
            </a:r>
          </a:p>
          <a:p>
            <a:pPr>
              <a:buNone/>
            </a:pPr>
            <a:r>
              <a:rPr lang="ru-RU" dirty="0" smtClean="0"/>
              <a:t>лекарственных растений. Также на мониторе</a:t>
            </a:r>
          </a:p>
          <a:p>
            <a:pPr>
              <a:buNone/>
            </a:pPr>
            <a:r>
              <a:rPr lang="ru-RU" dirty="0" smtClean="0"/>
              <a:t>компьютера демонстрируется слайдами с</a:t>
            </a:r>
          </a:p>
          <a:p>
            <a:pPr>
              <a:buNone/>
            </a:pPr>
            <a:r>
              <a:rPr lang="ru-RU" dirty="0" smtClean="0"/>
              <a:t>изображением лекарственных растений.</a:t>
            </a:r>
          </a:p>
          <a:p>
            <a:pPr>
              <a:buNone/>
            </a:pPr>
            <a:r>
              <a:rPr lang="ru-RU" dirty="0" smtClean="0"/>
              <a:t>Необходимо вписать в бланк определение </a:t>
            </a:r>
          </a:p>
          <a:p>
            <a:pPr>
              <a:buNone/>
            </a:pPr>
            <a:r>
              <a:rPr lang="ru-RU" dirty="0" smtClean="0"/>
              <a:t>Лекарственных растений, и при каких</a:t>
            </a:r>
          </a:p>
          <a:p>
            <a:pPr>
              <a:buNone/>
            </a:pPr>
            <a:r>
              <a:rPr lang="ru-RU" dirty="0" smtClean="0"/>
              <a:t>заболеваниях их применяют.</a:t>
            </a:r>
          </a:p>
          <a:p>
            <a:pPr>
              <a:buNone/>
            </a:pPr>
            <a:r>
              <a:rPr lang="ru-RU" dirty="0" smtClean="0"/>
              <a:t>Критерии оценки: за каждый правильный ответ</a:t>
            </a:r>
          </a:p>
          <a:p>
            <a:pPr>
              <a:buNone/>
            </a:pPr>
            <a:r>
              <a:rPr lang="ru-RU" dirty="0" smtClean="0"/>
              <a:t>1 балл.    </a:t>
            </a:r>
            <a:endParaRPr lang="ru-RU" dirty="0"/>
          </a:p>
        </p:txBody>
      </p:sp>
    </p:spTree>
  </p:cSld>
  <p:clrMapOvr>
    <a:masterClrMapping/>
  </p:clrMapOvr>
  <p:transition advClick="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928802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6600" b="1" i="1" dirty="0" smtClean="0">
                <a:solidFill>
                  <a:srgbClr val="0D5202"/>
                </a:solidFill>
              </a:rPr>
              <a:t>«Лекарственные растения»</a:t>
            </a:r>
            <a:endParaRPr lang="ru-RU" sz="6600" b="1" i="1" dirty="0">
              <a:solidFill>
                <a:srgbClr val="0D5202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928804"/>
          <a:ext cx="9144000" cy="492919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5001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003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434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06261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n w="19050">
                            <a:noFill/>
                          </a:ln>
                        </a:rPr>
                        <a:t>№ по</a:t>
                      </a:r>
                    </a:p>
                    <a:p>
                      <a:r>
                        <a:rPr lang="ru-RU" sz="2800" dirty="0" smtClean="0">
                          <a:ln w="19050">
                            <a:noFill/>
                          </a:ln>
                        </a:rPr>
                        <a:t>порядку</a:t>
                      </a:r>
                      <a:endParaRPr lang="ru-RU" sz="2800" dirty="0">
                        <a:ln w="19050">
                          <a:noFill/>
                        </a:ln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n w="19050">
                            <a:noFill/>
                          </a:ln>
                        </a:rPr>
                        <a:t>           Название</a:t>
                      </a:r>
                      <a:r>
                        <a:rPr lang="ru-RU" sz="2800" baseline="0" dirty="0" smtClean="0">
                          <a:ln w="19050">
                            <a:noFill/>
                          </a:ln>
                        </a:rPr>
                        <a:t> </a:t>
                      </a:r>
                    </a:p>
                    <a:p>
                      <a:r>
                        <a:rPr lang="ru-RU" sz="2800" baseline="0" dirty="0" smtClean="0">
                          <a:ln w="19050">
                            <a:noFill/>
                          </a:ln>
                        </a:rPr>
                        <a:t>           растения</a:t>
                      </a:r>
                      <a:endParaRPr lang="ru-RU" sz="2800" dirty="0">
                        <a:ln w="19050">
                          <a:noFill/>
                        </a:ln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n w="19050">
                            <a:noFill/>
                          </a:ln>
                        </a:rPr>
                        <a:t>                    Лечебные   </a:t>
                      </a:r>
                    </a:p>
                    <a:p>
                      <a:r>
                        <a:rPr lang="ru-RU" sz="2800" baseline="0" dirty="0" smtClean="0">
                          <a:ln w="19050">
                            <a:noFill/>
                          </a:ln>
                        </a:rPr>
                        <a:t>                   </a:t>
                      </a:r>
                      <a:r>
                        <a:rPr lang="ru-RU" sz="2800" dirty="0" smtClean="0">
                          <a:ln w="19050">
                            <a:noFill/>
                          </a:ln>
                        </a:rPr>
                        <a:t>  свойства</a:t>
                      </a:r>
                      <a:endParaRPr lang="ru-RU" sz="2800" dirty="0">
                        <a:ln w="19050">
                          <a:noFill/>
                        </a:ln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4587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n w="19050">
                            <a:noFill/>
                          </a:ln>
                        </a:rPr>
                        <a:t>        </a:t>
                      </a:r>
                      <a:r>
                        <a:rPr lang="ru-RU" sz="2000" baseline="0" dirty="0" smtClean="0">
                          <a:ln w="19050">
                            <a:noFill/>
                          </a:ln>
                        </a:rPr>
                        <a:t>  </a:t>
                      </a:r>
                      <a:r>
                        <a:rPr lang="ru-RU" sz="3200" dirty="0" smtClean="0">
                          <a:ln w="19050">
                            <a:noFill/>
                          </a:ln>
                        </a:rPr>
                        <a:t>1</a:t>
                      </a:r>
                      <a:endParaRPr lang="ru-RU" sz="2000" b="1" dirty="0">
                        <a:ln w="19050">
                          <a:noFill/>
                        </a:ln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 w="19050">
                          <a:noFill/>
                        </a:ln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 w="19050">
                          <a:noFill/>
                        </a:ln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4587"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ln w="19050">
                            <a:noFill/>
                          </a:ln>
                        </a:rPr>
                        <a:t>      2</a:t>
                      </a:r>
                      <a:endParaRPr lang="ru-RU" sz="3200" b="1" dirty="0">
                        <a:ln w="19050">
                          <a:noFill/>
                        </a:ln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 w="19050">
                          <a:noFill/>
                        </a:ln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 w="19050">
                          <a:noFill/>
                        </a:ln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4587"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ln w="19050">
                            <a:noFill/>
                          </a:ln>
                        </a:rPr>
                        <a:t>      3</a:t>
                      </a:r>
                      <a:endParaRPr lang="ru-RU" sz="3200" b="1" dirty="0">
                        <a:ln w="19050">
                          <a:noFill/>
                        </a:ln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 w="19050">
                          <a:noFill/>
                        </a:ln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 w="19050">
                          <a:noFill/>
                        </a:ln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4587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n w="19050">
                            <a:noFill/>
                          </a:ln>
                        </a:rPr>
                        <a:t>        </a:t>
                      </a:r>
                      <a:r>
                        <a:rPr lang="ru-RU" sz="2800" dirty="0" smtClean="0">
                          <a:ln w="19050">
                            <a:noFill/>
                          </a:ln>
                        </a:rPr>
                        <a:t> </a:t>
                      </a:r>
                      <a:r>
                        <a:rPr lang="ru-RU" sz="3200" dirty="0" smtClean="0">
                          <a:ln w="19050">
                            <a:noFill/>
                          </a:ln>
                        </a:rPr>
                        <a:t>4</a:t>
                      </a:r>
                      <a:endParaRPr lang="ru-RU" sz="2000" dirty="0">
                        <a:ln w="19050">
                          <a:noFill/>
                        </a:ln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>
                        <a:ln w="19050">
                          <a:noFill/>
                        </a:ln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 w="19050">
                          <a:noFill/>
                        </a:ln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4587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n w="19050">
                            <a:noFill/>
                          </a:ln>
                        </a:rPr>
                        <a:t>          </a:t>
                      </a:r>
                      <a:r>
                        <a:rPr lang="ru-RU" sz="3200" dirty="0" smtClean="0">
                          <a:ln w="19050">
                            <a:noFill/>
                          </a:ln>
                        </a:rPr>
                        <a:t>5</a:t>
                      </a:r>
                      <a:endParaRPr lang="ru-RU" sz="2000" dirty="0">
                        <a:ln w="19050">
                          <a:noFill/>
                        </a:ln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 w="19050">
                          <a:noFill/>
                        </a:ln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 w="19050">
                          <a:noFill/>
                        </a:ln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867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</a:rPr>
              <a:t>1</a:t>
            </a:r>
            <a:endParaRPr lang="ru-RU" sz="54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0" y="928670"/>
            <a:ext cx="9143999" cy="5929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010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</a:rPr>
              <a:t>2</a:t>
            </a:r>
            <a:endParaRPr lang="ru-RU" sz="5400" b="1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0" y="1000108"/>
            <a:ext cx="9144000" cy="5857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5723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5400" b="1" dirty="0" smtClean="0">
                <a:solidFill>
                  <a:schemeClr val="bg1"/>
                </a:solidFill>
              </a:rPr>
              <a:t>3</a:t>
            </a:r>
            <a:endParaRPr lang="ru-RU" sz="5400" b="1" dirty="0">
              <a:solidFill>
                <a:schemeClr val="bg1"/>
              </a:solidFill>
            </a:endParaRP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0" y="857232"/>
            <a:ext cx="9144000" cy="600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298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</a:rPr>
              <a:t>4</a:t>
            </a:r>
            <a:endParaRPr lang="ru-RU" sz="5400" b="1" dirty="0">
              <a:solidFill>
                <a:schemeClr val="bg1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0" y="1142984"/>
            <a:ext cx="9144000" cy="600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867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</a:rPr>
              <a:t>5</a:t>
            </a:r>
            <a:endParaRPr lang="ru-RU" sz="5400" b="1" dirty="0">
              <a:solidFill>
                <a:schemeClr val="bg1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0" y="928670"/>
            <a:ext cx="9144000" cy="5929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ru-RU" sz="8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8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Конкурс №3</a:t>
            </a:r>
            <a:br>
              <a:rPr lang="ru-RU" sz="8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«Звери </a:t>
            </a:r>
            <a:br>
              <a:rPr lang="ru-RU" sz="8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Башкортостана»</a:t>
            </a:r>
            <a:br>
              <a:rPr lang="ru-RU" sz="8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80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r>
              <a:rPr lang="ru-RU" sz="4000" dirty="0" smtClean="0"/>
              <a:t>Правила: на мониторе компьютера</a:t>
            </a:r>
          </a:p>
          <a:p>
            <a:pPr>
              <a:buNone/>
            </a:pPr>
            <a:r>
              <a:rPr lang="ru-RU" sz="4000" dirty="0" smtClean="0"/>
              <a:t>демонстрируются слайды с</a:t>
            </a:r>
          </a:p>
          <a:p>
            <a:pPr>
              <a:buNone/>
            </a:pPr>
            <a:r>
              <a:rPr lang="ru-RU" sz="4000" dirty="0" smtClean="0"/>
              <a:t>изображением  животных обитающих в</a:t>
            </a:r>
          </a:p>
          <a:p>
            <a:pPr>
              <a:buNone/>
            </a:pPr>
            <a:r>
              <a:rPr lang="ru-RU" sz="4000" dirty="0" smtClean="0"/>
              <a:t>Башкортостане. Участники команд</a:t>
            </a:r>
          </a:p>
          <a:p>
            <a:pPr>
              <a:buNone/>
            </a:pPr>
            <a:r>
              <a:rPr lang="ru-RU" sz="4000" dirty="0" smtClean="0"/>
              <a:t>получают бланки с заданиями.</a:t>
            </a:r>
          </a:p>
          <a:p>
            <a:pPr>
              <a:buNone/>
            </a:pPr>
            <a:r>
              <a:rPr lang="ru-RU" sz="4000" dirty="0" smtClean="0"/>
              <a:t>Необходимо вписать в бланк название</a:t>
            </a:r>
          </a:p>
          <a:p>
            <a:pPr>
              <a:buNone/>
            </a:pPr>
            <a:r>
              <a:rPr lang="ru-RU" sz="4000" dirty="0" smtClean="0"/>
              <a:t>зверя, и определить к какой пищевой</a:t>
            </a:r>
          </a:p>
          <a:p>
            <a:pPr>
              <a:buNone/>
            </a:pPr>
            <a:r>
              <a:rPr lang="ru-RU" sz="4000" dirty="0" smtClean="0"/>
              <a:t>группе они относятся. </a:t>
            </a:r>
          </a:p>
          <a:p>
            <a:pPr>
              <a:buNone/>
            </a:pPr>
            <a:r>
              <a:rPr lang="ru-RU" dirty="0" smtClean="0"/>
              <a:t>  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928802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6000" b="1" i="1" dirty="0" smtClean="0">
                <a:solidFill>
                  <a:srgbClr val="FF0000"/>
                </a:solidFill>
              </a:rPr>
              <a:t>«Звери Башкортостана»</a:t>
            </a:r>
            <a:endParaRPr lang="ru-RU" sz="60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2000236"/>
          <a:ext cx="9144000" cy="48577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01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17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30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431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8591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65504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№</a:t>
                      </a:r>
                      <a:r>
                        <a:rPr lang="ru-RU" sz="2800" baseline="0" dirty="0" smtClean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 </a:t>
                      </a:r>
                    </a:p>
                    <a:p>
                      <a:r>
                        <a:rPr lang="ru-RU" sz="2800" baseline="0" dirty="0" smtClean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 по порядку</a:t>
                      </a:r>
                      <a:endParaRPr lang="ru-RU" sz="2800" dirty="0">
                        <a:ln w="12700">
                          <a:solidFill>
                            <a:schemeClr val="tx1"/>
                          </a:solidFill>
                        </a:ln>
                        <a:effectLst/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 Названия</a:t>
                      </a:r>
                    </a:p>
                    <a:p>
                      <a:r>
                        <a:rPr lang="ru-RU" sz="2800" dirty="0" smtClean="0"/>
                        <a:t>зверей</a:t>
                      </a:r>
                      <a:r>
                        <a:rPr lang="ru-RU" sz="2800" baseline="0" dirty="0" smtClean="0"/>
                        <a:t> </a:t>
                      </a:r>
                      <a:r>
                        <a:rPr lang="ru-RU" sz="2800" dirty="0" smtClean="0"/>
                        <a:t> </a:t>
                      </a:r>
                    </a:p>
                    <a:p>
                      <a:endParaRPr lang="ru-RU" sz="2800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хищники</a:t>
                      </a:r>
                      <a:endParaRPr lang="ru-RU" sz="2800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травоядные</a:t>
                      </a:r>
                      <a:endParaRPr lang="ru-RU" sz="2800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всеядные</a:t>
                      </a:r>
                      <a:endParaRPr lang="ru-RU" sz="2800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8452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     1</a:t>
                      </a:r>
                      <a:endParaRPr lang="ru-RU" sz="28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8452"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</a:t>
                      </a:r>
                      <a:r>
                        <a:rPr lang="ru-RU" sz="2800" b="1" dirty="0" smtClean="0"/>
                        <a:t>2</a:t>
                      </a:r>
                      <a:endParaRPr lang="ru-RU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8452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     3</a:t>
                      </a:r>
                      <a:endParaRPr lang="ru-RU" sz="28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8452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     4</a:t>
                      </a:r>
                      <a:endParaRPr lang="ru-RU" sz="28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8452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     5</a:t>
                      </a:r>
                      <a:endParaRPr lang="ru-RU" sz="28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UserXP\Рабочий стол\жемчужина рб\ушастый ёж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UserXP\Рабочий стол\жемчужина рб\бурый медведь2.jpe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UserXP\Рабочий стол\жемчужина рб\рысь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UserXP\Рабочий стол\жемчужина рб\белка-летяга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Мои документы\хорь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13" y="0"/>
            <a:ext cx="9122787" cy="707233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66FF33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z="4000" dirty="0" smtClean="0">
                <a:solidFill>
                  <a:srgbClr val="CC3300"/>
                </a:solidFill>
              </a:rPr>
              <a:t>          </a:t>
            </a:r>
            <a:r>
              <a:rPr lang="ru-RU" sz="4800" b="1" i="1" dirty="0" smtClean="0">
                <a:solidFill>
                  <a:srgbClr val="CC3300"/>
                </a:solidFill>
              </a:rPr>
              <a:t>Физкультурная минутка</a:t>
            </a:r>
          </a:p>
          <a:p>
            <a:pPr>
              <a:buNone/>
            </a:pPr>
            <a:r>
              <a:rPr lang="ru-RU" sz="3600" b="1" i="1" dirty="0" smtClean="0">
                <a:solidFill>
                  <a:srgbClr val="CC3300"/>
                </a:solidFill>
              </a:rPr>
              <a:t>         Руки подняли и покачали –</a:t>
            </a:r>
          </a:p>
          <a:p>
            <a:pPr>
              <a:buNone/>
            </a:pPr>
            <a:r>
              <a:rPr lang="ru-RU" sz="3600" b="1" i="1" dirty="0" smtClean="0">
                <a:solidFill>
                  <a:srgbClr val="CC3300"/>
                </a:solidFill>
              </a:rPr>
              <a:t>         Это деревья в лесу.</a:t>
            </a:r>
          </a:p>
          <a:p>
            <a:pPr>
              <a:buNone/>
            </a:pPr>
            <a:r>
              <a:rPr lang="ru-RU" sz="3600" b="1" i="1" dirty="0" smtClean="0">
                <a:solidFill>
                  <a:srgbClr val="CC3300"/>
                </a:solidFill>
              </a:rPr>
              <a:t>         Руки согнули, кисти встряхнули –</a:t>
            </a:r>
          </a:p>
          <a:p>
            <a:pPr>
              <a:buNone/>
            </a:pPr>
            <a:r>
              <a:rPr lang="ru-RU" sz="3600" b="1" i="1" dirty="0" smtClean="0">
                <a:solidFill>
                  <a:srgbClr val="CC3300"/>
                </a:solidFill>
              </a:rPr>
              <a:t>         Ветер сбивает росу.</a:t>
            </a:r>
          </a:p>
          <a:p>
            <a:pPr>
              <a:buNone/>
            </a:pPr>
            <a:r>
              <a:rPr lang="ru-RU" sz="3600" b="1" i="1" dirty="0" smtClean="0">
                <a:solidFill>
                  <a:srgbClr val="CC3300"/>
                </a:solidFill>
              </a:rPr>
              <a:t>         В стороны руки, плавно помашем -</a:t>
            </a:r>
          </a:p>
          <a:p>
            <a:pPr>
              <a:buNone/>
            </a:pPr>
            <a:r>
              <a:rPr lang="ru-RU" b="1" i="1" dirty="0" smtClean="0">
                <a:solidFill>
                  <a:srgbClr val="CC3300"/>
                </a:solidFill>
              </a:rPr>
              <a:t>          </a:t>
            </a:r>
            <a:r>
              <a:rPr lang="ru-RU" sz="3600" b="1" i="1" dirty="0" smtClean="0">
                <a:solidFill>
                  <a:srgbClr val="CC3300"/>
                </a:solidFill>
              </a:rPr>
              <a:t>Это к нам птицы летят.</a:t>
            </a:r>
          </a:p>
          <a:p>
            <a:pPr>
              <a:buNone/>
            </a:pPr>
            <a:r>
              <a:rPr lang="ru-RU" sz="3600" b="1" i="1" dirty="0" smtClean="0">
                <a:solidFill>
                  <a:srgbClr val="CC3300"/>
                </a:solidFill>
              </a:rPr>
              <a:t>         Как они тихо садятся, покажем –</a:t>
            </a:r>
          </a:p>
          <a:p>
            <a:pPr>
              <a:buNone/>
            </a:pPr>
            <a:r>
              <a:rPr lang="ru-RU" sz="3600" b="1" i="1" dirty="0" smtClean="0">
                <a:solidFill>
                  <a:srgbClr val="CC3300"/>
                </a:solidFill>
              </a:rPr>
              <a:t>         Крылья сложили назад.    </a:t>
            </a:r>
            <a:endParaRPr lang="ru-RU" sz="3600" b="1" i="1" dirty="0">
              <a:solidFill>
                <a:srgbClr val="CC3300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ru-RU" sz="8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8000" b="1" i="1" dirty="0" smtClean="0">
                <a:solidFill>
                  <a:srgbClr val="7A0C62"/>
                </a:solidFill>
                <a:latin typeface="Times New Roman" pitchFamily="18" charset="0"/>
                <a:cs typeface="Times New Roman" pitchFamily="18" charset="0"/>
              </a:rPr>
              <a:t>Конкурс №4</a:t>
            </a:r>
            <a:br>
              <a:rPr lang="ru-RU" sz="8000" b="1" i="1" dirty="0" smtClean="0">
                <a:solidFill>
                  <a:srgbClr val="7A0C6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000" b="1" i="1" dirty="0" smtClean="0">
                <a:solidFill>
                  <a:srgbClr val="7A0C62"/>
                </a:solidFill>
                <a:latin typeface="Times New Roman" pitchFamily="18" charset="0"/>
                <a:cs typeface="Times New Roman" pitchFamily="18" charset="0"/>
              </a:rPr>
              <a:t>  «Птицы </a:t>
            </a:r>
            <a:br>
              <a:rPr lang="ru-RU" sz="8000" b="1" i="1" dirty="0" smtClean="0">
                <a:solidFill>
                  <a:srgbClr val="7A0C6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000" b="1" i="1" dirty="0" smtClean="0">
                <a:solidFill>
                  <a:srgbClr val="7A0C62"/>
                </a:solidFill>
                <a:latin typeface="Times New Roman" pitchFamily="18" charset="0"/>
                <a:cs typeface="Times New Roman" pitchFamily="18" charset="0"/>
              </a:rPr>
              <a:t>   Башкортостана»</a:t>
            </a:r>
            <a:r>
              <a:rPr lang="ru-RU" sz="8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80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z="4400" dirty="0" smtClean="0">
                <a:solidFill>
                  <a:srgbClr val="CC0066"/>
                </a:solidFill>
              </a:rPr>
              <a:t>Правила: (аналогично конкурсу №3)</a:t>
            </a:r>
          </a:p>
          <a:p>
            <a:pPr>
              <a:buNone/>
            </a:pPr>
            <a:r>
              <a:rPr lang="ru-RU" sz="4400" dirty="0" smtClean="0">
                <a:solidFill>
                  <a:srgbClr val="CC0066"/>
                </a:solidFill>
              </a:rPr>
              <a:t>участники команд получают бланки</a:t>
            </a:r>
          </a:p>
          <a:p>
            <a:pPr>
              <a:buNone/>
            </a:pPr>
            <a:r>
              <a:rPr lang="ru-RU" sz="4400" dirty="0" smtClean="0">
                <a:solidFill>
                  <a:srgbClr val="CC0066"/>
                </a:solidFill>
              </a:rPr>
              <a:t>с заданиями. Необходимо вписать</a:t>
            </a:r>
          </a:p>
          <a:p>
            <a:pPr>
              <a:buNone/>
            </a:pPr>
            <a:r>
              <a:rPr lang="ru-RU" sz="4400" dirty="0" smtClean="0">
                <a:solidFill>
                  <a:srgbClr val="CC0066"/>
                </a:solidFill>
              </a:rPr>
              <a:t>в бланки названия птиц, и </a:t>
            </a:r>
          </a:p>
          <a:p>
            <a:pPr>
              <a:buNone/>
            </a:pPr>
            <a:r>
              <a:rPr lang="ru-RU" sz="4400" dirty="0" smtClean="0">
                <a:solidFill>
                  <a:srgbClr val="CC0066"/>
                </a:solidFill>
              </a:rPr>
              <a:t>определить к какой группе они </a:t>
            </a:r>
          </a:p>
          <a:p>
            <a:pPr>
              <a:buNone/>
            </a:pPr>
            <a:r>
              <a:rPr lang="ru-RU" sz="4400" dirty="0" smtClean="0">
                <a:solidFill>
                  <a:srgbClr val="CC0066"/>
                </a:solidFill>
              </a:rPr>
              <a:t>относятся (перелётные, оседлые). </a:t>
            </a:r>
          </a:p>
          <a:p>
            <a:pPr>
              <a:buNone/>
            </a:pPr>
            <a:r>
              <a:rPr lang="ru-RU" sz="4400" dirty="0" smtClean="0"/>
              <a:t>   </a:t>
            </a:r>
            <a:endParaRPr lang="ru-RU" sz="44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92880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6000" b="1" i="1" dirty="0" smtClean="0">
                <a:solidFill>
                  <a:srgbClr val="FF0000"/>
                </a:solidFill>
              </a:rPr>
              <a:t>«Птицы</a:t>
            </a:r>
            <a:br>
              <a:rPr lang="ru-RU" sz="6000" b="1" i="1" dirty="0" smtClean="0">
                <a:solidFill>
                  <a:srgbClr val="FF0000"/>
                </a:solidFill>
              </a:rPr>
            </a:br>
            <a:r>
              <a:rPr lang="ru-RU" sz="6000" b="1" i="1" dirty="0" smtClean="0">
                <a:solidFill>
                  <a:srgbClr val="FF0000"/>
                </a:solidFill>
              </a:rPr>
              <a:t>Башкортостана»</a:t>
            </a:r>
            <a:endParaRPr lang="ru-RU" sz="60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857364"/>
          <a:ext cx="9144000" cy="50006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42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4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3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717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26253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№</a:t>
                      </a:r>
                      <a:r>
                        <a:rPr lang="ru-RU" sz="2800" baseline="0" dirty="0" smtClean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 </a:t>
                      </a:r>
                    </a:p>
                    <a:p>
                      <a:r>
                        <a:rPr lang="ru-RU" sz="2800" baseline="0" dirty="0" smtClean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 по порядку</a:t>
                      </a:r>
                      <a:endParaRPr lang="ru-RU" sz="2800" dirty="0">
                        <a:ln w="12700">
                          <a:solidFill>
                            <a:schemeClr val="tx1"/>
                          </a:solidFill>
                        </a:ln>
                        <a:effectLst/>
                      </a:endParaRPr>
                    </a:p>
                  </a:txBody>
                  <a:tcP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 Названия</a:t>
                      </a:r>
                    </a:p>
                    <a:p>
                      <a:r>
                        <a:rPr lang="ru-RU" sz="2800" dirty="0" smtClean="0"/>
                        <a:t>   птиц</a:t>
                      </a:r>
                    </a:p>
                    <a:p>
                      <a:endParaRPr lang="ru-RU" sz="2800" dirty="0"/>
                    </a:p>
                  </a:txBody>
                  <a:tcP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Перелётные</a:t>
                      </a:r>
                      <a:endParaRPr lang="ru-RU" sz="2800" dirty="0"/>
                    </a:p>
                  </a:txBody>
                  <a:tcP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    Оседлые</a:t>
                      </a:r>
                      <a:endParaRPr lang="ru-RU" sz="2800" dirty="0"/>
                    </a:p>
                  </a:txBody>
                  <a:tcPr>
                    <a:solidFill>
                      <a:srgbClr val="66FF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4877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     1</a:t>
                      </a:r>
                      <a:endParaRPr lang="ru-RU" sz="2800" b="1" dirty="0"/>
                    </a:p>
                  </a:txBody>
                  <a:tcP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66FF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877"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</a:t>
                      </a:r>
                      <a:r>
                        <a:rPr lang="ru-RU" sz="2800" b="1" dirty="0" smtClean="0"/>
                        <a:t>2</a:t>
                      </a:r>
                      <a:endParaRPr lang="ru-RU" dirty="0"/>
                    </a:p>
                  </a:txBody>
                  <a:tcP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66FF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877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     3</a:t>
                      </a:r>
                      <a:endParaRPr lang="ru-RU" sz="2800" b="1" dirty="0"/>
                    </a:p>
                  </a:txBody>
                  <a:tcP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66FF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4877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     4</a:t>
                      </a:r>
                      <a:endParaRPr lang="ru-RU" sz="2800" b="1" dirty="0"/>
                    </a:p>
                  </a:txBody>
                  <a:tcP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66FF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4877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     5</a:t>
                      </a:r>
                      <a:endParaRPr lang="ru-RU" sz="2800" b="1" dirty="0"/>
                    </a:p>
                  </a:txBody>
                  <a:tcP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66FF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UserXP\Рабочий стол\жемчужина рб\ворон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UserXP\Рабочий стол\жемчужина рб\кукушка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UserXP\Рабочий стол\жемчужина рб\иволга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UserXP\Рабочий стол\жемчужина рб\сова2.gi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UserXP\Рабочий стол\жемчужина рб\степной орёл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66FF33"/>
          </a:solidFill>
        </p:spPr>
        <p:txBody>
          <a:bodyPr>
            <a:normAutofit/>
          </a:bodyPr>
          <a:lstStyle/>
          <a:p>
            <a:r>
              <a:rPr lang="ru-RU" sz="115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Конкурс №5</a:t>
            </a:r>
            <a:br>
              <a:rPr lang="ru-RU" sz="115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15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«Рыбы»</a:t>
            </a:r>
            <a:r>
              <a:rPr lang="ru-RU" sz="60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6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ru-RU" sz="7200" dirty="0" smtClean="0">
                <a:solidFill>
                  <a:srgbClr val="CC0066"/>
                </a:solidFill>
              </a:rPr>
              <a:t>Правила: участники команд получают бланки с заданием.</a:t>
            </a:r>
          </a:p>
          <a:p>
            <a:pPr>
              <a:buNone/>
            </a:pPr>
            <a:r>
              <a:rPr lang="ru-RU" sz="7200" dirty="0" smtClean="0">
                <a:solidFill>
                  <a:srgbClr val="CC0066"/>
                </a:solidFill>
              </a:rPr>
              <a:t>Необходимо вписать в бланк названия рыб. </a:t>
            </a:r>
          </a:p>
          <a:p>
            <a:pPr>
              <a:buNone/>
            </a:pPr>
            <a:r>
              <a:rPr lang="ru-RU" sz="7200" dirty="0" smtClean="0"/>
              <a:t>   </a:t>
            </a:r>
            <a:endParaRPr lang="ru-RU" sz="44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64305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6000" b="1" i="1" dirty="0" smtClean="0">
                <a:solidFill>
                  <a:srgbClr val="0000FF"/>
                </a:solidFill>
              </a:rPr>
              <a:t>«Рыбы»</a:t>
            </a:r>
            <a:endParaRPr lang="ru-RU" sz="6000" b="1" i="1" dirty="0">
              <a:solidFill>
                <a:srgbClr val="0000FF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643052"/>
          <a:ext cx="9144000" cy="52149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02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437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17378">
                <a:tc>
                  <a:txBody>
                    <a:bodyPr/>
                    <a:lstStyle/>
                    <a:p>
                      <a:r>
                        <a:rPr lang="ru-RU" sz="4000" dirty="0" smtClean="0">
                          <a:ln w="1270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№</a:t>
                      </a:r>
                      <a:r>
                        <a:rPr lang="ru-RU" sz="4000" baseline="0" dirty="0" smtClean="0">
                          <a:ln w="1270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</a:t>
                      </a:r>
                    </a:p>
                    <a:p>
                      <a:r>
                        <a:rPr lang="ru-RU" sz="4000" baseline="0" dirty="0" smtClean="0">
                          <a:ln w="1270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по порядку</a:t>
                      </a:r>
                      <a:endParaRPr lang="ru-RU" sz="40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                      Названия</a:t>
                      </a:r>
                    </a:p>
                    <a:p>
                      <a:r>
                        <a:rPr lang="ru-RU" sz="400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                          рыб</a:t>
                      </a:r>
                    </a:p>
                    <a:p>
                      <a:endParaRPr lang="ru-RU" sz="40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9514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     1</a:t>
                      </a:r>
                      <a:endParaRPr lang="ru-RU" sz="28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9514"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</a:t>
                      </a:r>
                      <a:r>
                        <a:rPr lang="ru-RU" sz="2800" b="1" dirty="0" smtClean="0"/>
                        <a:t>2</a:t>
                      </a:r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9514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     3</a:t>
                      </a:r>
                      <a:endParaRPr lang="ru-RU" sz="28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9514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     4</a:t>
                      </a:r>
                      <a:endParaRPr lang="ru-RU" sz="28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9514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     5</a:t>
                      </a:r>
                      <a:endParaRPr lang="ru-RU" sz="28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UserXP\Рабочий стол\жемчужина рб картинки\щука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UserXP\Рабочий стол\жемчужина рб\осм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UserXP\Рабочий стол\жемчужина рб\пескарь2.jpe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UserXP\Рабочий стол\жемчужина рб\ручевая форель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UserXP\Рабочий стол\жемчужина рб\стерлядь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ru-RU" sz="8800" b="1" i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     Конкурс №6</a:t>
            </a:r>
            <a:br>
              <a:rPr lang="ru-RU" sz="8800" b="1" i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800" b="1" i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    «Заповедник»</a:t>
            </a:r>
            <a:br>
              <a:rPr lang="ru-RU" sz="8800" b="1" i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8800" b="1" i="1" dirty="0">
              <a:solidFill>
                <a:srgbClr val="0099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7200" dirty="0" smtClean="0">
                <a:solidFill>
                  <a:srgbClr val="CC0066"/>
                </a:solidFill>
              </a:rPr>
              <a:t>Правила: необходимо</a:t>
            </a:r>
          </a:p>
          <a:p>
            <a:pPr>
              <a:buNone/>
            </a:pPr>
            <a:r>
              <a:rPr lang="ru-RU" sz="7200" dirty="0" smtClean="0">
                <a:solidFill>
                  <a:srgbClr val="CC0066"/>
                </a:solidFill>
              </a:rPr>
              <a:t>решить кроссворд </a:t>
            </a:r>
          </a:p>
          <a:p>
            <a:pPr>
              <a:buNone/>
            </a:pPr>
            <a:r>
              <a:rPr lang="ru-RU" sz="7200" dirty="0" smtClean="0">
                <a:solidFill>
                  <a:srgbClr val="CC0066"/>
                </a:solidFill>
              </a:rPr>
              <a:t>и ответить на ключевой</a:t>
            </a:r>
          </a:p>
          <a:p>
            <a:pPr>
              <a:buNone/>
            </a:pPr>
            <a:r>
              <a:rPr lang="ru-RU" sz="7200" dirty="0" smtClean="0">
                <a:solidFill>
                  <a:srgbClr val="CC0066"/>
                </a:solidFill>
              </a:rPr>
              <a:t>вопрос «Что такое заповедник?»</a:t>
            </a:r>
          </a:p>
          <a:p>
            <a:pPr>
              <a:buNone/>
            </a:pPr>
            <a:r>
              <a:rPr lang="ru-RU" sz="7200" dirty="0" smtClean="0"/>
              <a:t>   </a:t>
            </a:r>
            <a:endParaRPr lang="ru-RU" sz="44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z="4800" dirty="0" smtClean="0"/>
              <a:t>           </a:t>
            </a:r>
            <a:r>
              <a:rPr lang="ru-RU" sz="4800" dirty="0" smtClean="0">
                <a:solidFill>
                  <a:srgbClr val="FF0000"/>
                </a:solidFill>
              </a:rPr>
              <a:t>По горизонтали:</a:t>
            </a:r>
          </a:p>
          <a:p>
            <a:pPr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1.Название водоёма.</a:t>
            </a:r>
          </a:p>
          <a:p>
            <a:pPr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2.Крупное копытное животное   Башкортостана.</a:t>
            </a:r>
          </a:p>
          <a:p>
            <a:pPr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3.Медоносное насекомое.</a:t>
            </a:r>
          </a:p>
          <a:p>
            <a:pPr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4.Растение, изображённое на флаге нашей республики. </a:t>
            </a:r>
          </a:p>
          <a:p>
            <a:pPr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5.Что такое заповедник?</a:t>
            </a:r>
            <a:endParaRPr lang="ru-RU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358314" cy="69020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97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97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97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97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2975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9977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6979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35184">
                <a:tc rowSpan="5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i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. </a:t>
                      </a:r>
                      <a:r>
                        <a:rPr lang="ru-RU" sz="3600" b="0" i="1" dirty="0" smtClean="0">
                          <a:solidFill>
                            <a:srgbClr val="FF0000"/>
                          </a:solidFill>
                        </a:rPr>
                        <a:t>О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i="1" dirty="0" smtClean="0">
                          <a:solidFill>
                            <a:srgbClr val="FF0000"/>
                          </a:solidFill>
                        </a:rPr>
                        <a:t>5.</a:t>
                      </a:r>
                      <a:r>
                        <a:rPr lang="ru-RU" sz="3600" b="0" i="1" dirty="0" smtClean="0">
                          <a:solidFill>
                            <a:srgbClr val="FF0000"/>
                          </a:solidFill>
                        </a:rPr>
                        <a:t>З</a:t>
                      </a:r>
                      <a:endParaRPr lang="ru-RU" sz="2800" b="0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0" i="1" dirty="0" smtClean="0">
                          <a:solidFill>
                            <a:srgbClr val="FF0000"/>
                          </a:solidFill>
                        </a:rPr>
                        <a:t>   Е</a:t>
                      </a:r>
                      <a:endParaRPr lang="ru-RU" sz="3600" b="0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  </a:t>
                      </a:r>
                      <a:r>
                        <a:rPr lang="ru-RU" sz="3600" b="0" i="1" dirty="0" smtClean="0">
                          <a:solidFill>
                            <a:srgbClr val="FF0000"/>
                          </a:solidFill>
                        </a:rPr>
                        <a:t>  Р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0" i="1" dirty="0" smtClean="0">
                          <a:solidFill>
                            <a:srgbClr val="FF0000"/>
                          </a:solidFill>
                        </a:rPr>
                        <a:t>   О</a:t>
                      </a:r>
                      <a:endParaRPr lang="ru-RU" sz="3600" b="0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T w="12700" cmpd="sng">
                      <a:noFill/>
                    </a:lnT>
                    <a:lnB w="38100" cmpd="sng">
                      <a:noFill/>
                    </a:lnB>
                    <a:solidFill>
                      <a:srgbClr val="003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518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  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ru-RU" sz="2800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38100" cmpd="sng">
                      <a:noFill/>
                    </a:lnL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    </a:t>
                      </a:r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endParaRPr lang="ru-RU" sz="2800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 rowSpan="2" gridSpan="4">
                  <a:txBody>
                    <a:bodyPr/>
                    <a:lstStyle/>
                    <a:p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rowSpan="2"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rowSpan="2"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5184">
                <a:tc vMerge="1">
                  <a:txBody>
                    <a:bodyPr/>
                    <a:lstStyle/>
                    <a:p>
                      <a:endParaRPr lang="ru-RU" i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   </a:t>
                      </a:r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П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 gridSpan="4"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4134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2.</a:t>
                      </a:r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 Л</a:t>
                      </a:r>
                      <a:endParaRPr lang="ru-RU" sz="2800" dirty="0" smtClean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  О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   С</a:t>
                      </a:r>
                      <a:endParaRPr lang="ru-RU" sz="3600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   </a:t>
                      </a:r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Ь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   </a:t>
                      </a:r>
                      <a:endParaRPr lang="ru-RU" sz="3600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0033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518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  </a:t>
                      </a:r>
                      <a:endParaRPr lang="ru-RU" sz="3600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38100" cmpd="sng">
                      <a:noFill/>
                    </a:lnL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   В</a:t>
                      </a:r>
                      <a:endParaRPr lang="ru-RU" sz="3600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5184">
                <a:tc>
                  <a:txBody>
                    <a:bodyPr/>
                    <a:lstStyle/>
                    <a:p>
                      <a:pPr algn="ctr"/>
                      <a:r>
                        <a:rPr lang="ru-RU" sz="2800" i="1" dirty="0" smtClean="0">
                          <a:solidFill>
                            <a:srgbClr val="FF0000"/>
                          </a:solidFill>
                        </a:rPr>
                        <a:t>3. </a:t>
                      </a:r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П</a:t>
                      </a:r>
                      <a:endParaRPr lang="ru-RU" sz="2800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  </a:t>
                      </a:r>
                      <a:r>
                        <a:rPr lang="ru-RU" sz="3600" i="1" baseline="0" dirty="0" smtClean="0">
                          <a:solidFill>
                            <a:srgbClr val="FF0000"/>
                          </a:solidFill>
                        </a:rPr>
                        <a:t> Ч</a:t>
                      </a:r>
                      <a:endParaRPr lang="ru-RU" sz="3600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i="1" dirty="0" smtClean="0">
                          <a:solidFill>
                            <a:srgbClr val="FF0000"/>
                          </a:solidFill>
                        </a:rPr>
                        <a:t>  </a:t>
                      </a:r>
                      <a:r>
                        <a:rPr lang="ru-RU" sz="3600" i="1" baseline="0" dirty="0" smtClean="0">
                          <a:solidFill>
                            <a:srgbClr val="FF0000"/>
                          </a:solidFill>
                        </a:rPr>
                        <a:t>  Е</a:t>
                      </a:r>
                      <a:endParaRPr lang="ru-RU" sz="2800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  Л</a:t>
                      </a:r>
                      <a:endParaRPr lang="ru-RU" sz="3600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  </a:t>
                      </a:r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0033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35184">
                <a:tc rowSpan="4" gridSpan="2">
                  <a:txBody>
                    <a:bodyPr/>
                    <a:lstStyle/>
                    <a:p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solidFill>
                      <a:srgbClr val="0033CC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   Д</a:t>
                      </a:r>
                      <a:endParaRPr lang="ru-RU" sz="3600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 rowSpan="3" gridSpan="4">
                  <a:txBody>
                    <a:bodyPr/>
                    <a:lstStyle/>
                    <a:p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rowSpan="3"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5184"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   Н</a:t>
                      </a:r>
                      <a:endParaRPr lang="ru-RU" sz="3600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 gridSpan="4"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35184">
                <a:tc gridSpan="2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   И</a:t>
                      </a:r>
                      <a:endParaRPr lang="ru-RU" sz="3600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 gridSpan="4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35184">
                <a:tc gridSpan="2"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i="1" dirty="0" smtClean="0">
                          <a:solidFill>
                            <a:srgbClr val="FF0000"/>
                          </a:solidFill>
                        </a:rPr>
                        <a:t>4. </a:t>
                      </a:r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К</a:t>
                      </a:r>
                      <a:endParaRPr lang="ru-RU" sz="3600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  У</a:t>
                      </a:r>
                      <a:endParaRPr lang="ru-RU" sz="3600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   Р</a:t>
                      </a:r>
                      <a:endParaRPr lang="ru-RU" sz="3600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   </a:t>
                      </a:r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  </a:t>
                      </a:r>
                      <a:r>
                        <a:rPr lang="ru-RU" sz="3600" i="1" dirty="0" smtClean="0">
                          <a:solidFill>
                            <a:srgbClr val="FF0000"/>
                          </a:solidFill>
                        </a:rPr>
                        <a:t> Й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ru-RU" sz="8800" b="1" i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     Конкурс №7</a:t>
            </a:r>
            <a:br>
              <a:rPr lang="ru-RU" sz="8800" b="1" i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800" b="1" i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    «Насекомые»</a:t>
            </a:r>
            <a:br>
              <a:rPr lang="ru-RU" sz="8800" b="1" i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8800" b="1" i="1" dirty="0">
              <a:solidFill>
                <a:srgbClr val="0099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Правила: (аналогично конкурсу№3) </a:t>
            </a:r>
          </a:p>
          <a:p>
            <a:pPr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участники команд получают бланки </a:t>
            </a:r>
          </a:p>
          <a:p>
            <a:pPr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с заданиями. Необходимо вписать в </a:t>
            </a:r>
          </a:p>
          <a:p>
            <a:pPr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бланк название насекомого, и</a:t>
            </a:r>
          </a:p>
          <a:p>
            <a:pPr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определить  к какой группе они</a:t>
            </a:r>
          </a:p>
          <a:p>
            <a:pPr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принадлежат (полезные, вредители)</a:t>
            </a:r>
          </a:p>
          <a:p>
            <a:pPr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Поставив знак + в графе с ответом.</a:t>
            </a:r>
            <a:endParaRPr lang="ru-RU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7161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8000" b="1" i="1" dirty="0" smtClean="0">
                <a:solidFill>
                  <a:schemeClr val="accent3">
                    <a:lumMod val="50000"/>
                  </a:schemeClr>
                </a:solidFill>
              </a:rPr>
              <a:t>«Насекомые»</a:t>
            </a:r>
            <a:endParaRPr lang="ru-RU" sz="80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571613"/>
          <a:ext cx="9144000" cy="52863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42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4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3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717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47754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n w="12700">
                            <a:solidFill>
                              <a:schemeClr val="tx1"/>
                            </a:solidFill>
                          </a:ln>
                          <a:solidFill>
                            <a:srgbClr val="C00000"/>
                          </a:solidFill>
                          <a:effectLst/>
                        </a:rPr>
                        <a:t>№</a:t>
                      </a:r>
                      <a:r>
                        <a:rPr lang="ru-RU" sz="2800" baseline="0" dirty="0" smtClean="0">
                          <a:ln w="12700">
                            <a:solidFill>
                              <a:schemeClr val="tx1"/>
                            </a:solidFill>
                          </a:ln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</a:p>
                    <a:p>
                      <a:r>
                        <a:rPr lang="ru-RU" sz="2800" baseline="0" dirty="0" smtClean="0">
                          <a:ln w="12700">
                            <a:solidFill>
                              <a:schemeClr val="tx1"/>
                            </a:solidFill>
                          </a:ln>
                          <a:solidFill>
                            <a:srgbClr val="C00000"/>
                          </a:solidFill>
                          <a:effectLst/>
                        </a:rPr>
                        <a:t> по порядку</a:t>
                      </a:r>
                      <a:endParaRPr lang="ru-RU" sz="28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rgbClr val="C00000"/>
                        </a:solidFill>
                        <a:effectLst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rgbClr val="C00000"/>
                          </a:solidFill>
                        </a:rPr>
                        <a:t> Название</a:t>
                      </a:r>
                    </a:p>
                    <a:p>
                      <a:r>
                        <a:rPr lang="ru-RU" sz="2800" baseline="0" dirty="0" smtClean="0">
                          <a:solidFill>
                            <a:srgbClr val="C00000"/>
                          </a:solidFill>
                        </a:rPr>
                        <a:t> насекомых</a:t>
                      </a:r>
                      <a:endParaRPr lang="ru-RU" sz="2800" dirty="0" smtClean="0">
                        <a:solidFill>
                          <a:srgbClr val="C00000"/>
                        </a:solidFill>
                      </a:endParaRPr>
                    </a:p>
                    <a:p>
                      <a:r>
                        <a:rPr lang="ru-RU" sz="2800" dirty="0" smtClean="0">
                          <a:solidFill>
                            <a:srgbClr val="C00000"/>
                          </a:solidFill>
                        </a:rPr>
                        <a:t>   </a:t>
                      </a:r>
                    </a:p>
                    <a:p>
                      <a:endParaRPr lang="ru-RU" sz="28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rgbClr val="C00000"/>
                          </a:solidFill>
                        </a:rPr>
                        <a:t>  Полезные</a:t>
                      </a:r>
                      <a:endParaRPr lang="ru-RU" sz="28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rgbClr val="C00000"/>
                          </a:solidFill>
                        </a:rPr>
                        <a:t>    Вредители</a:t>
                      </a:r>
                      <a:endParaRPr lang="ru-RU" sz="28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7727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     1</a:t>
                      </a:r>
                      <a:endParaRPr lang="ru-RU" sz="2800" b="1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7727"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</a:t>
                      </a:r>
                      <a:r>
                        <a:rPr lang="ru-RU" sz="2800" b="1" dirty="0" smtClean="0"/>
                        <a:t>2</a:t>
                      </a:r>
                      <a:endParaRPr lang="ru-RU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7727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     3</a:t>
                      </a:r>
                      <a:endParaRPr lang="ru-RU" sz="2800" b="1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7727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     4</a:t>
                      </a:r>
                      <a:endParaRPr lang="ru-RU" sz="2800" b="1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7727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     5</a:t>
                      </a:r>
                      <a:endParaRPr lang="ru-RU" sz="2800" b="1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UserXP\Рабочий стол\жемчужина рб\стрекоза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UserXP\Рабочий стол\жемчужина рб\жук-олень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UserXP\Рабочий стол\жемчужина рб\клоп-солдатик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UserXP\Рабочий стол\жемчужина рб\колорадский жук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пчела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l"/>
            <a:r>
              <a:rPr lang="ru-RU" sz="8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8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Конкурс №8</a:t>
            </a:r>
            <a:br>
              <a:rPr lang="ru-RU" sz="8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«Блиц - турнир»</a:t>
            </a:r>
            <a:br>
              <a:rPr lang="ru-RU" sz="8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5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Подведение итогов</a:t>
            </a:r>
            <a:br>
              <a:rPr lang="ru-RU" sz="5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интеллектуальной игры</a:t>
            </a:r>
            <a:br>
              <a:rPr lang="ru-RU" sz="5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«Жемчужина Башкортостана»</a:t>
            </a:r>
            <a:r>
              <a:rPr lang="ru-RU" sz="8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80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5400" dirty="0" smtClean="0"/>
              <a:t>Правила: командам  по</a:t>
            </a:r>
          </a:p>
          <a:p>
            <a:pPr>
              <a:buNone/>
            </a:pPr>
            <a:r>
              <a:rPr lang="ru-RU" sz="5400" dirty="0" smtClean="0"/>
              <a:t>очереди задаются вопросы.</a:t>
            </a:r>
          </a:p>
          <a:p>
            <a:pPr>
              <a:buNone/>
            </a:pPr>
            <a:r>
              <a:rPr lang="ru-RU" sz="5400" dirty="0" smtClean="0"/>
              <a:t>Необходимо быстро дать</a:t>
            </a:r>
          </a:p>
          <a:p>
            <a:pPr>
              <a:buNone/>
            </a:pPr>
            <a:r>
              <a:rPr lang="ru-RU" sz="5400" dirty="0" smtClean="0"/>
              <a:t>правильный ответ.</a:t>
            </a:r>
          </a:p>
          <a:p>
            <a:pPr>
              <a:buNone/>
            </a:pPr>
            <a:r>
              <a:rPr lang="ru-RU" sz="5400" dirty="0" smtClean="0"/>
              <a:t>Всего 8 вопросов по 2 каждой</a:t>
            </a:r>
          </a:p>
          <a:p>
            <a:pPr>
              <a:buNone/>
            </a:pPr>
            <a:r>
              <a:rPr lang="ru-RU" sz="5400" dirty="0" smtClean="0"/>
              <a:t>команде. </a:t>
            </a:r>
            <a:endParaRPr lang="ru-RU" sz="54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            Вопросы «Блиц - турнира»</a:t>
            </a:r>
          </a:p>
          <a:p>
            <a:pPr>
              <a:buNone/>
            </a:pPr>
            <a:r>
              <a:rPr lang="ru-RU" dirty="0" smtClean="0"/>
              <a:t>1.Сколько заповедников в Башкортостане?</a:t>
            </a:r>
          </a:p>
          <a:p>
            <a:pPr>
              <a:buNone/>
            </a:pPr>
            <a:r>
              <a:rPr lang="ru-RU" dirty="0" smtClean="0"/>
              <a:t>2.Что такое памятник природы?</a:t>
            </a:r>
          </a:p>
          <a:p>
            <a:pPr>
              <a:buNone/>
            </a:pPr>
            <a:r>
              <a:rPr lang="ru-RU" dirty="0" smtClean="0"/>
              <a:t>3.Назовите лекарственные растения.</a:t>
            </a:r>
          </a:p>
          <a:p>
            <a:pPr>
              <a:buNone/>
            </a:pPr>
            <a:r>
              <a:rPr lang="ru-RU" dirty="0" smtClean="0"/>
              <a:t>4.Какая рыба является индикатором чистоты водоёма?</a:t>
            </a:r>
          </a:p>
          <a:p>
            <a:pPr>
              <a:buNone/>
            </a:pPr>
            <a:r>
              <a:rPr lang="ru-RU" dirty="0" smtClean="0"/>
              <a:t>5.Какие птицы и почему улетают в тёплые края</a:t>
            </a:r>
          </a:p>
          <a:p>
            <a:pPr>
              <a:buNone/>
            </a:pPr>
            <a:r>
              <a:rPr lang="ru-RU" dirty="0" smtClean="0"/>
              <a:t>   зимовать?</a:t>
            </a:r>
          </a:p>
          <a:p>
            <a:pPr>
              <a:buNone/>
            </a:pPr>
            <a:r>
              <a:rPr lang="ru-RU" dirty="0" smtClean="0"/>
              <a:t>6.Назовите насекомых вредителей.</a:t>
            </a:r>
          </a:p>
          <a:p>
            <a:pPr>
              <a:buNone/>
            </a:pPr>
            <a:r>
              <a:rPr lang="ru-RU" dirty="0" smtClean="0"/>
              <a:t>7.Назовите полезных насекомых.</a:t>
            </a:r>
          </a:p>
          <a:p>
            <a:pPr>
              <a:buNone/>
            </a:pPr>
            <a:r>
              <a:rPr lang="ru-RU" dirty="0" smtClean="0"/>
              <a:t>8.Почему необходимо любить и беречь природу?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400" dirty="0" smtClean="0"/>
              <a:t>Пока жюри подсчитывает результаты</a:t>
            </a:r>
          </a:p>
          <a:p>
            <a:pPr>
              <a:buNone/>
            </a:pPr>
            <a:r>
              <a:rPr lang="ru-RU" sz="4400" dirty="0" smtClean="0"/>
              <a:t>команд, участники игры</a:t>
            </a:r>
          </a:p>
          <a:p>
            <a:pPr>
              <a:buNone/>
            </a:pPr>
            <a:r>
              <a:rPr lang="ru-RU" sz="4400" dirty="0" smtClean="0"/>
              <a:t>выразительно зачитывают по</a:t>
            </a:r>
          </a:p>
          <a:p>
            <a:pPr>
              <a:buNone/>
            </a:pPr>
            <a:r>
              <a:rPr lang="ru-RU" sz="4400" dirty="0" smtClean="0"/>
              <a:t>четверостишию стихотворение </a:t>
            </a:r>
          </a:p>
          <a:p>
            <a:pPr>
              <a:buNone/>
            </a:pPr>
            <a:r>
              <a:rPr lang="ru-RU" sz="4400" dirty="0" smtClean="0"/>
              <a:t>Бертольда Брехта «Мой край».  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        </a:t>
            </a:r>
            <a:r>
              <a:rPr lang="ru-RU" dirty="0" smtClean="0">
                <a:solidFill>
                  <a:srgbClr val="FF0000"/>
                </a:solidFill>
              </a:rPr>
              <a:t>                            </a:t>
            </a:r>
            <a:r>
              <a:rPr lang="ru-RU" sz="2600" dirty="0" smtClean="0">
                <a:solidFill>
                  <a:srgbClr val="FF0000"/>
                </a:solidFill>
              </a:rPr>
              <a:t>Мой край</a:t>
            </a:r>
            <a:r>
              <a:rPr lang="ru-RU" sz="3500" dirty="0" smtClean="0">
                <a:solidFill>
                  <a:srgbClr val="FF0000"/>
                </a:solidFill>
              </a:rPr>
              <a:t>.</a:t>
            </a:r>
            <a:endParaRPr lang="ru-RU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                1.Мир тебе, небо над нами,        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   Мир тебе наша земля!                 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   Пусть же владеет полями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   Тот, кто вспахал поля!</a:t>
            </a:r>
          </a:p>
          <a:p>
            <a:pPr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2.Мир возрождённому краю,</a:t>
            </a:r>
          </a:p>
          <a:p>
            <a:pPr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    Городу, где мы живём,</a:t>
            </a:r>
          </a:p>
          <a:p>
            <a:pPr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    Пусть будет в доме хозяин,</a:t>
            </a:r>
          </a:p>
          <a:p>
            <a:pPr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    Тот, кто построил дом!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3.Мир вам, друзья и соседи,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    Светлый очаг вам горит!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    Пусть будет счастье наследием,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    Тем, кто его творил!</a:t>
            </a:r>
          </a:p>
          <a:p>
            <a:pPr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4.Мир человеческим душам!</a:t>
            </a:r>
          </a:p>
          <a:p>
            <a:pPr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    Старый и малый – наш друг!</a:t>
            </a:r>
          </a:p>
          <a:p>
            <a:pPr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    Мир океану, и суше,</a:t>
            </a:r>
          </a:p>
          <a:p>
            <a:pPr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    И всей земле вокруг.</a:t>
            </a:r>
            <a:endParaRPr lang="ru-RU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sz="3000" dirty="0" smtClean="0">
                <a:solidFill>
                  <a:srgbClr val="FF0000"/>
                </a:solidFill>
              </a:rPr>
              <a:t>                                                            </a:t>
            </a:r>
            <a:r>
              <a:rPr lang="ru-RU" sz="2600" dirty="0" smtClean="0">
                <a:solidFill>
                  <a:srgbClr val="FF0000"/>
                </a:solidFill>
              </a:rPr>
              <a:t>Бертольд  Брехт.</a:t>
            </a:r>
            <a:endParaRPr lang="ru-RU" sz="3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z="4400" dirty="0" smtClean="0">
                <a:solidFill>
                  <a:srgbClr val="FF0000"/>
                </a:solidFill>
              </a:rPr>
              <a:t>Вот и закончилась интеллектуальная игра «Жемчужина Башкортостана». А сейчас мы узнаем, кто же сегодня стал победителем.</a:t>
            </a:r>
          </a:p>
          <a:p>
            <a:pPr>
              <a:buNone/>
            </a:pPr>
            <a:r>
              <a:rPr lang="ru-RU" sz="4400" dirty="0" smtClean="0">
                <a:solidFill>
                  <a:srgbClr val="FF0000"/>
                </a:solidFill>
              </a:rPr>
              <a:t>Слово предоставляется жюри. Объявление победителей, награждение команд.</a:t>
            </a:r>
          </a:p>
          <a:p>
            <a:pPr>
              <a:buNone/>
            </a:pPr>
            <a:r>
              <a:rPr lang="ru-RU" sz="4400" dirty="0" smtClean="0">
                <a:solidFill>
                  <a:srgbClr val="FF0000"/>
                </a:solidFill>
              </a:rPr>
              <a:t>Спасибо всем за внимание. </a:t>
            </a:r>
            <a:endParaRPr lang="ru-RU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2D050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924</TotalTime>
  <Words>1326</Words>
  <Application>Microsoft Office PowerPoint</Application>
  <PresentationFormat>Экран (4:3)</PresentationFormat>
  <Paragraphs>304</Paragraphs>
  <Slides>81</Slides>
  <Notes>46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81</vt:i4>
      </vt:variant>
    </vt:vector>
  </HeadingPairs>
  <TitlesOfParts>
    <vt:vector size="86" baseType="lpstr">
      <vt:lpstr>Arial</vt:lpstr>
      <vt:lpstr>Calibri</vt:lpstr>
      <vt:lpstr>Cambria</vt:lpstr>
      <vt:lpstr>Times New Roman</vt:lpstr>
      <vt:lpstr>Тема1</vt:lpstr>
      <vt:lpstr>Презентация PowerPoint</vt:lpstr>
      <vt:lpstr>Цель: используя игровые методы и приёмы, расширить знания детей об экологии, биологии, заповедных местах Башкортостана, экологических проблемах человечества</vt:lpstr>
      <vt:lpstr>Задачи:  1. Закрепить знания детей о природе.  2.  Формировать положительную мотивацию  обучающихся к изучению родного края и заповедных местах  Башкортостана.  3. Развивать у обучающихся коммуникативные качества, смекалку и эрудицию: умение работать в группах, чувство взаимоуважения и взаимопомощи, стремление к достижению общего результата. 4. Воспитывать чувство ответственности за будущее природы малой родины и всей  планеты. </vt:lpstr>
      <vt:lpstr>Форма: мероприятие. Метод:  групповой. </vt:lpstr>
      <vt:lpstr>Здравствуйте уважаемые гости и дорогие ребята. Мы рады приветствовать вас на интеллектуальной игре  «Жемчужина Башкортостана». </vt:lpstr>
      <vt:lpstr>Конкурс №1 «Заповедная  мозаика»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Южно – Уральский расположен на территории Белорецкого района Башкортостана и, частично, Челябинской области. Заповедник образован 19 июня 1978 г. Заповедник расположен в центральной, наиболее высокой части Южного Урала на территории Республики Башкортостан и Челябинской области. На территории заповедника расположены несколько горных хребтов — Машак, Зигальга, Нары, Кумардак и Ямантау. Гора Большой Ямантау, имеющая высоту 1640 м, является самой высокой горой Южного Урала. Реки — Большой Инзер, Малый Инзер, Тюльма, Юрюзань.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Конкурс №2    «Лекарственные                       растения» </vt:lpstr>
      <vt:lpstr>Презентация PowerPoint</vt:lpstr>
      <vt:lpstr>«Лекарственные растения»</vt:lpstr>
      <vt:lpstr>1</vt:lpstr>
      <vt:lpstr>2</vt:lpstr>
      <vt:lpstr>3</vt:lpstr>
      <vt:lpstr>4</vt:lpstr>
      <vt:lpstr>5</vt:lpstr>
      <vt:lpstr>         Конкурс №3   «Звери     Башкортостана» </vt:lpstr>
      <vt:lpstr>Презентация PowerPoint</vt:lpstr>
      <vt:lpstr>«Звери Башкортостана»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Конкурс №4   «Птицы     Башкортостана» </vt:lpstr>
      <vt:lpstr>Презентация PowerPoint</vt:lpstr>
      <vt:lpstr>«Птицы Башкортостана»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Конкурс №5 «Рыбы» </vt:lpstr>
      <vt:lpstr>Презентация PowerPoint</vt:lpstr>
      <vt:lpstr>«Рыбы»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Конкурс №6     «Заповедник» </vt:lpstr>
      <vt:lpstr>Презентация PowerPoint</vt:lpstr>
      <vt:lpstr>Презентация PowerPoint</vt:lpstr>
      <vt:lpstr>Презентация PowerPoint</vt:lpstr>
      <vt:lpstr>     Конкурс №7     «Насекомые» </vt:lpstr>
      <vt:lpstr>Презентация PowerPoint</vt:lpstr>
      <vt:lpstr>«Насекомые»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Конкурс №8   «Блиц - турнир»   Подведение итогов    интеллектуальной игры «Жемчужина Башкортостана»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UserXP</dc:creator>
  <cp:lastModifiedBy>Пользователь</cp:lastModifiedBy>
  <cp:revision>93</cp:revision>
  <dcterms:created xsi:type="dcterms:W3CDTF">2010-10-12T20:18:14Z</dcterms:created>
  <dcterms:modified xsi:type="dcterms:W3CDTF">2021-10-21T05:55:27Z</dcterms:modified>
</cp:coreProperties>
</file>