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59" r:id="rId5"/>
    <p:sldId id="260" r:id="rId6"/>
    <p:sldId id="263" r:id="rId7"/>
    <p:sldId id="265" r:id="rId8"/>
    <p:sldId id="266" r:id="rId9"/>
    <p:sldId id="289" r:id="rId10"/>
    <p:sldId id="271" r:id="rId11"/>
    <p:sldId id="272" r:id="rId12"/>
    <p:sldId id="290" r:id="rId13"/>
    <p:sldId id="273" r:id="rId14"/>
    <p:sldId id="310" r:id="rId15"/>
    <p:sldId id="311" r:id="rId16"/>
    <p:sldId id="274" r:id="rId17"/>
    <p:sldId id="275" r:id="rId18"/>
    <p:sldId id="312" r:id="rId19"/>
    <p:sldId id="280" r:id="rId20"/>
    <p:sldId id="305" r:id="rId21"/>
    <p:sldId id="28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6F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9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9AFEB-8539-4189-897E-6E4861F8E9FA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613FB-1F48-4464-95E2-96F5A360A4AA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CFAD3C07-A28D-4CAE-9F5E-719FC67BBF8E}" type="slidenum">
              <a:rPr lang="ru-RU" smtClean="0">
                <a:latin typeface="Arial" panose="020B0604020202020204" pitchFamily="34" charset="0"/>
              </a:rPr>
            </a:fld>
            <a:endParaRPr lang="ru-RU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39AA852C-96B5-4F28-866F-AEE45495F9B6}" type="slidenum">
              <a:rPr lang="ru-RU" smtClean="0">
                <a:latin typeface="Arial" panose="020B0604020202020204" pitchFamily="34" charset="0"/>
              </a:rPr>
            </a:fld>
            <a:endParaRPr lang="ru-RU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C928C-0D04-4030-ACA6-D357C648A96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 panose="05000000000000000000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 panose="05000000000000000000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 panose="05000000000000000000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 panose="05020102010507070707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 panose="05000000000000000000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2.jpeg"/><Relationship Id="rId7" Type="http://schemas.openxmlformats.org/officeDocument/2006/relationships/image" Target="../media/image31.jpeg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jpeg"/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1.jpeg"/><Relationship Id="rId8" Type="http://schemas.openxmlformats.org/officeDocument/2006/relationships/image" Target="../media/image60.jpeg"/><Relationship Id="rId7" Type="http://schemas.openxmlformats.org/officeDocument/2006/relationships/image" Target="../media/image59.jpeg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0" Type="http://schemas.openxmlformats.org/officeDocument/2006/relationships/slideLayout" Target="../slideLayouts/slideLayout6.xml"/><Relationship Id="rId1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мещающее содержимое 3"/>
          <p:cNvSpPr>
            <a:spLocks noGrp="1"/>
          </p:cNvSpPr>
          <p:nvPr>
            <p:ph sz="quarter" idx="1"/>
          </p:nvPr>
        </p:nvSpPr>
        <p:spPr/>
        <p:txBody>
          <a:bodyPr/>
          <a:p>
            <a:pPr marL="0" indent="0" algn="ctr">
              <a:buNone/>
            </a:pPr>
            <a:r>
              <a:rPr lang="ru-RU" altLang="en-US" b="1">
                <a:solidFill>
                  <a:srgbClr val="0070C0"/>
                </a:solidFill>
              </a:rPr>
              <a:t>Тема:</a:t>
            </a:r>
            <a:endParaRPr lang="ru-RU" altLang="en-US" b="1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altLang="en-US" b="1">
                <a:solidFill>
                  <a:srgbClr val="0070C0"/>
                </a:solidFill>
              </a:rPr>
              <a:t>« Социально-коммуникативное развитие детей раннего возраста через приобщение к народной культуре»</a:t>
            </a:r>
            <a:endParaRPr lang="ru-RU" altLang="en-US" b="1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altLang="en-US" b="1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altLang="en-US" b="1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altLang="en-US" b="1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altLang="en-US" b="1">
              <a:solidFill>
                <a:srgbClr val="0070C0"/>
              </a:solidFill>
            </a:endParaRPr>
          </a:p>
          <a:p>
            <a:pPr marL="0" indent="0" algn="l">
              <a:buNone/>
            </a:pPr>
            <a:r>
              <a:rPr lang="ru-RU" altLang="en-US" sz="1400">
                <a:solidFill>
                  <a:srgbClr val="FF0000"/>
                </a:solidFill>
              </a:rPr>
              <a:t>«Душа каждого человека – зародыш прекрасного цветка, но расцветёт ли она, зависит от духовности воспитания и образования, полученного человеком в семье и детском саду.»</a:t>
            </a:r>
            <a:r>
              <a:rPr lang="ru-RU" altLang="en-US" sz="1400">
                <a:solidFill>
                  <a:srgbClr val="0070C0"/>
                </a:solidFill>
              </a:rPr>
              <a:t> </a:t>
            </a:r>
            <a:endParaRPr lang="ru-RU" altLang="en-US" sz="1400">
              <a:solidFill>
                <a:srgbClr val="0070C0"/>
              </a:solidFill>
            </a:endParaRPr>
          </a:p>
          <a:p>
            <a:pPr marL="0" indent="0" algn="r">
              <a:buNone/>
            </a:pPr>
            <a:r>
              <a:rPr lang="ru-RU" altLang="en-US" sz="1600" b="1">
                <a:solidFill>
                  <a:srgbClr val="0070C0"/>
                </a:solidFill>
              </a:rPr>
              <a:t>В.А.Сухомлинский. </a:t>
            </a:r>
            <a:endParaRPr lang="ru-RU" altLang="en-US" sz="1600" b="1">
              <a:solidFill>
                <a:srgbClr val="0070C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587375"/>
          </a:xfrm>
        </p:spPr>
        <p:txBody>
          <a:bodyPr>
            <a:normAutofit/>
          </a:bodyPr>
          <a:p>
            <a:pPr algn="ctr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  <a:b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«Одуванчик»</a:t>
            </a:r>
            <a:endParaRPr lang="ru-RU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396038"/>
            <a:ext cx="91440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</a:rPr>
              <a:t> </a:t>
            </a:r>
            <a:endParaRPr lang="ru-RU" sz="24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8080"/>
                </a:solidFill>
              </a:rPr>
              <a:t>Условия формирования личного вклада педагога в развитие образования</a:t>
            </a:r>
            <a:endParaRPr lang="ru-RU" sz="2000" b="1" dirty="0">
              <a:solidFill>
                <a:srgbClr val="008080"/>
              </a:solidFill>
            </a:endParaRPr>
          </a:p>
        </p:txBody>
      </p:sp>
      <p:sp>
        <p:nvSpPr>
          <p:cNvPr id="4" name="AutoShape 2"/>
          <p:cNvSpPr>
            <a:spLocks noGrp="1" noChangeArrowheads="1"/>
          </p:cNvSpPr>
          <p:nvPr>
            <p:ph sz="quarter" idx="1"/>
          </p:nvPr>
        </p:nvSpPr>
        <p:spPr bwMode="auto">
          <a:xfrm>
            <a:off x="467360" y="1412875"/>
            <a:ext cx="1512570" cy="111506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normAutofit fontScale="3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5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Научно- исследовательские </a:t>
            </a:r>
            <a:r>
              <a:rPr lang="ru-RU" sz="35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условия</a:t>
            </a:r>
            <a:endParaRPr lang="ru-RU" sz="35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467360" y="4653280"/>
            <a:ext cx="1847215" cy="148082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 педагогические условия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539750" y="2997200"/>
            <a:ext cx="1627505" cy="126746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условия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1835696" y="1628800"/>
            <a:ext cx="772577" cy="633906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1979712" y="3140968"/>
            <a:ext cx="772577" cy="633906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>
            <a:off x="1979712" y="5013176"/>
            <a:ext cx="772577" cy="633906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F2F2F2"/>
            </a:solidFill>
            <a:miter lim="800000"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2555875" y="1340485"/>
            <a:ext cx="6264910" cy="1187450"/>
          </a:xfrm>
          <a:prstGeom prst="flowChartAlternateProcess">
            <a:avLst/>
          </a:prstGeom>
          <a:noFill/>
          <a:ln w="9525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00B050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algn="just">
              <a:spcBef>
                <a:spcPts val="1800"/>
              </a:spcBef>
            </a:pPr>
            <a:r>
              <a:rPr lang="ru-RU" sz="1200" b="1" i="1" dirty="0" smtClean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Научные положения,раскрывающие сущность социального воспитания охарактеризованы в научных работах К.Д.Ушинского, Л.М.Лузиной, В.И.Слободчикова, Л.М.Клариной, Е.В.Бондаревской, Р.М.Чумичевой (антропологический подход), С.И. Семенака, М.Монтессори, С.Л.Новосёловой и мн. др.</a:t>
            </a:r>
            <a:endParaRPr lang="ru-RU" sz="1200" b="1" i="1" dirty="0" smtClean="0">
              <a:solidFill>
                <a:srgbClr val="4040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2700020" y="2666365"/>
            <a:ext cx="6048375" cy="1986280"/>
          </a:xfrm>
          <a:prstGeom prst="flowChartAlternateProcess">
            <a:avLst/>
          </a:prstGeom>
          <a:noFill/>
          <a:ln w="9525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00B050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1200" dirty="0">
                <a:solidFill>
                  <a:srgbClr val="002060"/>
                </a:solidFill>
                <a:effectLst/>
                <a:cs typeface="+mn-lt"/>
                <a:sym typeface="+mn-ea"/>
              </a:rPr>
              <a:t>Стратегия развития воспитания в Российской федерации на период до 2025 года (Распоряжение Правительства РФ от 29.05.2015г №996-р)</a:t>
            </a:r>
            <a:endParaRPr lang="ru-RU" sz="1200" i="0" dirty="0">
              <a:solidFill>
                <a:srgbClr val="002060"/>
              </a:solidFill>
              <a:effectLst/>
              <a:cs typeface="+mn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cs typeface="+mn-lt"/>
                <a:sym typeface="+mn-ea"/>
              </a:rPr>
              <a:t>Федеральная образовательная программа дошкольного образования (Приказ </a:t>
            </a:r>
            <a:r>
              <a:rPr lang="ru-RU" sz="1200" dirty="0" err="1">
                <a:solidFill>
                  <a:srgbClr val="002060"/>
                </a:solidFill>
                <a:cs typeface="+mn-lt"/>
                <a:sym typeface="+mn-ea"/>
              </a:rPr>
              <a:t>Минпросвещения</a:t>
            </a:r>
            <a:r>
              <a:rPr lang="ru-RU" sz="1200" dirty="0">
                <a:solidFill>
                  <a:srgbClr val="002060"/>
                </a:solidFill>
                <a:cs typeface="+mn-lt"/>
                <a:sym typeface="+mn-ea"/>
              </a:rPr>
              <a:t> Российской Федерации № 1028 от 25.11.2022г.)</a:t>
            </a:r>
            <a:endParaRPr lang="ru-RU" sz="1200" dirty="0">
              <a:solidFill>
                <a:srgbClr val="002060"/>
              </a:solidFill>
              <a:cs typeface="+mn-lt"/>
              <a:sym typeface="+mn-ea"/>
            </a:endParaRPr>
          </a:p>
          <a:p>
            <a:pPr indent="0">
              <a:buFont typeface="Arial" panose="020B0604020202020204" pitchFamily="34" charset="0"/>
              <a:buNone/>
            </a:pP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 ДО от 17.10.2013 № 1155 (ред. от 21.01.2019).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Font typeface="Arial" panose="020B0604020202020204" pitchFamily="34" charset="0"/>
              <a:buNone/>
            </a:pP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Изучила авторов : И.Г.Гаврилова «Истоки русской народной культуры в детском саду», Голубева Л.Г., Лещенко М.В., Печора К.Л., «Развитие и воспитание детей раннего возраста»,Образовательная программа дошкольного образования «Теремок» для детей от двух месяцев до трех лет / Научный руководитель И.А. Лыкова; под общей редакцией Т.В. Волосовец, И.Л. Кириллова, И.А. Лыковой, О.С. Ушаковой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AutoShape 7"/>
          <p:cNvSpPr>
            <a:spLocks noChangeArrowheads="1"/>
          </p:cNvSpPr>
          <p:nvPr/>
        </p:nvSpPr>
        <p:spPr bwMode="auto">
          <a:xfrm>
            <a:off x="2700020" y="4797425"/>
            <a:ext cx="6120765" cy="2011045"/>
          </a:xfrm>
          <a:prstGeom prst="flowChartAlternateProcess">
            <a:avLst/>
          </a:prstGeom>
          <a:noFill/>
          <a:ln w="9525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00B050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effectLst/>
                <a:cs typeface="+mn-lt"/>
              </a:rPr>
              <a:t>Обмен опытом с коллегами в </a:t>
            </a:r>
            <a:r>
              <a:rPr kumimoji="0" lang="ru-RU" altLang="ru-RU" sz="1200" b="1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ДОУ</a:t>
            </a:r>
            <a:r>
              <a:rPr kumimoji="0" lang="ru-RU" altLang="ru-RU" sz="1200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, в профессиональных сетевых сообществах: https://www.maam.ru/users/iuliya,  https://nsportal.ru/golovina-yuliya-yurevna, </a:t>
            </a:r>
            <a:r>
              <a:rPr kumimoji="0" lang="ru-RU" altLang="ru-RU" sz="1200" b="1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публикация в Вестнике дошкольного образования</a:t>
            </a:r>
            <a:r>
              <a:rPr kumimoji="0" lang="ru-RU" altLang="ru-RU" sz="1200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 «Осенины с матрёшкой» -сценарий развлечения . </a:t>
            </a:r>
            <a:r>
              <a:rPr kumimoji="0" lang="ru-RU" altLang="ru-RU" sz="1200" b="1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Публикации на портале «Солнечный свет»</a:t>
            </a:r>
            <a:r>
              <a:rPr kumimoji="0" lang="ru-RU" altLang="ru-RU" sz="1200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.</a:t>
            </a:r>
            <a:r>
              <a:rPr kumimoji="0" lang="ru-RU" altLang="ru-RU" sz="1200" b="1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Участие в семинарах и вебинарах</a:t>
            </a:r>
            <a:r>
              <a:rPr kumimoji="0" lang="ru-RU" altLang="ru-RU" sz="1200" i="0" u="none" strike="noStrike" cap="none" normalizeH="0" baseline="0" dirty="0" err="1" smtClean="0">
                <a:ln>
                  <a:noFill/>
                </a:ln>
                <a:effectLst/>
                <a:cs typeface="+mn-lt"/>
              </a:rPr>
              <a:t>: «Современные технологии с вистеме работы по духовно-нравственному воспитанию в условиях реализации ФОП ДОУ и ФГОС», «Как подготовить ребёнка раннего возраста к детскому саду? Адаптация детей и взрослых», «Воспитание самостоятельности у детей раннего возраста в процессе самообслуживания.»</a:t>
            </a:r>
            <a:r>
              <a:rPr kumimoji="0" lang="ru-RU" altLang="ru-RU" sz="160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ru-RU" alt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39878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rgbClr val="008080"/>
                </a:solidFill>
              </a:rPr>
              <a:t>Актуальность личного вклада педагога в развитие образования</a:t>
            </a:r>
            <a:endParaRPr lang="ru-RU" sz="2000" dirty="0" smtClean="0">
              <a:solidFill>
                <a:srgbClr val="00808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br>
              <a:rPr lang="ru-RU" sz="1600" dirty="0" smtClean="0">
                <a:solidFill>
                  <a:schemeClr val="tx2"/>
                </a:solidFill>
              </a:rPr>
            </a:br>
            <a:endParaRPr lang="ru-RU" sz="1600" dirty="0" smtClean="0">
              <a:solidFill>
                <a:schemeClr val="tx2"/>
              </a:solidFill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endParaRPr lang="ru-RU" dirty="0"/>
          </a:p>
        </p:txBody>
      </p:sp>
      <p:sp>
        <p:nvSpPr>
          <p:cNvPr id="7" name="Объект 3"/>
          <p:cNvSpPr>
            <a:spLocks noGrp="1"/>
          </p:cNvSpPr>
          <p:nvPr>
            <p:ph sz="quarter" idx="2"/>
          </p:nvPr>
        </p:nvSpPr>
        <p:spPr>
          <a:xfrm>
            <a:off x="4716145" y="798195"/>
            <a:ext cx="4038600" cy="5727065"/>
          </a:xfr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 lnSpcReduction="10000"/>
          </a:bodyPr>
          <a:lstStyle/>
          <a:p>
            <a:pPr marL="0" indent="0" algn="just">
              <a:buNone/>
            </a:pP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другой стороны:</a:t>
            </a:r>
            <a:endParaRPr lang="ru-RU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- 20% детей имеют тяжёлую адаптацию к ДОУ</a:t>
            </a:r>
            <a:endParaRPr lang="ru-RU" sz="14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 3 годам недостаточно сформированы представления о себе, семье,ближайшем окружении.</a:t>
            </a:r>
            <a:endParaRPr lang="ru-RU" sz="14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</a:t>
            </a:r>
            <a:r>
              <a:rPr lang="ru-RU" sz="1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недостаточно развита эмоциональная отзывчивость (помощь,забота,участие)</a:t>
            </a:r>
            <a:endParaRPr lang="ru-RU" sz="14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algn="just">
              <a:buNone/>
            </a:pPr>
            <a:r>
              <a:rPr lang="ru-RU" sz="1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Особенности социального окружения ребёнка. В нём часто наблюдаются дефицит воспитанности, доброты, доброжелательности, речевой культуры во взаимоотношениях людей.</a:t>
            </a:r>
            <a:endParaRPr lang="ru-RU" sz="14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 В семье замена «живого общения» на виртуальное – гаджеты, интернет игры; </a:t>
            </a:r>
            <a:endParaRPr lang="ru-RU" sz="1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sz="1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У родителей недостаточный уровень знаний о социально-коммуникативном развитии детей; </a:t>
            </a:r>
            <a:endParaRPr lang="ru-RU" sz="1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 обусловлена противоречием:</a:t>
            </a:r>
            <a:endParaRPr lang="ru-RU" sz="14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необходимостью коммуникативного развития детей раннего возраста и недостаточной разработанностью содержания данной работы в аспекте использования приобщения к народной культуре.</a:t>
            </a:r>
            <a:endParaRPr lang="ru-RU" sz="14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 : Необходимо способствовать социально-коммуникативному развитию детей через приобщение к народной культуре.</a:t>
            </a:r>
            <a:endParaRPr lang="ru-RU" sz="1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продолжать исследовать возможности интеграции народной культуры в образовательный процесс, разрабатывая новые методы работы, которые будут способствовать формированию у детей всех необходимых социально-коммуникативных навыков.</a:t>
            </a:r>
            <a:endParaRPr lang="ru-RU" sz="1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/>
          <p:nvPr/>
        </p:nvSpPr>
        <p:spPr bwMode="auto">
          <a:xfrm>
            <a:off x="395605" y="783590"/>
            <a:ext cx="3876675" cy="5605780"/>
          </a:xfrm>
          <a:prstGeom prst="rect">
            <a:avLst/>
          </a:prstGeom>
          <a:ln w="9525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normAutofit fontScale="50000"/>
          </a:bodyPr>
          <a:lstStyle/>
          <a:p>
            <a:pPr algn="ctr"/>
            <a:r>
              <a:rPr lang="ru-RU" sz="3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 одной стороны проблема</a:t>
            </a:r>
            <a:endParaRPr lang="ru-RU" sz="3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6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Предъявляемая ФГОС ДО, Концепцией модернизации образования, Концепцией социального экономического развития, Стратегией развития воспитания в РФ до 2025 г., Законом РФ «Об образовании»; СанПиН, ФОП ДО: </a:t>
            </a: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6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-важно развивать социально-коммуникативные навыки в раннем возрасте, когда закладываются основы общения, взаимодействия и понимания окружающего мира.</a:t>
            </a: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665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</a:t>
            </a:r>
            <a:r>
              <a:rPr lang="ru-RU" sz="26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Важнейший аспект социально-коммуникативного развития детей раннего возраста заключается в том, чтобы стимулировать их природную любознательность и желание взаимодействовать с окружающими.</a:t>
            </a: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6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необходимость создания условий для  благоприятной адаптации к ДОО .</a:t>
            </a: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6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Воспитание культурно-гигиенических навыков.</a:t>
            </a: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6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Патриотическое и духовно-нравственное воспитание необходимо начинать с раннего возраста.</a:t>
            </a: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eaLnBrk="1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66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ru-RU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1500" b="0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00B050"/>
                </a:solidFill>
              </a:rPr>
              <a:t>Цель и задачи:</a:t>
            </a:r>
            <a:endParaRPr lang="ru-RU" sz="4000" b="1" dirty="0" smtClean="0">
              <a:solidFill>
                <a:srgbClr val="00B050"/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ru-RU" sz="2800" dirty="0" smtClean="0">
                <a:solidFill>
                  <a:srgbClr val="FFC000"/>
                </a:solidFill>
              </a:rPr>
              <a:t>.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r>
              <a:rPr lang="ru-RU" b="1" u="sng" dirty="0" smtClean="0">
                <a:solidFill>
                  <a:srgbClr val="00B050"/>
                </a:solidFill>
              </a:rPr>
              <a:t>Цель:</a:t>
            </a:r>
            <a:endParaRPr lang="ru-RU" b="1" u="sng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     </a:t>
            </a:r>
            <a:r>
              <a:rPr lang="ru-RU" sz="1800" b="1" dirty="0" smtClean="0">
                <a:solidFill>
                  <a:schemeClr val="accent4">
                    <a:lumMod val="50000"/>
                  </a:schemeClr>
                </a:solidFill>
              </a:rPr>
              <a:t>Развитие социально-коммуникативных навыков детей раннего возраста через приобщение к народной культуре.</a:t>
            </a:r>
            <a:endParaRPr lang="ru-RU" sz="1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0000" lnSpcReduction="10000"/>
          </a:bodyPr>
          <a:lstStyle/>
          <a:p>
            <a:pPr>
              <a:buFontTx/>
              <a:buNone/>
            </a:pPr>
            <a:r>
              <a:rPr lang="ru-RU" sz="1400" u="sng" dirty="0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1400" u="sng" dirty="0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400" dirty="0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Создавать условия для успешной адаптации детей раннего возраста к ДОУ и самообслуживания.</a:t>
            </a:r>
            <a:endParaRPr lang="ru-RU" sz="1400" dirty="0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Развивать: </a:t>
            </a:r>
            <a:r>
              <a:rPr lang="ru-RU" sz="1400" dirty="0" err="1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опыт, поддерживая доброжелательные отношения детей ,  интерес к другим детям и способность бесконфликтно играть.</a:t>
            </a:r>
            <a:endParaRPr lang="ru-RU" sz="1400" dirty="0" err="1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err="1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первичные представления о себе,семье,родном посёлке.</a:t>
            </a:r>
            <a:endParaRPr lang="ru-RU" sz="1400" dirty="0" err="1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err="1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народным творчеством,праздниками,игрушками,формируя интерес к народной культуре через различные виды деятельности.</a:t>
            </a:r>
            <a:endParaRPr lang="ru-RU" sz="1400" dirty="0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сочувствие,доброту,привязанность к близким.</a:t>
            </a:r>
            <a:endParaRPr lang="ru-RU" sz="1400" dirty="0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</a:t>
            </a:r>
            <a:r>
              <a:rPr lang="ru-RU" sz="1400" dirty="0">
                <a:solidFill>
                  <a:srgbClr val="176F4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богащать предметно – пространственную  развивающую образовательную среду ДО</a:t>
            </a:r>
            <a:r>
              <a:rPr lang="ru-RU" sz="1400" dirty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</a:t>
            </a:r>
            <a:r>
              <a:rPr lang="ru-RU" sz="1400" dirty="0" smtClean="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176F4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вовлекать родителей в воспитательно – образовательный процесс ДОО</a:t>
            </a:r>
            <a:endParaRPr lang="ru-RU" sz="1400" dirty="0" smtClean="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sz="1400" dirty="0" smtClean="0">
              <a:solidFill>
                <a:srgbClr val="008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8080"/>
                </a:solidFill>
              </a:rPr>
              <a:t>Этапы работы</a:t>
            </a:r>
            <a:endParaRPr lang="ru-RU" dirty="0">
              <a:solidFill>
                <a:srgbClr val="008080"/>
              </a:solidFill>
            </a:endParaRPr>
          </a:p>
        </p:txBody>
      </p:sp>
      <p:sp>
        <p:nvSpPr>
          <p:cNvPr id="5123" name="Содержимое 6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 dirty="0" smtClean="0"/>
              <a:t>  </a:t>
            </a:r>
            <a:endParaRPr lang="ru-RU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512" y="1556792"/>
            <a:ext cx="2580456" cy="46085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</a:rPr>
              <a:t>Подготовительный</a:t>
            </a:r>
            <a:endParaRPr lang="ru-RU" sz="1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Изучение литературы</a:t>
            </a: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Изучение </a:t>
            </a:r>
            <a:r>
              <a:rPr lang="ru-RU" sz="1200" b="1" dirty="0">
                <a:solidFill>
                  <a:srgbClr val="008080"/>
                </a:solidFill>
                <a:latin typeface="Times New Roman" panose="02020603050405020304"/>
              </a:rPr>
              <a:t>опыта </a:t>
            </a: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педагогов</a:t>
            </a: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Разработка </a:t>
            </a:r>
            <a:r>
              <a:rPr lang="ru-RU" sz="1200" b="1" dirty="0">
                <a:solidFill>
                  <a:srgbClr val="008080"/>
                </a:solidFill>
                <a:latin typeface="Times New Roman" panose="02020603050405020304"/>
              </a:rPr>
              <a:t>перспективного </a:t>
            </a: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плана и плана работы с родителями</a:t>
            </a:r>
            <a:endParaRPr lang="ru-RU" sz="1200" b="1" dirty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Подбор методов и средств работы </a:t>
            </a: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Пополнение ПРС, изготовление </a:t>
            </a:r>
            <a:r>
              <a:rPr lang="ru-RU" sz="1200" b="1" dirty="0">
                <a:solidFill>
                  <a:srgbClr val="008080"/>
                </a:solidFill>
                <a:latin typeface="Times New Roman" panose="02020603050405020304"/>
              </a:rPr>
              <a:t>дидактических </a:t>
            </a: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пособий</a:t>
            </a:r>
            <a:endParaRPr lang="ru-RU" sz="1200" b="1" dirty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Проведение диагностики</a:t>
            </a:r>
            <a:endParaRPr lang="ru-RU" sz="1200" b="1" dirty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endParaRPr lang="ru-RU" sz="2400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15816" y="1628800"/>
            <a:ext cx="2808312" cy="460851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</a:rPr>
              <a:t>Основной</a:t>
            </a:r>
            <a:endParaRPr lang="ru-RU" sz="1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Реализация мероприятий, указанных в плане работы с родителями (проведение анкетирования, мастер-класса, консультативная помощь и пр.)</a:t>
            </a: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 Реализация мероприятий, указанных в перспективном плане работы с детьми </a:t>
            </a: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/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algn="ctr"/>
            <a:endParaRPr lang="en-US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algn="ctr"/>
            <a:endParaRPr lang="en-US" b="1" dirty="0">
              <a:solidFill>
                <a:srgbClr val="50B852">
                  <a:lumMod val="75000"/>
                </a:srgbClr>
              </a:solidFill>
              <a:latin typeface="Times New Roman" panose="02020603050405020304"/>
            </a:endParaRPr>
          </a:p>
          <a:p>
            <a:pPr algn="ctr"/>
            <a:endParaRPr lang="en-US" b="1" dirty="0" smtClean="0">
              <a:solidFill>
                <a:srgbClr val="50B852">
                  <a:lumMod val="75000"/>
                </a:srgbClr>
              </a:solidFill>
              <a:latin typeface="Times New Roman" panose="02020603050405020304"/>
            </a:endParaRPr>
          </a:p>
          <a:p>
            <a:pPr algn="ctr"/>
            <a:endParaRPr lang="en-US" b="1" dirty="0">
              <a:solidFill>
                <a:srgbClr val="50B852">
                  <a:lumMod val="75000"/>
                </a:srgbClr>
              </a:solidFill>
              <a:latin typeface="Times New Roman" panose="02020603050405020304"/>
            </a:endParaRPr>
          </a:p>
          <a:p>
            <a:pPr algn="ctr"/>
            <a:endParaRPr lang="en-US" b="1" dirty="0" smtClean="0">
              <a:solidFill>
                <a:srgbClr val="50B852">
                  <a:lumMod val="75000"/>
                </a:srgbClr>
              </a:solidFill>
              <a:latin typeface="Times New Roman" panose="02020603050405020304"/>
            </a:endParaRPr>
          </a:p>
          <a:p>
            <a:pPr algn="ctr"/>
            <a:endParaRPr lang="en-US" b="1" dirty="0">
              <a:solidFill>
                <a:srgbClr val="50B852">
                  <a:lumMod val="75000"/>
                </a:srgbClr>
              </a:solidFill>
              <a:latin typeface="Times New Roman" panose="02020603050405020304"/>
            </a:endParaRPr>
          </a:p>
          <a:p>
            <a:pPr algn="ctr"/>
            <a:endParaRPr lang="ru-RU" b="1" dirty="0">
              <a:solidFill>
                <a:srgbClr val="50B852">
                  <a:lumMod val="75000"/>
                </a:srgbClr>
              </a:solidFill>
              <a:latin typeface="Times New Roman" panose="02020603050405020304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40152" y="1556792"/>
            <a:ext cx="2520280" cy="43924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</a:rPr>
              <a:t>Заключительный</a:t>
            </a:r>
            <a:endParaRPr lang="ru-RU" sz="1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/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Проведение вторичной диагностики </a:t>
            </a:r>
            <a:endParaRPr lang="ru-RU" sz="1200" b="1" dirty="0" smtClean="0">
              <a:solidFill>
                <a:srgbClr val="008080"/>
              </a:solidFill>
              <a:latin typeface="Times New Roman" panose="02020603050405020304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1200" b="1" dirty="0" smtClean="0">
                <a:solidFill>
                  <a:srgbClr val="008080"/>
                </a:solidFill>
                <a:latin typeface="Times New Roman" panose="02020603050405020304"/>
              </a:rPr>
              <a:t>Распространение опыта работы.</a:t>
            </a:r>
            <a:endParaRPr lang="en-US" sz="1200" b="1" dirty="0" smtClean="0">
              <a:solidFill>
                <a:srgbClr val="008080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00B050"/>
                </a:solidFill>
              </a:rPr>
              <a:t>Работа с детьми</a:t>
            </a:r>
            <a:br>
              <a:rPr lang="ru-RU" sz="2800" dirty="0" smtClean="0">
                <a:solidFill>
                  <a:srgbClr val="00B050"/>
                </a:solidFill>
              </a:rPr>
            </a:br>
            <a:r>
              <a:rPr lang="ru-RU" sz="1600" dirty="0" smtClean="0">
                <a:solidFill>
                  <a:srgbClr val="00B050"/>
                </a:solidFill>
              </a:rPr>
              <a:t>Организованная образовательная деятельность</a:t>
            </a:r>
            <a:endParaRPr lang="ru-RU" sz="1600" dirty="0" smtClean="0">
              <a:solidFill>
                <a:srgbClr val="00B050"/>
              </a:solidFill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sz="quarter" idx="1"/>
          </p:nvPr>
        </p:nvSpPr>
        <p:spPr>
          <a:xfrm>
            <a:off x="179705" y="1557020"/>
            <a:ext cx="8568690" cy="5271135"/>
          </a:xfrm>
        </p:spPr>
        <p:txBody>
          <a:bodyPr/>
          <a:lstStyle/>
          <a:p>
            <a:pPr>
              <a:buFontTx/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.</a:t>
            </a:r>
            <a:endParaRPr lang="ru-RU" sz="2000" dirty="0" smtClean="0">
              <a:solidFill>
                <a:srgbClr val="00B050"/>
              </a:solidFill>
            </a:endParaRPr>
          </a:p>
          <a:p>
            <a:pPr>
              <a:buFontTx/>
              <a:buNone/>
            </a:pPr>
            <a:endParaRPr lang="ru-RU" sz="2400" dirty="0" smtClean="0">
              <a:solidFill>
                <a:srgbClr val="00B050"/>
              </a:solidFill>
            </a:endParaRPr>
          </a:p>
          <a:p>
            <a:pPr>
              <a:buFontTx/>
              <a:buNone/>
            </a:pPr>
            <a:endParaRPr lang="ru-RU" sz="1200" dirty="0" smtClean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0815" y="4418965"/>
            <a:ext cx="2529205" cy="5492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Tx/>
              <a:buNone/>
            </a:pPr>
            <a:r>
              <a:rPr lang="ru-RU" sz="1400" b="1" dirty="0" smtClean="0">
                <a:solidFill>
                  <a:srgbClr val="00B050"/>
                </a:solidFill>
              </a:rPr>
              <a:t>Ай,качи-качи! Глянь,баранки,калачи!</a:t>
            </a:r>
            <a:endParaRPr lang="ru-RU" sz="1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444347" y="6021313"/>
            <a:ext cx="1346448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B050"/>
                </a:solidFill>
              </a:rPr>
              <a:t>Мы затопим нашу печь</a:t>
            </a:r>
            <a:endParaRPr lang="ru-RU" sz="1400" b="1" dirty="0"/>
          </a:p>
        </p:txBody>
      </p:sp>
      <p:pic>
        <p:nvPicPr>
          <p:cNvPr id="101" name="Рисунок 3" descr="E:\фото для аттестации\ай качи\yyzt6AF8cFE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323850" y="1628775"/>
            <a:ext cx="2395855" cy="263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" name="Рисунок 4" descr="E:\фото для аттестации\ай качи\PG3lZ-582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988310" y="1628775"/>
            <a:ext cx="2282825" cy="2415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" name="Рисунок 5" descr="E:\фото для аттестации\Печь\BrFk4GzVj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068445" y="4364990"/>
            <a:ext cx="2027555" cy="207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" name="Рисунок 6" descr="E:\фото для аттестации\Печь\m7E-G3K7fO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846445" y="1577340"/>
            <a:ext cx="2163445" cy="2265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" name="Рисунок 7" descr="E:\фото для аттестации\Печь\nNMUCRE60r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300470" y="3910013"/>
            <a:ext cx="1922780" cy="192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" name="Изображение 99" descr="jAuLTp6bhV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895" y="5157470"/>
            <a:ext cx="2954655" cy="14268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5400000">
            <a:off x="3366770" y="3184525"/>
            <a:ext cx="6309360" cy="489585"/>
          </a:xfrm>
        </p:spPr>
        <p:txBody>
          <a:bodyPr>
            <a:noAutofit/>
          </a:bodyPr>
          <a:p>
            <a:r>
              <a:rPr lang="ru-RU" altLang="en-US" sz="2800">
                <a:solidFill>
                  <a:srgbClr val="176F4F"/>
                </a:solidFill>
              </a:rPr>
              <a:t>Дружная семейка</a:t>
            </a:r>
            <a:endParaRPr lang="ru-RU" altLang="en-US" sz="2800">
              <a:solidFill>
                <a:srgbClr val="176F4F"/>
              </a:solidFill>
            </a:endParaRPr>
          </a:p>
        </p:txBody>
      </p:sp>
      <p:pic>
        <p:nvPicPr>
          <p:cNvPr id="7" name="Замещающая рамка рисунка 6" descr="дружная семейка"/>
          <p:cNvPicPr>
            <a:picLocks noChangeAspect="1"/>
          </p:cNvPicPr>
          <p:nvPr>
            <p:ph type="pic" idx="1"/>
          </p:nvPr>
        </p:nvPicPr>
        <p:blipFill>
          <a:blip r:embed="rId1"/>
          <a:stretch>
            <a:fillRect/>
          </a:stretch>
        </p:blipFill>
        <p:spPr>
          <a:xfrm>
            <a:off x="0" y="342900"/>
            <a:ext cx="6172200" cy="6172200"/>
          </a:xfrm>
          <a:prstGeom prst="rect">
            <a:avLst/>
          </a:prstGeom>
        </p:spPr>
      </p:pic>
      <p:sp>
        <p:nvSpPr>
          <p:cNvPr id="6" name="Замещающий текст 5"/>
          <p:cNvSpPr>
            <a:spLocks noGrp="1"/>
          </p:cNvSpPr>
          <p:nvPr>
            <p:ph type="body" sz="half" idx="2"/>
          </p:nvPr>
        </p:nvSpPr>
        <p:spPr/>
        <p:txBody>
          <a:bodyPr/>
          <a:p>
            <a:r>
              <a:rPr lang="ru-RU" altLang="en-US" sz="1400">
                <a:solidFill>
                  <a:srgbClr val="176F4F"/>
                </a:solidFill>
              </a:rPr>
              <a:t>Цель- познакомить детей с народной игрушкой- матрёшкой.</a:t>
            </a:r>
            <a:endParaRPr lang="ru-RU" altLang="en-US" sz="1400">
              <a:solidFill>
                <a:srgbClr val="176F4F"/>
              </a:solidFill>
            </a:endParaRPr>
          </a:p>
          <a:p>
            <a:r>
              <a:rPr lang="ru-RU" altLang="en-US" sz="1400">
                <a:solidFill>
                  <a:srgbClr val="176F4F"/>
                </a:solidFill>
              </a:rPr>
              <a:t>Задачи:</a:t>
            </a:r>
            <a:endParaRPr lang="ru-RU" altLang="en-US" sz="1400">
              <a:solidFill>
                <a:srgbClr val="176F4F"/>
              </a:solidFill>
            </a:endParaRPr>
          </a:p>
          <a:p>
            <a:r>
              <a:rPr lang="ru-RU" altLang="en-US" sz="1400">
                <a:solidFill>
                  <a:srgbClr val="176F4F"/>
                </a:solidFill>
              </a:rPr>
              <a:t>учить выделять характерные признаки матрёшки,</a:t>
            </a:r>
            <a:endParaRPr lang="ru-RU" altLang="en-US" sz="1400">
              <a:solidFill>
                <a:srgbClr val="176F4F"/>
              </a:solidFill>
            </a:endParaRPr>
          </a:p>
          <a:p>
            <a:r>
              <a:rPr lang="ru-RU" altLang="en-US" sz="1400">
                <a:solidFill>
                  <a:srgbClr val="176F4F"/>
                </a:solidFill>
              </a:rPr>
              <a:t>развивать умение играть рядом, помогать друг другу и вместе радоваться красивым игрушкам</a:t>
            </a:r>
            <a:endParaRPr lang="ru-RU" altLang="en-US" sz="1400">
              <a:solidFill>
                <a:srgbClr val="176F4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481330"/>
          </a:xfrm>
        </p:spPr>
        <p:txBody>
          <a:bodyPr>
            <a:normAutofit fontScale="90000"/>
          </a:bodyPr>
          <a:lstStyle/>
          <a:p>
            <a:r>
              <a:rPr lang="ru-RU" sz="3600" smtClean="0">
                <a:solidFill>
                  <a:srgbClr val="00B050"/>
                </a:solidFill>
              </a:rPr>
              <a:t>Театрализованная деятельность</a:t>
            </a:r>
            <a:endParaRPr lang="ru-RU" sz="3600" smtClean="0">
              <a:solidFill>
                <a:srgbClr val="00B050"/>
              </a:solidFill>
            </a:endParaRPr>
          </a:p>
        </p:txBody>
      </p:sp>
      <p:pic>
        <p:nvPicPr>
          <p:cNvPr id="114" name="Изображение 114" descr="CuHTqETbNT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255" y="836930"/>
            <a:ext cx="2499360" cy="2109470"/>
          </a:xfrm>
          <a:prstGeom prst="rect">
            <a:avLst/>
          </a:prstGeom>
        </p:spPr>
      </p:pic>
      <p:pic>
        <p:nvPicPr>
          <p:cNvPr id="111" name="Изображение 111" descr="i-UwS40R_F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920" y="836930"/>
            <a:ext cx="3176905" cy="2174240"/>
          </a:xfrm>
          <a:prstGeom prst="rect">
            <a:avLst/>
          </a:prstGeom>
        </p:spPr>
      </p:pic>
      <p:pic>
        <p:nvPicPr>
          <p:cNvPr id="110" name="Изображение 110" descr="l71dw17MED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085" y="836930"/>
            <a:ext cx="2480945" cy="2092325"/>
          </a:xfrm>
          <a:prstGeom prst="rect">
            <a:avLst/>
          </a:prstGeom>
        </p:spPr>
      </p:pic>
      <p:pic>
        <p:nvPicPr>
          <p:cNvPr id="109" name="Изображение 109" descr="OGaLh2YDSA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910" y="3357245"/>
            <a:ext cx="2755265" cy="2611755"/>
          </a:xfrm>
          <a:prstGeom prst="rect">
            <a:avLst/>
          </a:prstGeom>
        </p:spPr>
      </p:pic>
      <p:pic>
        <p:nvPicPr>
          <p:cNvPr id="108" name="Изображение 108" descr="rrXk3B7c1FM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0065" y="3357245"/>
            <a:ext cx="2807970" cy="2656205"/>
          </a:xfrm>
          <a:prstGeom prst="rect">
            <a:avLst/>
          </a:prstGeom>
        </p:spPr>
      </p:pic>
      <p:pic>
        <p:nvPicPr>
          <p:cNvPr id="107" name="Изображение 107" descr="sOJz_oGR4IY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0425" y="3425825"/>
            <a:ext cx="2759075" cy="252793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539115"/>
          </a:xfrm>
        </p:spPr>
        <p:txBody>
          <a:bodyPr>
            <a:normAutofit fontScale="90000"/>
          </a:bodyPr>
          <a:p>
            <a:pPr algn="ctr"/>
            <a:r>
              <a:rPr lang="ru-RU" altLang="en-US">
                <a:solidFill>
                  <a:srgbClr val="176F4F"/>
                </a:solidFill>
              </a:rPr>
              <a:t>Знакомство с тряпичной куклой</a:t>
            </a:r>
            <a:endParaRPr lang="ru-RU" altLang="en-US">
              <a:solidFill>
                <a:srgbClr val="176F4F"/>
              </a:solidFill>
            </a:endParaRPr>
          </a:p>
        </p:txBody>
      </p:sp>
      <p:pic>
        <p:nvPicPr>
          <p:cNvPr id="3" name="Изображение 116" descr="3OPx7C-h1w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980440"/>
            <a:ext cx="1638935" cy="2478405"/>
          </a:xfrm>
          <a:prstGeom prst="rect">
            <a:avLst/>
          </a:prstGeom>
        </p:spPr>
      </p:pic>
      <p:pic>
        <p:nvPicPr>
          <p:cNvPr id="118" name="Изображение 118" descr="L8vXu6XHnO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220" y="864870"/>
            <a:ext cx="3354070" cy="2593975"/>
          </a:xfrm>
          <a:prstGeom prst="rect">
            <a:avLst/>
          </a:prstGeom>
        </p:spPr>
      </p:pic>
      <p:pic>
        <p:nvPicPr>
          <p:cNvPr id="4" name="Изображение 119" descr="lepzlzkQtx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4375" y="836295"/>
            <a:ext cx="2328545" cy="2962275"/>
          </a:xfrm>
          <a:prstGeom prst="rect">
            <a:avLst/>
          </a:prstGeom>
        </p:spPr>
      </p:pic>
      <p:pic>
        <p:nvPicPr>
          <p:cNvPr id="121" name="Изображение 121" descr="tRA-Fraozi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555" y="4220845"/>
            <a:ext cx="3244215" cy="2023110"/>
          </a:xfrm>
          <a:prstGeom prst="rect">
            <a:avLst/>
          </a:prstGeom>
        </p:spPr>
      </p:pic>
      <p:pic>
        <p:nvPicPr>
          <p:cNvPr id="5" name="Изображение 122" descr="vWqcI3a94kU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8090" y="3562985"/>
            <a:ext cx="2461895" cy="3096895"/>
          </a:xfrm>
          <a:prstGeom prst="rect">
            <a:avLst/>
          </a:prstGeom>
        </p:spPr>
      </p:pic>
      <p:pic>
        <p:nvPicPr>
          <p:cNvPr id="123" name="Изображение 123" descr="ZYt9xONWpqY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460" y="3716655"/>
            <a:ext cx="2130425" cy="296735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516255"/>
          </a:xfrm>
        </p:spPr>
        <p:txBody>
          <a:bodyPr>
            <a:normAutofit/>
          </a:bodyPr>
          <a:p>
            <a:pPr algn="ctr"/>
            <a:r>
              <a:rPr lang="ru-RU" altLang="en-US" sz="2000" b="1">
                <a:solidFill>
                  <a:srgbClr val="176F4F"/>
                </a:solidFill>
              </a:rPr>
              <a:t>Народная тряпичная игрушка зайчик на пальчик</a:t>
            </a:r>
            <a:endParaRPr lang="ru-RU" altLang="en-US" sz="2000" b="1">
              <a:solidFill>
                <a:srgbClr val="176F4F"/>
              </a:solidFill>
            </a:endParaRPr>
          </a:p>
        </p:txBody>
      </p:sp>
      <p:pic>
        <p:nvPicPr>
          <p:cNvPr id="130" name="Изображение 130" descr="ZUfuaq-S1d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215" y="4541520"/>
            <a:ext cx="2124710" cy="2096135"/>
          </a:xfrm>
          <a:prstGeom prst="rect">
            <a:avLst/>
          </a:prstGeom>
        </p:spPr>
      </p:pic>
      <p:pic>
        <p:nvPicPr>
          <p:cNvPr id="127" name="Изображение 127" descr="IYLgHgLJy9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635" y="1052195"/>
            <a:ext cx="3603625" cy="5367655"/>
          </a:xfrm>
          <a:prstGeom prst="rect">
            <a:avLst/>
          </a:prstGeom>
        </p:spPr>
      </p:pic>
      <p:pic>
        <p:nvPicPr>
          <p:cNvPr id="125" name="Изображение 125" descr="E0Ck1x9FU4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" y="865505"/>
            <a:ext cx="3177540" cy="3379470"/>
          </a:xfrm>
          <a:prstGeom prst="rect">
            <a:avLst/>
          </a:prstGeom>
        </p:spPr>
      </p:pic>
      <p:pic>
        <p:nvPicPr>
          <p:cNvPr id="124" name="Изображение 124" descr="2A35JHhuKS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385" y="4359275"/>
            <a:ext cx="1699895" cy="23406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Admin\Desktop\моторика\IMG_20200304_153621.jpg"/>
          <p:cNvPicPr/>
          <p:nvPr/>
        </p:nvPicPr>
        <p:blipFill>
          <a:blip r:embed="rId1" cstate="print"/>
          <a:srcRect t="19997" r="9145" b="23642"/>
          <a:stretch>
            <a:fillRect/>
          </a:stretch>
        </p:blipFill>
        <p:spPr bwMode="auto">
          <a:xfrm>
            <a:off x="251460" y="764540"/>
            <a:ext cx="2327275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7330" y="2853055"/>
            <a:ext cx="1973580" cy="64008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rgbClr val="008080"/>
                </a:solidFill>
              </a:rPr>
              <a:t>Пальчиковые игры</a:t>
            </a:r>
            <a:endParaRPr lang="ru-RU" sz="1000" dirty="0" smtClean="0">
              <a:solidFill>
                <a:srgbClr val="008080"/>
              </a:solidFill>
            </a:endParaRPr>
          </a:p>
          <a:p>
            <a:pPr algn="ctr"/>
            <a:r>
              <a:rPr lang="ru-RU" sz="1000" dirty="0">
                <a:solidFill>
                  <a:srgbClr val="008080"/>
                </a:solidFill>
              </a:rPr>
              <a:t>в сопровождении  потешек. «Сорока», «Кот на печи», «Идёт коза рогатая»</a:t>
            </a:r>
            <a:endParaRPr lang="ru-RU" sz="1000" dirty="0">
              <a:solidFill>
                <a:srgbClr val="008080"/>
              </a:solidFill>
            </a:endParaRPr>
          </a:p>
        </p:txBody>
      </p:sp>
      <p:pic>
        <p:nvPicPr>
          <p:cNvPr id="112" name="Изображение 112" descr="17380384493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764540"/>
            <a:ext cx="1493520" cy="2186940"/>
          </a:xfrm>
          <a:prstGeom prst="rect">
            <a:avLst/>
          </a:prstGeom>
        </p:spPr>
      </p:pic>
      <p:pic>
        <p:nvPicPr>
          <p:cNvPr id="113" name="Изображение 113" descr="17380384702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335" y="621030"/>
            <a:ext cx="1774190" cy="2114550"/>
          </a:xfrm>
          <a:prstGeom prst="rect">
            <a:avLst/>
          </a:prstGeom>
        </p:spPr>
      </p:pic>
      <p:pic>
        <p:nvPicPr>
          <p:cNvPr id="115" name="Изображение 115" descr="17380384877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2225" y="764540"/>
            <a:ext cx="1677035" cy="2228850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756920" y="180340"/>
            <a:ext cx="7415530" cy="3683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Устное народное творчество</a:t>
            </a:r>
            <a:endParaRPr lang="ru-RU" altLang="en-US" b="1">
              <a:solidFill>
                <a:srgbClr val="176F4F"/>
              </a:solidFill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8216900" y="826770"/>
            <a:ext cx="459740" cy="252984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vert="eaVert" wrap="square" rtlCol="0">
            <a:spAutoFit/>
          </a:bodyPr>
          <a:p>
            <a:r>
              <a:rPr lang="ru-RU" altLang="en-US">
                <a:solidFill>
                  <a:srgbClr val="176F4F"/>
                </a:solidFill>
              </a:rPr>
              <a:t>Режимные моменты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2654300" y="2924810"/>
            <a:ext cx="1788795" cy="84391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p>
            <a:r>
              <a:rPr lang="ru-RU" altLang="en-US" sz="1200">
                <a:solidFill>
                  <a:srgbClr val="176F4F"/>
                </a:solidFill>
              </a:rPr>
              <a:t>«Потягушки,</a:t>
            </a:r>
            <a:endParaRPr lang="ru-RU" altLang="en-US" sz="1200">
              <a:solidFill>
                <a:srgbClr val="176F4F"/>
              </a:solidFill>
            </a:endParaRPr>
          </a:p>
          <a:p>
            <a:r>
              <a:rPr lang="ru-RU" altLang="en-US" sz="1200">
                <a:solidFill>
                  <a:srgbClr val="176F4F"/>
                </a:solidFill>
              </a:rPr>
              <a:t>потягунюшки», «Вот проснулись,потянулись»</a:t>
            </a:r>
            <a:endParaRPr lang="ru-RU" altLang="en-US" sz="1200">
              <a:solidFill>
                <a:srgbClr val="176F4F"/>
              </a:solidFill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4523740" y="2735580"/>
            <a:ext cx="1704975" cy="76708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p>
            <a:r>
              <a:rPr lang="ru-RU" altLang="en-US" sz="1000">
                <a:solidFill>
                  <a:srgbClr val="176F4F"/>
                </a:solidFill>
              </a:rPr>
              <a:t>«Котенька-коток, котя – серенький хвосток.»</a:t>
            </a:r>
            <a:endParaRPr lang="ru-RU" altLang="en-US" sz="1000">
              <a:solidFill>
                <a:srgbClr val="176F4F"/>
              </a:solidFill>
            </a:endParaRPr>
          </a:p>
          <a:p>
            <a:r>
              <a:rPr lang="ru-RU" altLang="en-US" sz="1000">
                <a:solidFill>
                  <a:srgbClr val="176F4F"/>
                </a:solidFill>
              </a:rPr>
              <a:t>«Баю-бай, баю-бай,ты собачка,не лай</a:t>
            </a:r>
            <a:endParaRPr lang="ru-RU" altLang="en-US" sz="1000">
              <a:solidFill>
                <a:srgbClr val="176F4F"/>
              </a:solidFill>
            </a:endParaRP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6473825" y="3100070"/>
            <a:ext cx="1626870" cy="64516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r>
              <a:rPr lang="ru-RU" altLang="en-US" sz="1200">
                <a:solidFill>
                  <a:srgbClr val="176F4F"/>
                </a:solidFill>
              </a:rPr>
              <a:t>«Водичка,водичка,умой моё личико», «Ай,лады,лады»</a:t>
            </a:r>
            <a:endParaRPr lang="ru-RU" altLang="en-US" sz="1200">
              <a:solidFill>
                <a:srgbClr val="176F4F"/>
              </a:solidFill>
            </a:endParaRP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4139565" y="3770630"/>
            <a:ext cx="4219575" cy="30670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sz="1400" b="1">
                <a:solidFill>
                  <a:srgbClr val="176F4F"/>
                </a:solidFill>
              </a:rPr>
              <a:t>Народные игрушки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  <p:pic>
        <p:nvPicPr>
          <p:cNvPr id="136" name="Изображение 136" descr="17380388680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3965" y="4107180"/>
            <a:ext cx="1948815" cy="2609850"/>
          </a:xfrm>
          <a:prstGeom prst="rect">
            <a:avLst/>
          </a:prstGeom>
        </p:spPr>
      </p:pic>
      <p:pic>
        <p:nvPicPr>
          <p:cNvPr id="137" name="Изображение 137" descr="17380388104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9465" y="4107180"/>
            <a:ext cx="1854200" cy="2639695"/>
          </a:xfrm>
          <a:prstGeom prst="rect">
            <a:avLst/>
          </a:prstGeom>
        </p:spPr>
      </p:pic>
      <p:pic>
        <p:nvPicPr>
          <p:cNvPr id="138" name="Изображение 138" descr="17380387795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0350" y="4107180"/>
            <a:ext cx="2011680" cy="2590800"/>
          </a:xfrm>
          <a:prstGeom prst="rect">
            <a:avLst/>
          </a:prstGeom>
        </p:spPr>
      </p:pic>
      <p:pic>
        <p:nvPicPr>
          <p:cNvPr id="177" name="Изображение 177" descr="17380516594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2090" y="4025265"/>
            <a:ext cx="2125345" cy="2672715"/>
          </a:xfrm>
          <a:prstGeom prst="rect">
            <a:avLst/>
          </a:prstGeom>
        </p:spPr>
      </p:pic>
      <p:sp>
        <p:nvSpPr>
          <p:cNvPr id="14" name="Текстовое поле 13"/>
          <p:cNvSpPr txBox="1"/>
          <p:nvPr/>
        </p:nvSpPr>
        <p:spPr>
          <a:xfrm>
            <a:off x="333375" y="3613785"/>
            <a:ext cx="2294255" cy="39878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r>
              <a:rPr lang="ru-RU" altLang="en-US" sz="1000">
                <a:solidFill>
                  <a:srgbClr val="176F4F"/>
                </a:solidFill>
              </a:rPr>
              <a:t>Чтение русских народных сказок и рассматривание иллюстраций</a:t>
            </a:r>
            <a:endParaRPr lang="ru-RU" altLang="en-US" sz="1000">
              <a:solidFill>
                <a:srgbClr val="176F4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709295" y="218440"/>
            <a:ext cx="74631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Использование народной тряпичной куклы:</a:t>
            </a:r>
            <a:endParaRPr lang="ru-RU" altLang="en-US" b="1">
              <a:solidFill>
                <a:srgbClr val="176F4F"/>
              </a:solidFill>
            </a:endParaRPr>
          </a:p>
        </p:txBody>
      </p:sp>
      <p:pic>
        <p:nvPicPr>
          <p:cNvPr id="3" name="Изображение 133" descr="17380390536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360" y="764540"/>
            <a:ext cx="2089785" cy="2820670"/>
          </a:xfrm>
          <a:prstGeom prst="rect">
            <a:avLst/>
          </a:prstGeom>
        </p:spPr>
      </p:pic>
      <p:pic>
        <p:nvPicPr>
          <p:cNvPr id="134" name="Изображение 134" descr="17380389938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05" y="3763010"/>
            <a:ext cx="2088515" cy="2764155"/>
          </a:xfrm>
          <a:prstGeom prst="rect">
            <a:avLst/>
          </a:prstGeom>
        </p:spPr>
      </p:pic>
      <p:pic>
        <p:nvPicPr>
          <p:cNvPr id="4" name="Изображение 139" descr="173803873170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935" y="621030"/>
            <a:ext cx="2453640" cy="3049270"/>
          </a:xfrm>
          <a:prstGeom prst="rect">
            <a:avLst/>
          </a:prstGeom>
        </p:spPr>
      </p:pic>
      <p:pic>
        <p:nvPicPr>
          <p:cNvPr id="143" name="Изображение 143" descr="1738038612432"/>
          <p:cNvPicPr>
            <a:picLocks noChangeAspect="1"/>
          </p:cNvPicPr>
          <p:nvPr/>
        </p:nvPicPr>
        <p:blipFill>
          <a:blip r:embed="rId4"/>
          <a:srcRect r="1818" b="18194"/>
          <a:stretch>
            <a:fillRect/>
          </a:stretch>
        </p:blipFill>
        <p:spPr>
          <a:xfrm>
            <a:off x="6156325" y="3789045"/>
            <a:ext cx="2258695" cy="302006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 rot="10800000">
            <a:off x="3176270" y="826770"/>
            <a:ext cx="459740" cy="56261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vert="eaVert"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Во время адаптации детей к детскому саду.</a:t>
            </a:r>
            <a:endParaRPr lang="ru-RU" altLang="en-US" b="1">
              <a:solidFill>
                <a:srgbClr val="176F4F"/>
              </a:solidFill>
            </a:endParaRPr>
          </a:p>
        </p:txBody>
      </p:sp>
      <p:sp>
        <p:nvSpPr>
          <p:cNvPr id="6" name="Стрелка влево 5"/>
          <p:cNvSpPr/>
          <p:nvPr/>
        </p:nvSpPr>
        <p:spPr>
          <a:xfrm>
            <a:off x="2627630" y="2204720"/>
            <a:ext cx="410845" cy="485775"/>
          </a:xfrm>
          <a:prstGeom prst="lef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7" name="Стрелка влево 6"/>
          <p:cNvSpPr/>
          <p:nvPr/>
        </p:nvSpPr>
        <p:spPr>
          <a:xfrm>
            <a:off x="2554605" y="4797425"/>
            <a:ext cx="514985" cy="485775"/>
          </a:xfrm>
          <a:prstGeom prst="lef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921125" y="868680"/>
            <a:ext cx="459740" cy="558419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vert="eaVert"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Народные подвижные игры </a:t>
            </a:r>
            <a:endParaRPr lang="ru-RU" altLang="en-US" b="1">
              <a:solidFill>
                <a:srgbClr val="176F4F"/>
              </a:solidFill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4747260" y="1036320"/>
            <a:ext cx="1121410" cy="13843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p>
            <a:r>
              <a:rPr lang="ru-RU" altLang="en-US">
                <a:solidFill>
                  <a:srgbClr val="176F4F"/>
                </a:solidFill>
              </a:rPr>
              <a:t>Вышли зайки на лужок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791710" y="4232275"/>
            <a:ext cx="1220470" cy="130556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p>
            <a:r>
              <a:rPr lang="ru-RU" altLang="en-US">
                <a:solidFill>
                  <a:srgbClr val="176F4F"/>
                </a:solidFill>
              </a:rPr>
              <a:t>Игра с куклой -колокольчиком</a:t>
            </a:r>
            <a:endParaRPr lang="ru-RU" altLang="en-US">
              <a:solidFill>
                <a:srgbClr val="176F4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737870" y="218440"/>
            <a:ext cx="7722870" cy="4603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sz="2400" b="1">
                <a:solidFill>
                  <a:srgbClr val="176F4F"/>
                </a:solidFill>
              </a:rPr>
              <a:t>Традиционные народные праздники</a:t>
            </a:r>
            <a:endParaRPr lang="ru-RU" altLang="en-US" sz="2400" b="1">
              <a:solidFill>
                <a:srgbClr val="176F4F"/>
              </a:solidFill>
            </a:endParaRPr>
          </a:p>
        </p:txBody>
      </p:sp>
      <p:pic>
        <p:nvPicPr>
          <p:cNvPr id="145" name="Изображение 145" descr="17380401068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" y="836930"/>
            <a:ext cx="3336290" cy="2431415"/>
          </a:xfrm>
          <a:prstGeom prst="rect">
            <a:avLst/>
          </a:prstGeom>
        </p:spPr>
      </p:pic>
      <p:pic>
        <p:nvPicPr>
          <p:cNvPr id="146" name="Изображение 146" descr="17380400025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55" y="836930"/>
            <a:ext cx="3942080" cy="2563495"/>
          </a:xfrm>
          <a:prstGeom prst="rect">
            <a:avLst/>
          </a:prstGeom>
        </p:spPr>
      </p:pic>
      <p:pic>
        <p:nvPicPr>
          <p:cNvPr id="147" name="Изображение 1" descr="IMG_256"/>
          <p:cNvPicPr>
            <a:picLocks noChangeAspect="1"/>
          </p:cNvPicPr>
          <p:nvPr/>
        </p:nvPicPr>
        <p:blipFill>
          <a:blip r:embed="rId3"/>
          <a:srcRect t="12781" r="6481" b="24055"/>
          <a:stretch>
            <a:fillRect/>
          </a:stretch>
        </p:blipFill>
        <p:spPr>
          <a:xfrm>
            <a:off x="323215" y="4077335"/>
            <a:ext cx="1691640" cy="25723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" name="Изображение 2" descr="IMG_256"/>
          <p:cNvPicPr>
            <a:picLocks noChangeAspect="1"/>
          </p:cNvPicPr>
          <p:nvPr/>
        </p:nvPicPr>
        <p:blipFill>
          <a:blip r:embed="rId4"/>
          <a:srcRect t="11731" r="6285" b="7968"/>
          <a:stretch>
            <a:fillRect/>
          </a:stretch>
        </p:blipFill>
        <p:spPr>
          <a:xfrm>
            <a:off x="2339340" y="4077335"/>
            <a:ext cx="1904365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9" name="Изображение 3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6740" y="4077335"/>
            <a:ext cx="3571875" cy="2039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Текстовое поле 3"/>
          <p:cNvSpPr txBox="1"/>
          <p:nvPr/>
        </p:nvSpPr>
        <p:spPr>
          <a:xfrm>
            <a:off x="4599940" y="6305550"/>
            <a:ext cx="3572510" cy="3683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«Осенины с матрёшкой»</a:t>
            </a:r>
            <a:endParaRPr lang="ru-RU" altLang="en-US" b="1">
              <a:solidFill>
                <a:srgbClr val="176F4F"/>
              </a:solidFill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62280" y="3414395"/>
            <a:ext cx="3389630" cy="52197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sz="1400" b="1">
                <a:solidFill>
                  <a:srgbClr val="176F4F"/>
                </a:solidFill>
              </a:rPr>
              <a:t>Праздник весны «В гости к солнышку»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304665" y="3566160"/>
            <a:ext cx="3723640" cy="3683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Новый год</a:t>
            </a:r>
            <a:endParaRPr lang="ru-RU" altLang="en-US" b="1">
              <a:solidFill>
                <a:srgbClr val="176F4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22605" y="274955"/>
            <a:ext cx="7706995" cy="457835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8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Партнёрское взаимодействие с родителями</a:t>
            </a:r>
            <a:endParaRPr lang="ru-RU" sz="2400" dirty="0">
              <a:solidFill>
                <a:srgbClr val="008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788035"/>
            <a:ext cx="4135755" cy="3931285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rgbClr val="008080"/>
                </a:solidFill>
              </a:rPr>
              <a:t>Анкетирование</a:t>
            </a:r>
            <a:endParaRPr lang="ru-RU" sz="2000" dirty="0" smtClean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Мастер-класс для родителей по изготовлению куклы-пеленашки.</a:t>
            </a:r>
            <a:endParaRPr lang="ru-RU" sz="2000" dirty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Родительское собрание</a:t>
            </a:r>
            <a:endParaRPr lang="ru-RU" sz="2000" dirty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Консультации для родителей</a:t>
            </a:r>
            <a:endParaRPr lang="ru-RU" sz="2000" dirty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Буклеты</a:t>
            </a:r>
            <a:endParaRPr lang="ru-RU" sz="2000" dirty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Папки-передвижки</a:t>
            </a:r>
            <a:endParaRPr lang="ru-RU" sz="2000" dirty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Создание мини-музея матрёшки и тряпичной куклы.</a:t>
            </a:r>
            <a:endParaRPr lang="ru-RU" sz="2000" dirty="0">
              <a:solidFill>
                <a:srgbClr val="008080"/>
              </a:solidFill>
            </a:endParaRPr>
          </a:p>
          <a:p>
            <a:r>
              <a:rPr lang="ru-RU" sz="2000" dirty="0">
                <a:solidFill>
                  <a:srgbClr val="008080"/>
                </a:solidFill>
              </a:rPr>
              <a:t>Участие семьи в конкурсе семейных творческих проектов. (НИРО)</a:t>
            </a:r>
            <a:endParaRPr lang="ru-RU" sz="2000" dirty="0">
              <a:solidFill>
                <a:srgbClr val="008080"/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rgbClr val="008080"/>
              </a:solidFill>
            </a:endParaRPr>
          </a:p>
        </p:txBody>
      </p:sp>
      <p:pic>
        <p:nvPicPr>
          <p:cNvPr id="117" name="Изображение 117" descr="17380398619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605" y="4719320"/>
            <a:ext cx="3328670" cy="2009140"/>
          </a:xfrm>
          <a:prstGeom prst="rect">
            <a:avLst/>
          </a:prstGeom>
        </p:spPr>
      </p:pic>
      <p:pic>
        <p:nvPicPr>
          <p:cNvPr id="150" name="Изображение 150" descr="Гараничев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565" y="788035"/>
            <a:ext cx="2178685" cy="298450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 rot="10800000">
            <a:off x="3780155" y="4774565"/>
            <a:ext cx="459740" cy="2014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vert="eaVert" wrap="square" rtlCol="0">
            <a:spAutoFit/>
          </a:bodyPr>
          <a:p>
            <a:pPr algn="ctr"/>
            <a:r>
              <a:rPr lang="ru-RU" altLang="en-US">
                <a:solidFill>
                  <a:srgbClr val="176F4F"/>
                </a:solidFill>
              </a:rPr>
              <a:t>Мастер-класс</a:t>
            </a:r>
            <a:endParaRPr lang="ru-RU" altLang="en-US">
              <a:solidFill>
                <a:srgbClr val="176F4F"/>
              </a:solidFill>
            </a:endParaRPr>
          </a:p>
        </p:txBody>
      </p:sp>
      <p:pic>
        <p:nvPicPr>
          <p:cNvPr id="182" name="Изображение 182" descr="17382162285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973" y="4940935"/>
            <a:ext cx="3416935" cy="1668780"/>
          </a:xfrm>
          <a:prstGeom prst="rect">
            <a:avLst/>
          </a:prstGeom>
        </p:spPr>
      </p:pic>
      <p:pic>
        <p:nvPicPr>
          <p:cNvPr id="183" name="Изображение 183" descr="17382162286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515" y="908685"/>
            <a:ext cx="1965325" cy="1641475"/>
          </a:xfrm>
          <a:prstGeom prst="rect">
            <a:avLst/>
          </a:prstGeom>
        </p:spPr>
      </p:pic>
      <p:pic>
        <p:nvPicPr>
          <p:cNvPr id="186" name="Изображение 186" descr="17381249265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4615" y="3068955"/>
            <a:ext cx="2280920" cy="128333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3970655" y="3860800"/>
            <a:ext cx="2367915" cy="4775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noAutofit/>
          </a:bodyPr>
          <a:p>
            <a:r>
              <a:rPr lang="ru-RU" altLang="en-US" sz="1200">
                <a:solidFill>
                  <a:srgbClr val="176F4F"/>
                </a:solidFill>
              </a:rPr>
              <a:t>«Лето-это маленькая жизнь». Семья Гараничевых.Участие</a:t>
            </a:r>
            <a:r>
              <a:rPr lang="ru-RU" altLang="en-US" sz="1200"/>
              <a:t>.</a:t>
            </a:r>
            <a:endParaRPr lang="ru-RU" altLang="en-US" sz="1200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6640195" y="2672080"/>
            <a:ext cx="1820545" cy="3067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ctr"/>
            <a:r>
              <a:rPr lang="ru-RU" altLang="en-US" sz="1400" b="1">
                <a:solidFill>
                  <a:srgbClr val="176F4F"/>
                </a:solidFill>
              </a:rPr>
              <a:t>Буклеты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6506845" y="4469765"/>
            <a:ext cx="2097405" cy="2921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noAutofit/>
          </a:bodyPr>
          <a:p>
            <a:r>
              <a:rPr lang="ru-RU" altLang="en-US" sz="1400" b="1">
                <a:solidFill>
                  <a:srgbClr val="176F4F"/>
                </a:solidFill>
              </a:rPr>
              <a:t>Папки-передвижки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 rot="10800000">
            <a:off x="4389755" y="4993005"/>
            <a:ext cx="398145" cy="16040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vert="eaVert" wrap="square" rtlCol="0">
            <a:spAutoFit/>
          </a:bodyPr>
          <a:p>
            <a:pPr algn="ctr"/>
            <a:r>
              <a:rPr lang="ru-RU" altLang="en-US" sz="1400" b="1">
                <a:solidFill>
                  <a:srgbClr val="176F4F"/>
                </a:solidFill>
              </a:rPr>
              <a:t>Консультации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5645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20" b="1" smtClean="0">
                <a:solidFill>
                  <a:srgbClr val="00B050"/>
                </a:solidFill>
              </a:rPr>
              <a:t>Развивающая предметно - пространственная среда</a:t>
            </a:r>
            <a:endParaRPr lang="ru-RU" sz="2220" b="1" smtClean="0">
              <a:solidFill>
                <a:srgbClr val="00B050"/>
              </a:solidFill>
            </a:endParaRPr>
          </a:p>
        </p:txBody>
      </p:sp>
      <p:pic>
        <p:nvPicPr>
          <p:cNvPr id="135" name="Изображение 135" descr="17380389262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9795" y="1052830"/>
            <a:ext cx="3442335" cy="2380615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56" name="Изображение 156" descr="1736414507602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435" y="908685"/>
            <a:ext cx="2710180" cy="283845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76" name="Изображение 176" descr="1736414507561"/>
          <p:cNvPicPr>
            <a:picLocks noChangeAspect="1"/>
          </p:cNvPicPr>
          <p:nvPr/>
        </p:nvPicPr>
        <p:blipFill>
          <a:blip r:embed="rId3"/>
          <a:srcRect l="36880" t="6672" r="6907" b="10007"/>
          <a:stretch>
            <a:fillRect/>
          </a:stretch>
        </p:blipFill>
        <p:spPr>
          <a:xfrm>
            <a:off x="1115695" y="3933190"/>
            <a:ext cx="3399790" cy="264414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Текстовое поле 2"/>
          <p:cNvSpPr txBox="1"/>
          <p:nvPr/>
        </p:nvSpPr>
        <p:spPr>
          <a:xfrm rot="10800000">
            <a:off x="125095" y="898525"/>
            <a:ext cx="674370" cy="244729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vert="eaVert" wrap="square" rtlCol="0">
            <a:noAutofit/>
          </a:bodyPr>
          <a:p>
            <a:pPr algn="ctr"/>
            <a:r>
              <a:rPr lang="ru-RU" altLang="en-US" sz="1600" b="1">
                <a:solidFill>
                  <a:srgbClr val="176F4F"/>
                </a:solidFill>
              </a:rPr>
              <a:t>Мини - музей тряпичной куклы</a:t>
            </a:r>
            <a:endParaRPr lang="ru-RU" altLang="en-US" sz="1600" b="1">
              <a:solidFill>
                <a:srgbClr val="176F4F"/>
              </a:solidFill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 rot="10800000">
            <a:off x="260350" y="4060190"/>
            <a:ext cx="639445" cy="22574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vert="eaVert" wrap="square" rtlCol="0">
            <a:noAutofit/>
          </a:bodyPr>
          <a:p>
            <a:pPr algn="ctr"/>
            <a:r>
              <a:rPr lang="ru-RU" altLang="en-US" sz="1600" b="1">
                <a:solidFill>
                  <a:srgbClr val="176F4F"/>
                </a:solidFill>
              </a:rPr>
              <a:t>Мини- музей матрёшки</a:t>
            </a:r>
            <a:endParaRPr lang="ru-RU" altLang="en-US" sz="1600" b="1">
              <a:solidFill>
                <a:srgbClr val="176F4F"/>
              </a:solidFill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 rot="10800000">
            <a:off x="7924800" y="922020"/>
            <a:ext cx="751840" cy="301117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vert="eaVert" wrap="square" rtlCol="0">
            <a:noAutofit/>
          </a:bodyPr>
          <a:p>
            <a:pPr algn="ctr"/>
            <a:r>
              <a:rPr lang="ru-RU" altLang="en-US" sz="1400">
                <a:solidFill>
                  <a:srgbClr val="176F4F"/>
                </a:solidFill>
              </a:rPr>
              <a:t>Разные виды театров и атрибуты для театрализованной деятельности</a:t>
            </a:r>
            <a:endParaRPr lang="ru-RU" altLang="en-US" sz="1400">
              <a:solidFill>
                <a:srgbClr val="176F4F"/>
              </a:solidFill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 rot="16200000">
            <a:off x="7472680" y="4600575"/>
            <a:ext cx="1468755" cy="56515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p>
            <a:pPr algn="ctr"/>
            <a:r>
              <a:rPr lang="ru-RU" altLang="en-US" sz="1400">
                <a:solidFill>
                  <a:srgbClr val="176F4F"/>
                </a:solidFill>
              </a:rPr>
              <a:t>Музыкальные инструменты</a:t>
            </a:r>
            <a:endParaRPr lang="ru-RU" altLang="en-US" sz="1400">
              <a:solidFill>
                <a:srgbClr val="176F4F"/>
              </a:solidFill>
            </a:endParaRPr>
          </a:p>
        </p:txBody>
      </p:sp>
      <p:pic>
        <p:nvPicPr>
          <p:cNvPr id="193" name="Изображение 193" descr="scale_12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290" y="4220845"/>
            <a:ext cx="1164590" cy="772160"/>
          </a:xfrm>
          <a:prstGeom prst="rect">
            <a:avLst/>
          </a:prstGeom>
        </p:spPr>
      </p:pic>
      <p:pic>
        <p:nvPicPr>
          <p:cNvPr id="189" name="Изображение 189" descr="detsad-393231-1487861184"/>
          <p:cNvPicPr>
            <a:picLocks noChangeAspect="1"/>
          </p:cNvPicPr>
          <p:nvPr/>
        </p:nvPicPr>
        <p:blipFill>
          <a:blip r:embed="rId5"/>
          <a:srcRect r="13070"/>
          <a:stretch>
            <a:fillRect/>
          </a:stretch>
        </p:blipFill>
        <p:spPr>
          <a:xfrm>
            <a:off x="6156325" y="4149090"/>
            <a:ext cx="1440180" cy="930275"/>
          </a:xfrm>
          <a:prstGeom prst="rect">
            <a:avLst/>
          </a:prstGeom>
        </p:spPr>
      </p:pic>
      <p:pic>
        <p:nvPicPr>
          <p:cNvPr id="191" name="Изображение 191" descr="ee107f5c3a5985cc8e1b856cf3c92cb9_bi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2090" y="5295265"/>
            <a:ext cx="2148205" cy="143065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457835"/>
          </a:xfrm>
        </p:spPr>
        <p:txBody>
          <a:bodyPr/>
          <a:p>
            <a:pPr algn="ctr"/>
            <a:r>
              <a:rPr lang="ru-RU" altLang="en-US" sz="2400">
                <a:solidFill>
                  <a:srgbClr val="176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предметно-пространственная среда</a:t>
            </a:r>
            <a:endParaRPr lang="ru-RU" altLang="en-US" sz="2400">
              <a:solidFill>
                <a:srgbClr val="176F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9" name="Изображение 169" descr="IMG_20230324_150007"/>
          <p:cNvPicPr>
            <a:picLocks noChangeAspect="1"/>
          </p:cNvPicPr>
          <p:nvPr/>
        </p:nvPicPr>
        <p:blipFill>
          <a:blip r:embed="rId1"/>
          <a:srcRect l="56309" t="23792" r="7931" b="16317"/>
          <a:stretch>
            <a:fillRect/>
          </a:stretch>
        </p:blipFill>
        <p:spPr>
          <a:xfrm>
            <a:off x="270510" y="3933190"/>
            <a:ext cx="2141220" cy="2864485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44" name="Изображение 1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1484630"/>
            <a:ext cx="1699895" cy="2085340"/>
          </a:xfrm>
          <a:prstGeom prst="rect">
            <a:avLst/>
          </a:prstGeom>
          <a:noFill/>
          <a:ln w="9525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78" name="Изображение 2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220" y="1340485"/>
            <a:ext cx="1700530" cy="2270760"/>
          </a:xfrm>
          <a:prstGeom prst="rect">
            <a:avLst/>
          </a:prstGeom>
          <a:noFill/>
          <a:ln w="952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79" name="Изображение 3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6895" y="1542415"/>
            <a:ext cx="1549400" cy="2068830"/>
          </a:xfrm>
          <a:prstGeom prst="rect">
            <a:avLst/>
          </a:prstGeom>
          <a:noFill/>
          <a:ln w="952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80" name="Изображение 4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6365" y="1484630"/>
            <a:ext cx="1668145" cy="2228850"/>
          </a:xfrm>
          <a:prstGeom prst="rect">
            <a:avLst/>
          </a:prstGeom>
          <a:noFill/>
          <a:ln w="952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8" name="Текстовое поле 7"/>
          <p:cNvSpPr txBox="1"/>
          <p:nvPr/>
        </p:nvSpPr>
        <p:spPr>
          <a:xfrm rot="10800000">
            <a:off x="8100695" y="978535"/>
            <a:ext cx="396875" cy="2734945"/>
          </a:xfrm>
          <a:prstGeom prst="rect">
            <a:avLst/>
          </a:prstGeom>
          <a:noFill/>
        </p:spPr>
        <p:txBody>
          <a:bodyPr vert="eaVert" wrap="square" rtlCol="0">
            <a:noAutofit/>
          </a:bodyPr>
          <a:p>
            <a:r>
              <a:rPr lang="ru-RU" altLang="en-US">
                <a:solidFill>
                  <a:srgbClr val="176F4F"/>
                </a:solidFill>
              </a:rPr>
              <a:t>Пальчиковый театр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 rot="10800000">
            <a:off x="2411730" y="4077335"/>
            <a:ext cx="459740" cy="19183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ru-RU" altLang="en-US">
                <a:solidFill>
                  <a:srgbClr val="176F4F"/>
                </a:solidFill>
              </a:rPr>
              <a:t>Русские сказки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 rot="10800000">
            <a:off x="1807210" y="1296670"/>
            <a:ext cx="459740" cy="22733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ru-RU" altLang="en-US">
                <a:solidFill>
                  <a:srgbClr val="176F4F"/>
                </a:solidFill>
              </a:rPr>
              <a:t>Театр на палочках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 rot="10800000">
            <a:off x="3924300" y="1375410"/>
            <a:ext cx="459740" cy="22358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ru-RU" altLang="en-US">
                <a:solidFill>
                  <a:srgbClr val="176F4F"/>
                </a:solidFill>
              </a:rPr>
              <a:t>Настольный театр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12" name="Текстовое поле 11"/>
          <p:cNvSpPr txBox="1"/>
          <p:nvPr/>
        </p:nvSpPr>
        <p:spPr>
          <a:xfrm rot="10800000">
            <a:off x="5816600" y="1176020"/>
            <a:ext cx="436245" cy="2757170"/>
          </a:xfrm>
          <a:prstGeom prst="rect">
            <a:avLst/>
          </a:prstGeom>
          <a:noFill/>
        </p:spPr>
        <p:txBody>
          <a:bodyPr vert="eaVert" wrap="square" rtlCol="0">
            <a:noAutofit/>
          </a:bodyPr>
          <a:p>
            <a:r>
              <a:rPr lang="ru-RU" altLang="en-US">
                <a:solidFill>
                  <a:srgbClr val="176F4F"/>
                </a:solidFill>
              </a:rPr>
              <a:t>Флисовый на липучках</a:t>
            </a:r>
            <a:endParaRPr lang="ru-RU" altLang="en-US">
              <a:solidFill>
                <a:srgbClr val="176F4F"/>
              </a:solidFill>
            </a:endParaRP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419100" y="826770"/>
            <a:ext cx="54489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При активном участии родителей</a:t>
            </a:r>
            <a:endParaRPr lang="ru-RU" altLang="en-US"/>
          </a:p>
        </p:txBody>
      </p:sp>
      <p:pic>
        <p:nvPicPr>
          <p:cNvPr id="185" name="Изображение 185" descr="17382162286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0680" y="3773805"/>
            <a:ext cx="2426970" cy="1560830"/>
          </a:xfrm>
          <a:prstGeom prst="rect">
            <a:avLst/>
          </a:prstGeom>
          <a:effectLst>
            <a:glow rad="101600">
              <a:schemeClr val="accent1">
                <a:lumMod val="60000"/>
                <a:lumOff val="40000"/>
                <a:alpha val="40000"/>
              </a:schemeClr>
            </a:glow>
            <a:softEdge rad="63500"/>
          </a:effectLst>
        </p:spPr>
      </p:pic>
      <p:pic>
        <p:nvPicPr>
          <p:cNvPr id="184" name="Изображение 184" descr="17382162286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135" y="5523230"/>
            <a:ext cx="2025015" cy="1274445"/>
          </a:xfrm>
          <a:prstGeom prst="rect">
            <a:avLst/>
          </a:prstGeom>
          <a:effectLst>
            <a:glow rad="139700">
              <a:schemeClr val="accent1">
                <a:lumMod val="60000"/>
                <a:lumOff val="40000"/>
                <a:alpha val="40000"/>
              </a:schemeClr>
            </a:glow>
          </a:effectLst>
        </p:spPr>
      </p:pic>
      <p:pic>
        <p:nvPicPr>
          <p:cNvPr id="187" name="Изображение 187" descr="17381249265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1865" y="5443855"/>
            <a:ext cx="1993900" cy="1353820"/>
          </a:xfrm>
          <a:prstGeom prst="rect">
            <a:avLst/>
          </a:prstGeom>
          <a:effectLst>
            <a:glow rad="139700">
              <a:schemeClr val="accent1">
                <a:lumMod val="60000"/>
                <a:lumOff val="40000"/>
                <a:alpha val="40000"/>
              </a:schemeClr>
            </a:glow>
          </a:effectLst>
        </p:spPr>
      </p:pic>
      <p:pic>
        <p:nvPicPr>
          <p:cNvPr id="181" name="Изображение 181" descr="17382162285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0470" y="3879215"/>
            <a:ext cx="2395220" cy="1552575"/>
          </a:xfrm>
          <a:prstGeom prst="rect">
            <a:avLst/>
          </a:prstGeom>
          <a:effectLst>
            <a:glow rad="101600">
              <a:schemeClr val="accent1">
                <a:lumMod val="40000"/>
                <a:lumOff val="60000"/>
                <a:alpha val="40000"/>
              </a:schemeClr>
            </a:glow>
            <a:softEdge rad="31750"/>
          </a:effectLst>
        </p:spPr>
      </p:pic>
      <p:sp>
        <p:nvSpPr>
          <p:cNvPr id="3" name="Текстовое поле 2"/>
          <p:cNvSpPr txBox="1"/>
          <p:nvPr/>
        </p:nvSpPr>
        <p:spPr>
          <a:xfrm rot="10800000">
            <a:off x="7774305" y="5554345"/>
            <a:ext cx="398145" cy="11868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ru-RU" altLang="en-US" sz="1400" b="1">
                <a:solidFill>
                  <a:srgbClr val="176F4F"/>
                </a:solidFill>
              </a:rPr>
              <a:t>Картотеки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 rot="10800000">
            <a:off x="2806700" y="5589270"/>
            <a:ext cx="613410" cy="11239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ru-RU" altLang="en-US" sz="1400" b="1">
                <a:solidFill>
                  <a:srgbClr val="176F4F"/>
                </a:solidFill>
              </a:rPr>
              <a:t>Куб «Мой посёлок»</a:t>
            </a:r>
            <a:endParaRPr lang="ru-RU" altLang="en-US" sz="1400" b="1">
              <a:solidFill>
                <a:srgbClr val="176F4F"/>
              </a:solidFill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 rot="10800000">
            <a:off x="5292090" y="4077970"/>
            <a:ext cx="400685" cy="985520"/>
          </a:xfrm>
          <a:prstGeom prst="rect">
            <a:avLst/>
          </a:prstGeom>
          <a:noFill/>
        </p:spPr>
        <p:txBody>
          <a:bodyPr vert="eaVert" wrap="square" rtlCol="0">
            <a:no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Игры</a:t>
            </a:r>
            <a:endParaRPr lang="ru-RU" altLang="en-US" b="1">
              <a:solidFill>
                <a:srgbClr val="176F4F"/>
              </a:solidFill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 rot="10800000">
            <a:off x="5768340" y="4041775"/>
            <a:ext cx="459740" cy="12592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ru-RU" altLang="en-US" b="1">
                <a:solidFill>
                  <a:srgbClr val="176F4F"/>
                </a:solidFill>
              </a:rPr>
              <a:t>Альбомы</a:t>
            </a:r>
            <a:endParaRPr lang="ru-RU" altLang="en-US" b="1">
              <a:solidFill>
                <a:srgbClr val="176F4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8080"/>
                </a:solidFill>
              </a:rPr>
              <a:t>Результативность</a:t>
            </a:r>
            <a:endParaRPr lang="ru-RU" dirty="0">
              <a:solidFill>
                <a:srgbClr val="00808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0000" lnSpcReduction="10000"/>
          </a:bodyPr>
          <a:lstStyle/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показателей адаптированности детей к ДОУ.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показателей социально-комуникативного развития по результатам диагностики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Сформировались доброжелательные отношения между детьми в группе, эмоциональная отзывчивость,сопереживание, дети охотно взаимодействуют друг с другом.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первичные представления детей о себе,семье, традициях,близком окружении, малой Родине.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Дети проявляют устойчивый интерес к народным игрушкам, музыкальным инструментам, сказкам. Используют в игровой деятельности знакомые потешки.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Сформировались партнёрские отношения с родителями,они охотно оказывают помощь в пополнении РППС (музеи матрёшки и тряпичной куклы,настольные театры).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Повысился интерес родителей к способам социально-коммуникативного развития детей.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Пополнена развивающая предметно - пространственная среда .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448945"/>
          </a:xfrm>
        </p:spPr>
        <p:txBody>
          <a:bodyPr>
            <a:normAutofit fontScale="90000"/>
          </a:bodyPr>
          <a:p>
            <a:r>
              <a:rPr lang="ru-RU" altLang="en-US" sz="1780" b="1">
                <a:solidFill>
                  <a:srgbClr val="176F4F"/>
                </a:solidFill>
              </a:rPr>
              <a:t>Диапазон личного вклада педагога в развитие образования</a:t>
            </a:r>
            <a:endParaRPr lang="ru-RU" altLang="en-US" sz="1780" b="1">
              <a:solidFill>
                <a:srgbClr val="176F4F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quarter" idx="1"/>
          </p:nvPr>
        </p:nvSpPr>
        <p:spPr>
          <a:xfrm>
            <a:off x="243840" y="908685"/>
            <a:ext cx="8376285" cy="5681345"/>
          </a:xfrm>
          <a:ln>
            <a:solidFill>
              <a:schemeClr val="accent1"/>
            </a:solidFill>
          </a:ln>
        </p:spPr>
        <p:txBody>
          <a:bodyPr/>
          <a:p>
            <a:pPr marL="0" indent="0">
              <a:buNone/>
            </a:pPr>
            <a:endParaRPr lang="ru-RU" altLang="en-US"/>
          </a:p>
          <a:p>
            <a:endParaRPr lang="ru-RU" altLang="en-US"/>
          </a:p>
        </p:txBody>
      </p:sp>
      <p:sp>
        <p:nvSpPr>
          <p:cNvPr id="4" name="Блок-схема: перфолента 3"/>
          <p:cNvSpPr/>
          <p:nvPr/>
        </p:nvSpPr>
        <p:spPr>
          <a:xfrm rot="180000">
            <a:off x="343535" y="1094740"/>
            <a:ext cx="1614170" cy="826770"/>
          </a:xfrm>
          <a:prstGeom prst="flowChartPunchedTap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3215" y="1268730"/>
            <a:ext cx="15386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/>
              <a:t>Материал</a:t>
            </a:r>
            <a:endParaRPr lang="ru-RU" altLang="en-US" b="1"/>
          </a:p>
        </p:txBody>
      </p:sp>
      <p:sp>
        <p:nvSpPr>
          <p:cNvPr id="6" name="Стрелка вправо 5"/>
          <p:cNvSpPr/>
          <p:nvPr/>
        </p:nvSpPr>
        <p:spPr>
          <a:xfrm>
            <a:off x="1907540" y="1340485"/>
            <a:ext cx="979170" cy="485775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020060" y="1051560"/>
            <a:ext cx="5409565" cy="22510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200"/>
              <a:t>Разработан план по взаимодействию с родителями</a:t>
            </a:r>
            <a:endParaRPr lang="ru-RU" altLang="en-US" sz="1200"/>
          </a:p>
          <a:p>
            <a:r>
              <a:rPr lang="ru-RU" altLang="en-US" sz="1200"/>
              <a:t>Созданы картотеки: «Игры в период адаптации», «Театрализованные игры», «Колыбельные», «Потешки,прибаутки». «Картотека игровых упражнений на основе фольклорных текстов», «Подвижные игры с использованием народных тряпичных кукол»</a:t>
            </a:r>
            <a:endParaRPr lang="ru-RU" altLang="en-US" sz="1200"/>
          </a:p>
          <a:p>
            <a:r>
              <a:rPr lang="ru-RU" altLang="en-US" sz="1200"/>
              <a:t>Перспективный план воспитания культурно-гигиенических навыков.</a:t>
            </a:r>
            <a:endParaRPr lang="ru-RU" altLang="en-US" sz="1200"/>
          </a:p>
          <a:p>
            <a:r>
              <a:rPr lang="ru-RU" altLang="en-US" sz="1200"/>
              <a:t>Программа самообразования по теме « Развитие речи детей раннего возраста через приобщение к народной культуре»</a:t>
            </a:r>
            <a:endParaRPr lang="ru-RU" altLang="en-US" sz="1200"/>
          </a:p>
          <a:p>
            <a:r>
              <a:rPr lang="ru-RU" altLang="en-US" sz="1200"/>
              <a:t>Разработан мастер-класс для родителей и родительское собрание.</a:t>
            </a:r>
            <a:endParaRPr lang="ru-RU" altLang="en-US" sz="1200"/>
          </a:p>
          <a:p>
            <a:r>
              <a:rPr lang="ru-RU" altLang="en-US" sz="1200"/>
              <a:t>Вебинар « Современные технологии в системе работы по духовно-нравственному воспитанию детей в условиях реализации ФОП ДО и ФГОС ДО» (16 ч.(Н.М.Метенова))</a:t>
            </a:r>
            <a:endParaRPr lang="ru-RU" altLang="en-US" sz="1200"/>
          </a:p>
          <a:p>
            <a:endParaRPr lang="ru-RU" altLang="en-US" sz="1200"/>
          </a:p>
          <a:p>
            <a:endParaRPr lang="ru-RU" altLang="en-US" sz="1200"/>
          </a:p>
        </p:txBody>
      </p:sp>
      <p:sp>
        <p:nvSpPr>
          <p:cNvPr id="10" name="Прямоугольник 9"/>
          <p:cNvSpPr/>
          <p:nvPr/>
        </p:nvSpPr>
        <p:spPr>
          <a:xfrm>
            <a:off x="2987675" y="980440"/>
            <a:ext cx="5495925" cy="2327910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2" name="Волна 11"/>
          <p:cNvSpPr/>
          <p:nvPr/>
        </p:nvSpPr>
        <p:spPr>
          <a:xfrm>
            <a:off x="395605" y="3140710"/>
            <a:ext cx="1797685" cy="914400"/>
          </a:xfrm>
          <a:prstGeom prst="wav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405130" y="3308350"/>
            <a:ext cx="1864995" cy="5562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/>
              <a:t>Конспекты ОД</a:t>
            </a:r>
            <a:endParaRPr lang="ru-RU" altLang="en-US"/>
          </a:p>
        </p:txBody>
      </p:sp>
      <p:sp>
        <p:nvSpPr>
          <p:cNvPr id="14" name="Стрелка вправо 13"/>
          <p:cNvSpPr/>
          <p:nvPr/>
        </p:nvSpPr>
        <p:spPr>
          <a:xfrm>
            <a:off x="2123440" y="3500755"/>
            <a:ext cx="979170" cy="485775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5" name="Блок-схема: данные 14"/>
          <p:cNvSpPr/>
          <p:nvPr/>
        </p:nvSpPr>
        <p:spPr>
          <a:xfrm>
            <a:off x="2886710" y="3453765"/>
            <a:ext cx="5542280" cy="863600"/>
          </a:xfrm>
          <a:prstGeom prst="flowChartInputOutpu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3640455" y="3522345"/>
            <a:ext cx="4374515" cy="79311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200"/>
              <a:t>«Мы затопим нашу печь», «Ай качи,качи,глянь,баранки,калачи!», «Дружная семейка»</a:t>
            </a:r>
            <a:endParaRPr lang="ru-RU" altLang="en-US" sz="1200"/>
          </a:p>
          <a:p>
            <a:r>
              <a:rPr lang="ru-RU" altLang="en-US" sz="1200"/>
              <a:t>Сценарий развлечения «Осенины с матрёшкой»</a:t>
            </a:r>
            <a:endParaRPr lang="ru-RU" altLang="en-US" sz="1200"/>
          </a:p>
          <a:p>
            <a:r>
              <a:rPr lang="ru-RU" altLang="en-US" sz="1200"/>
              <a:t>Сценарий «Светлый праздник Рождества»</a:t>
            </a:r>
            <a:endParaRPr lang="ru-RU" altLang="en-US" sz="1200"/>
          </a:p>
        </p:txBody>
      </p:sp>
      <p:sp>
        <p:nvSpPr>
          <p:cNvPr id="17" name="Волна 16"/>
          <p:cNvSpPr/>
          <p:nvPr/>
        </p:nvSpPr>
        <p:spPr>
          <a:xfrm>
            <a:off x="498475" y="4364990"/>
            <a:ext cx="1694815" cy="1089025"/>
          </a:xfrm>
          <a:prstGeom prst="wave">
            <a:avLst>
              <a:gd name="adj1" fmla="val 12500"/>
              <a:gd name="adj2" fmla="val -275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18" name="Текстовое поле 17"/>
          <p:cNvSpPr txBox="1"/>
          <p:nvPr/>
        </p:nvSpPr>
        <p:spPr>
          <a:xfrm>
            <a:off x="496570" y="4638040"/>
            <a:ext cx="1626870" cy="553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400" b="1"/>
              <a:t>Консультации для родителей</a:t>
            </a:r>
            <a:endParaRPr lang="ru-RU" altLang="en-US" sz="1400" b="1"/>
          </a:p>
        </p:txBody>
      </p:sp>
      <p:sp>
        <p:nvSpPr>
          <p:cNvPr id="19" name="Стрелка вправо 18"/>
          <p:cNvSpPr/>
          <p:nvPr/>
        </p:nvSpPr>
        <p:spPr>
          <a:xfrm>
            <a:off x="2123440" y="4580890"/>
            <a:ext cx="979170" cy="485775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20" name="Прямоугольник 19"/>
          <p:cNvSpPr/>
          <p:nvPr/>
        </p:nvSpPr>
        <p:spPr>
          <a:xfrm>
            <a:off x="3091815" y="4411980"/>
            <a:ext cx="5381625" cy="121475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22" name="Текстовое поле 21"/>
          <p:cNvSpPr txBox="1"/>
          <p:nvPr/>
        </p:nvSpPr>
        <p:spPr>
          <a:xfrm>
            <a:off x="3102610" y="4403090"/>
            <a:ext cx="5478145" cy="11912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200"/>
              <a:t>Папки-передвижки: «Растём с потешкой», «Матрёшка -самая известная народная игрушка», «Адаптация ребёнка к детскому саду». Буклеты по адаптации. Памятка «Формирование культурно-гигиенических навыков у детей раннего возраста». Консультации: «Всё начинается с колыбельных,потешек,песенок», «Воспитание детей путём приобщения к народной культуре», «История кукол-оберегов на Руси»</a:t>
            </a:r>
            <a:endParaRPr lang="ru-RU" altLang="en-US" sz="1200"/>
          </a:p>
        </p:txBody>
      </p:sp>
      <p:sp>
        <p:nvSpPr>
          <p:cNvPr id="23" name="Волна 22"/>
          <p:cNvSpPr/>
          <p:nvPr/>
        </p:nvSpPr>
        <p:spPr>
          <a:xfrm>
            <a:off x="456565" y="5558790"/>
            <a:ext cx="1668780" cy="914400"/>
          </a:xfrm>
          <a:prstGeom prst="wav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24" name="Текстовое поле 23"/>
          <p:cNvSpPr txBox="1"/>
          <p:nvPr/>
        </p:nvSpPr>
        <p:spPr>
          <a:xfrm>
            <a:off x="459105" y="5763260"/>
            <a:ext cx="1664335" cy="4864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400" b="1"/>
              <a:t>Дидактические пособия</a:t>
            </a:r>
            <a:endParaRPr lang="ru-RU" altLang="en-US" sz="1400" b="1"/>
          </a:p>
        </p:txBody>
      </p:sp>
      <p:sp>
        <p:nvSpPr>
          <p:cNvPr id="25" name="Прямоугольник 24"/>
          <p:cNvSpPr/>
          <p:nvPr/>
        </p:nvSpPr>
        <p:spPr>
          <a:xfrm>
            <a:off x="3176905" y="5732145"/>
            <a:ext cx="5306060" cy="77152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26" name="Стрелка вправо 25"/>
          <p:cNvSpPr/>
          <p:nvPr/>
        </p:nvSpPr>
        <p:spPr>
          <a:xfrm>
            <a:off x="2125345" y="5782945"/>
            <a:ext cx="979170" cy="485775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27" name="Текстовое поле 26"/>
          <p:cNvSpPr txBox="1"/>
          <p:nvPr/>
        </p:nvSpPr>
        <p:spPr>
          <a:xfrm>
            <a:off x="3261995" y="5666740"/>
            <a:ext cx="5166360" cy="7899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200"/>
              <a:t>Игры на липучках «Дымковская игрушка», «Гжель», «Хохлома», «Укрась поднос». Альбомы «Гжель», «Хохлома», «Масленница», «Пасха для малышей», «Матрёшки». Фото-куб «Наш посёлок». Альбом «Наши праздники», , «Малыши дома».</a:t>
            </a:r>
            <a:endParaRPr lang="ru-RU" altLang="en-US" sz="12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3587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smtClean="0">
                <a:solidFill>
                  <a:srgbClr val="00B050"/>
                </a:solidFill>
              </a:rPr>
              <a:t>Литература</a:t>
            </a:r>
            <a:endParaRPr lang="ru-RU" sz="2400" smtClean="0">
              <a:solidFill>
                <a:srgbClr val="00B050"/>
              </a:solidFill>
            </a:endParaRPr>
          </a:p>
        </p:txBody>
      </p:sp>
      <p:sp>
        <p:nvSpPr>
          <p:cNvPr id="25603" name="Содержимое 2"/>
          <p:cNvSpPr>
            <a:spLocks noGrp="1"/>
          </p:cNvSpPr>
          <p:nvPr>
            <p:ph sz="quarter" idx="1"/>
          </p:nvPr>
        </p:nvSpPr>
        <p:spPr>
          <a:xfrm>
            <a:off x="266065" y="707390"/>
            <a:ext cx="8399780" cy="5913120"/>
          </a:xfrm>
        </p:spPr>
        <p:txBody>
          <a:bodyPr>
            <a:normAutofit fontScale="60000"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15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Федеральный закон « </a:t>
            </a:r>
            <a:r>
              <a:rPr lang="ru-RU" sz="1715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</a:t>
            </a:r>
            <a:r>
              <a:rPr lang="ru-RU" sz="1715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б образовании в Российской Федерации»- от 29.12.2012 г. № 273 ФЗ</a:t>
            </a:r>
            <a:endParaRPr kumimoji="0" lang="ru-RU" sz="1715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ru-RU" sz="1715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Федеральный государственный образовательный стандарт дошкольного образования Приказ Министерства образования и науки Российской Федерации от 17 октября 2013 года № 1155</a:t>
            </a:r>
            <a:endParaRPr kumimoji="0" lang="ru-RU" sz="1715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ru-RU" sz="1715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 «Федеральная образовательная Программа дошкольного образования. ФОП ДО» Приказ Министерства просвещения РФ от 25 ноября 2022 г. № 1028</a:t>
            </a:r>
            <a:endParaRPr kumimoji="0" lang="ru-RU" sz="1715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ru-RU" sz="171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Концепция патриотического воспитания граждан Российской Федерации, Стратегия развития воспитания в Российской Федерации на период до 2025 года</a:t>
            </a:r>
            <a:endParaRPr lang="ru-RU" sz="133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5. </a:t>
            </a:r>
            <a:r>
              <a:rPr 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Васильева И.А. Приобщение детей к народной культуре через игровые и музыкальные формы деятельности. Воспитание и обучение, 2018, № 4, с. 12–19.</a:t>
            </a:r>
            <a:endParaRPr lang="en-GB" sz="1715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6.Голубева Л.Г., Лещенко М.В., Печора К.Л. Развитие и воспитание детей раннего возраста: учебное пособие / Под ред. В.А. Доскина, С.А. Козловой. — М.: Издательский центр «Академия», 2002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7</a:t>
            </a: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.Зворыгина Е.В. Первые сюжетные игры малышей. — М.: Просвещение, 1988.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8. Картушина</a:t>
            </a: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М. Ю. «Сценарии оздоровительных досугов», «Забавы для малышей», «Конспекты </a:t>
            </a:r>
            <a:r>
              <a:rPr lang="ru-RU" sz="1715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логоритмических</a:t>
            </a: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занятий с детьми 2-3 лет».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buFontTx/>
              <a:buNone/>
            </a:pPr>
            <a:r>
              <a:rPr lang="ru-RU" alt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9.</a:t>
            </a:r>
            <a:r>
              <a:rPr 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Колесникова Н.В. Народная культура как средство развития речи и общения у детей. Социально-гуманитарные исследования, 2019, т. 12, с. 45–53.</a:t>
            </a:r>
            <a:endParaRPr lang="en-GB" sz="1715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10.Концепция разностороннего развития детей младенческого и раннего возраста в системе дошкольного образования / М.Е. Богоявленская, Е.Е. Кравцова, И.А. Лыкова, С.Н. Николаева, О.С. Ушакова и др. — М.: ИИДСВ РАО, 2018.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11</a:t>
            </a:r>
            <a:r>
              <a:rPr lang="ru-RU" alt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</a:t>
            </a:r>
            <a:r>
              <a:rPr 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Лаптева О.Н. Социально-коммуникативные навыки как основа успешной адаптации детей в детском саду. Вопросы педагогической науки, 2022, № 2, с. 52–58.</a:t>
            </a:r>
            <a:endParaRPr lang="en-GB" sz="1715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12. «Народная кукла как средство приобщения к родной культуре.» Аскарова А.// Дошкольное воспитание. 2011. №7. С. 117 – 125.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13.Образовательная программа дошкольного образования «Теремок» для детей от двух месяцев до трех лет / Научный руководитель И.А. Лыкова; под общей редакцией Т.В. Волосовец, И.Л. Кириллова, И.А. Лыковой, О.С. Ушаковой. — М.: Издательский дом «Цветной мир», 2019. — 160 с. (2-е дополненное издание)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14. Рыжова Н., Логинова Л.: «Мини-музей в детском саду». Линка-Пресс; Москва, 2018 г.-256 с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-RU" alt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15. </a:t>
            </a:r>
            <a:r>
              <a:rPr lang="en-GB" sz="1715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Федорова А.В. Народная культура как источник формирования нравственных ценностей у детей. Культура и образование, 2020, т. 11, с. 42–49.</a:t>
            </a:r>
            <a:endParaRPr lang="en-GB" sz="1715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lang="en-GB" sz="1715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Электронные ( интернет) ресурсы: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Тряпичные куклы: www.krupenichka.ru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ru-RU" sz="17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Тряпичная народная кукла:www.kukla-dusha.net</a:t>
            </a:r>
            <a:endParaRPr lang="ru-RU" sz="171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0</TotalTime>
  <Words>11883</Words>
  <Application>WPS Presentation</Application>
  <PresentationFormat>Экран (4:3)</PresentationFormat>
  <Paragraphs>287</Paragraphs>
  <Slides>19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</vt:lpstr>
      <vt:lpstr>SimSun</vt:lpstr>
      <vt:lpstr>Wingdings</vt:lpstr>
      <vt:lpstr>Wingdings</vt:lpstr>
      <vt:lpstr>Wingdings 2</vt:lpstr>
      <vt:lpstr>Times New Roman</vt:lpstr>
      <vt:lpstr>Times New Roman</vt:lpstr>
      <vt:lpstr>Century Schoolbook</vt:lpstr>
      <vt:lpstr>Microsoft YaHei</vt:lpstr>
      <vt:lpstr>Arial Unicode MS</vt:lpstr>
      <vt:lpstr>Calibri</vt:lpstr>
      <vt:lpstr>Эркер</vt:lpstr>
      <vt:lpstr>Муниципальное автономное дошкольное образовательное учреждение  детский сад «Одуванчик»</vt:lpstr>
      <vt:lpstr>Условия формирования личного вклада педагога в развитие образования</vt:lpstr>
      <vt:lpstr>Актуальность личного вклада педагога в развитие образования</vt:lpstr>
      <vt:lpstr>Цель и задачи:</vt:lpstr>
      <vt:lpstr>Этапы работы</vt:lpstr>
      <vt:lpstr>Работа с детьми Организованная образовательная деятельность</vt:lpstr>
      <vt:lpstr>Дружная семейка</vt:lpstr>
      <vt:lpstr>Театрализованная деятельность</vt:lpstr>
      <vt:lpstr>Знакомство с тряпичной куклой</vt:lpstr>
      <vt:lpstr>Народная тряпичная игрушка зайчик на пальчик</vt:lpstr>
      <vt:lpstr>PowerPoint 演示文稿</vt:lpstr>
      <vt:lpstr>PowerPoint 演示文稿</vt:lpstr>
      <vt:lpstr>PowerPoint 演示文稿</vt:lpstr>
      <vt:lpstr>Партнёрское взаимодействие с родителями</vt:lpstr>
      <vt:lpstr>Развивающая предметно - пространственная среда</vt:lpstr>
      <vt:lpstr>Развивающая предметно-пространственная среда</vt:lpstr>
      <vt:lpstr>Результативность</vt:lpstr>
      <vt:lpstr>Диапазон личного вклада педагога в развитие образования</vt:lpstr>
      <vt:lpstr>Литература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Чистоборский детский сад «Одуванчик»</dc:title>
  <dc:creator>Admin</dc:creator>
  <cp:lastModifiedBy>Максим Головин</cp:lastModifiedBy>
  <cp:revision>62</cp:revision>
  <dcterms:created xsi:type="dcterms:W3CDTF">2020-03-05T03:54:00Z</dcterms:created>
  <dcterms:modified xsi:type="dcterms:W3CDTF">2025-11-30T14:16:42Z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F1D5AA1ACE4849DDB563760A9DADAD58_12</vt:lpwstr>
  </property>
  <property fmtid="{D5CDD505-2E9C-101B-9397-08002B2CF9AE}" pid="3" name="KSOProductBuildVer">
    <vt:lpwstr>1049-12.2.0.18283</vt:lpwstr>
  </property>
</Properties>
</file>