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2" r:id="rId3"/>
    <p:sldMasterId id="2147483744" r:id="rId4"/>
    <p:sldMasterId id="2147483756" r:id="rId5"/>
    <p:sldMasterId id="2147483768" r:id="rId6"/>
  </p:sldMasterIdLst>
  <p:sldIdLst>
    <p:sldId id="256" r:id="rId7"/>
    <p:sldId id="259" r:id="rId8"/>
    <p:sldId id="260" r:id="rId9"/>
    <p:sldId id="264" r:id="rId10"/>
    <p:sldId id="265" r:id="rId11"/>
    <p:sldId id="266" r:id="rId12"/>
    <p:sldId id="267" r:id="rId13"/>
    <p:sldId id="269" r:id="rId14"/>
    <p:sldId id="271" r:id="rId15"/>
    <p:sldId id="274" r:id="rId16"/>
    <p:sldId id="276" r:id="rId17"/>
    <p:sldId id="278" r:id="rId18"/>
    <p:sldId id="279" r:id="rId19"/>
    <p:sldId id="286" r:id="rId20"/>
    <p:sldId id="285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321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992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8285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402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429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749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107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3755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034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995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4737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4952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383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891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8424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9217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4618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9772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517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3764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0243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462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4142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7638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057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6393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0214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221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1368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6487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9567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3081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2629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DCC2D-8258-42B8-81B7-1AA08A8408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37AAA-9A07-4DDD-9111-3A4D0EA8991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1171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3492E-D5B5-415D-B605-D14415BD47F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E0BF7-06E2-44F5-8E9C-25B57044B9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6054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4BF5F-293D-4DC1-9EEB-B92677EF2B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116C2-9BC4-4728-A1FC-52369849BE5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9279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2E894-8DA2-43BB-A38F-3C5D3DBAA09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995B4-5AE1-4888-AA0D-6F72B47798E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990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9DBF3-560D-4C84-8E03-0A99F67080E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80EF0-3239-4B0C-B471-CEF5F268DD9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731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7F95F-6329-4CC2-A103-D5B3A45634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DD1F3-84EC-4870-8A4C-E8192B73807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706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0E363-4FDB-41F6-9A04-E16A63BE63E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CC0F6-4FAB-4197-A051-87611D963C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2649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46A96-66E0-4771-BD15-288E7E5E1B9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7DCB2-C006-4521-A961-56283FFF63E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28935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D32C7-A0D2-410B-9CF9-6F627CB4512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68076-5A3B-4185-80BB-33F196F80A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803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67CA5-0B0B-4D7B-BE0D-A4E1E5B1CDC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F0938-EC4E-4C86-9076-128533F0A56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0115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6186D-348E-4816-943C-A83B18D692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ECD80-25D2-4F7A-9556-4A70CD4964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6605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1B514F8A-B74F-41E9-919A-23CF1BA89D5E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2216EDD-8BB5-4A98-B8BB-B85B954ED09D}" type="slidenum">
              <a:rPr lang="ru-RU">
                <a:solidFill>
                  <a:srgbClr val="94C6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6852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EB380-448D-43A1-97D9-398A9C21A307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0DE60-0011-40AD-A491-9EC4EE80E0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425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412DC-276C-4903-A9E1-8C8E3FA24A7A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0EC1F-D007-453C-AB3D-1DC1CFB53B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74039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32D0D-F728-4626-B34E-A4CE95D96427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A19EF-266D-47DD-B43A-AF88324B00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0433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A2737-62CF-49DB-A209-36BD7C48CD40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395A4-A9B3-4630-9D35-D530E183D1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193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2AD48-309C-4DE3-860C-A48149F65887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2E73E-A101-4018-A0BC-7972D8565B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242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79DED-2F76-42C7-B3D1-6482290C6480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F65C6-8C4B-43AF-8BD2-F606C97025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4364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1150A-A27A-4D19-BE7F-83604C2EEDE7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095FA-B2E0-4465-926E-5FC03928EC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65536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0E3BF-74C7-4D6C-B6B8-6C8F483BD922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31678-AB2F-483E-A589-EC7CEE9A7D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8322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A72E5-5BA2-469F-BA0D-461D87C245ED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79DD9-6082-4D15-B7A2-76DCF2C0F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27004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A6C3D-D241-46D8-9D68-CEBE8D99BB92}" type="datetimeFigureOut">
              <a:rPr lang="ru-RU"/>
              <a:pPr>
                <a:defRPr/>
              </a:pPr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14C5A-E1FC-4E5A-9471-180CA616C1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4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9E08CB5-941E-4BC2-B7A9-66EB717BAF4F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A5C981D-5211-4EE0-9526-5376EBA57FA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400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377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2EB18-7D95-4C5E-9AF2-1C05A0425F95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12.11.2024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FD745-7116-480D-8412-74FAD6E286DB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4246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F3F1FA-D5B2-4C1C-8FAA-64AD40B80E9D}" type="datetimeFigureOut">
              <a:rPr lang="ru-RU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12.11.2024</a:t>
            </a:fld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D76733-D9AB-45B8-9694-F424722DD857}" type="slidenum">
              <a:rPr lang="ru-RU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941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2059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082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083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084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4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5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D481D8-9A7F-4F35-BBD6-B6A2EB6A29A2}" type="datetimeFigureOut">
              <a:rPr 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12.11.2024</a:t>
            </a:fld>
            <a:endParaRPr lang="ru-RU"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94C600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CC7EF0-245E-4B93-A9C3-6C35B4BD4359}" type="slidenum">
              <a:rPr 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58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7655" y="476672"/>
            <a:ext cx="82153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МАОУ 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Иволгинская средняя общеобразовательная школа №3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</a:p>
          <a:p>
            <a:pPr lvl="0" algn="ctr"/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«ПРИРОДНЫЕ ДОСТОПРИМЕЧАТЕЛЬНОСТИ И ВОЗМОЖНОСТИ ИХ ИСПОЛЬЗОВАНИЯ </a:t>
            </a:r>
          </a:p>
          <a:p>
            <a:pPr lvl="0" algn="ctr"/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 УРОКЕ ГЕОГРАФИИ»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Сабадаева</a:t>
            </a:r>
            <a:r>
              <a:rPr lang="ru-RU" sz="2400" b="1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Венера Васильевна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географии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kern="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Иволгинск,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2024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19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67600" cy="5089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7920880" cy="5472608"/>
          </a:xfrm>
        </p:spPr>
        <p:txBody>
          <a:bodyPr>
            <a:noAutofit/>
          </a:bodyPr>
          <a:lstStyle/>
          <a:p>
            <a:pPr marL="273050" indent="-273050" algn="just">
              <a:lnSpc>
                <a:spcPct val="150000"/>
              </a:lnSpc>
              <a:spcAft>
                <a:spcPts val="0"/>
              </a:spcAft>
            </a:pPr>
            <a:r>
              <a:rPr lang="ru-RU" sz="1600" spc="-10" dirty="0">
                <a:latin typeface="Times New Roman"/>
                <a:ea typeface="Calibri"/>
              </a:rPr>
              <a:t>Согласно перечню зарегистрированных памятников природы в Иволгинском районе Бурятии к Постановлению Правительства Республики Бурятия от 11 июля 2006 г. N 213 «О порядке организации особо охраняемых природных территорий регионального и местного значений на территории Республики Бурятия» существует 5 официальных памятников природы – Геологическое обнажение А. Е. Ферсмана (Уточкина падь), Иволгинская сопка, источник «</a:t>
            </a:r>
            <a:r>
              <a:rPr lang="ru-RU" sz="1600" spc="-10" dirty="0" err="1">
                <a:latin typeface="Times New Roman"/>
                <a:ea typeface="Calibri"/>
              </a:rPr>
              <a:t>Ута-Булак</a:t>
            </a:r>
            <a:r>
              <a:rPr lang="ru-RU" sz="1600" spc="-10" dirty="0">
                <a:latin typeface="Times New Roman"/>
                <a:ea typeface="Calibri"/>
              </a:rPr>
              <a:t>», Лесной массив «</a:t>
            </a:r>
            <a:r>
              <a:rPr lang="ru-RU" sz="1600" spc="-10" dirty="0" err="1">
                <a:latin typeface="Times New Roman"/>
                <a:ea typeface="Calibri"/>
              </a:rPr>
              <a:t>Кокоринский</a:t>
            </a:r>
            <a:r>
              <a:rPr lang="ru-RU" sz="1600" spc="-10" dirty="0">
                <a:latin typeface="Times New Roman"/>
                <a:ea typeface="Calibri"/>
              </a:rPr>
              <a:t>», </a:t>
            </a:r>
            <a:r>
              <a:rPr lang="ru-RU" sz="1600" spc="-10" dirty="0" err="1">
                <a:latin typeface="Times New Roman"/>
                <a:ea typeface="Calibri"/>
              </a:rPr>
              <a:t>Халютинский</a:t>
            </a:r>
            <a:r>
              <a:rPr lang="ru-RU" sz="1600" spc="-10" dirty="0">
                <a:latin typeface="Times New Roman"/>
                <a:ea typeface="Calibri"/>
              </a:rPr>
              <a:t> минеральный источник. </a:t>
            </a:r>
          </a:p>
          <a:p>
            <a:pPr marL="273050" indent="-273050" algn="just">
              <a:lnSpc>
                <a:spcPct val="150000"/>
              </a:lnSpc>
              <a:spcAft>
                <a:spcPts val="0"/>
              </a:spcAft>
            </a:pPr>
            <a:r>
              <a:rPr lang="ru-RU" sz="1600" spc="-10" dirty="0">
                <a:latin typeface="Times New Roman"/>
                <a:ea typeface="Calibri"/>
              </a:rPr>
              <a:t> Рекомендованы к созданию еще два</a:t>
            </a:r>
            <a:r>
              <a:rPr lang="ru-RU" sz="1600" dirty="0">
                <a:latin typeface="Times New Roman"/>
                <a:ea typeface="Times New Roman"/>
              </a:rPr>
              <a:t> </a:t>
            </a:r>
            <a:r>
              <a:rPr lang="ru-RU" sz="1600" spc="-10" dirty="0">
                <a:latin typeface="Times New Roman"/>
                <a:ea typeface="Calibri"/>
              </a:rPr>
              <a:t> памятника природы - Стоянка </a:t>
            </a:r>
            <a:r>
              <a:rPr lang="ru-RU" sz="1600" spc="-10" dirty="0" err="1">
                <a:latin typeface="Times New Roman"/>
                <a:ea typeface="Calibri"/>
              </a:rPr>
              <a:t>Гэсэра</a:t>
            </a:r>
            <a:r>
              <a:rPr lang="ru-RU" sz="1600" spc="-10" dirty="0">
                <a:latin typeface="Times New Roman"/>
                <a:ea typeface="Calibri"/>
              </a:rPr>
              <a:t> (Шаманские горы) и </a:t>
            </a:r>
            <a:r>
              <a:rPr lang="ru-RU" sz="1600" spc="-10" dirty="0" err="1">
                <a:latin typeface="Times New Roman"/>
                <a:ea typeface="Calibri"/>
              </a:rPr>
              <a:t>Итигиловский</a:t>
            </a:r>
            <a:r>
              <a:rPr lang="ru-RU" sz="1600" spc="-10" dirty="0">
                <a:latin typeface="Times New Roman"/>
                <a:ea typeface="Calibri"/>
              </a:rPr>
              <a:t> Аршан.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38813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318842" y="6407115"/>
            <a:ext cx="48603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9481"/>
            <a:ext cx="914400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Иволгинская сопка</a:t>
            </a:r>
            <a:endParaRPr lang="ru-RU" sz="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Иволгинская Сопка – колоритное возвышение, по форме напоминающее голову (бурятское название горы – </a:t>
            </a:r>
            <a:r>
              <a:rPr lang="ru-RU" sz="1100" dirty="0" err="1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Баин-тогод</a:t>
            </a:r>
            <a:r>
              <a:rPr lang="ru-RU" sz="11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 Восточный склон ее гладкий, западный - скалистый. У подножия горы находилась пещера с десятками выходов.  Недалеко от горы имеется небольшая ниша – пещера </a:t>
            </a:r>
            <a:r>
              <a:rPr lang="ru-RU" sz="1100" dirty="0" err="1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Гун-Саба</a:t>
            </a:r>
            <a:r>
              <a:rPr lang="ru-RU" sz="11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названная в честь российского посла Саввы Рагузинского. Сопка является священным местом, местом отдыха местных жителей. Здесь снимались фильмы «Сын табунщика», «Золотой дом». </a:t>
            </a:r>
            <a:endParaRPr lang="ru-RU" sz="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39DA5757-D59C-4C19-A496-E35B953FD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117886" cy="608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496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https://s.drom.ru/1/pubs/4483/23598/10982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211" y="332656"/>
            <a:ext cx="3902532" cy="2286016"/>
          </a:xfrm>
          <a:prstGeom prst="rect">
            <a:avLst/>
          </a:prstGeom>
          <a:noFill/>
        </p:spPr>
      </p:pic>
      <p:pic>
        <p:nvPicPr>
          <p:cNvPr id="43014" name="Picture 6" descr="https://pbs.twimg.com/media/DtkwbGaW0AAwfVA.jpg: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0177" y="4324675"/>
            <a:ext cx="3238522" cy="2428892"/>
          </a:xfrm>
          <a:prstGeom prst="rect">
            <a:avLst/>
          </a:prstGeom>
          <a:noFill/>
        </p:spPr>
      </p:pic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5214942" y="4292750"/>
            <a:ext cx="34289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Стоянка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Гэсэра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(Шаманские горы)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0"/>
            <a:ext cx="4572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Этот комплекс расположен на высоком, скалистом берегу р. Селенги. С древних времен это место является сакральным. Комплекс состоит из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оленного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камня, камня с древней символикой и надписью (петроглифы с изображением оленя, несущего на своих рогах</a:t>
            </a:r>
            <a:r>
              <a:rPr 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солнце), столбов-коновязей и беседки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Гэсэра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61950"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 легенде в этом месте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Гэсэр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-хан некогда привязывал своих небесных коней и отдыхал перед дальней дорогой. </a:t>
            </a:r>
          </a:p>
          <a:p>
            <a:pPr indent="361950" algn="just"/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 горы открывается широкая панорама на долину Селенги и на г. Улан-Удэ. На обрыве установлена скульптурная композиция из двух оленей</a:t>
            </a:r>
            <a:r>
              <a:rPr lang="ru-RU" sz="1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179512" y="3625808"/>
            <a:ext cx="436593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«Шаманские горы»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представляют собой остатки прежней горы. 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8" name="Picture 10" descr="http://mtdata.ru/u23/photo6FD5/20292437978-0/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212" y="4517468"/>
            <a:ext cx="4376812" cy="21307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035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7414"/>
            <a:ext cx="642938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Аршан расположен в 2 км от с.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Оронгой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вблизи автомобильной трассы Улан-Удэ-Кяхта, в левом борту Иволгинской котловины, на границе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аквального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комплекса озера Белое (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Сагаан-Нур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 и степного типа ландшафтов у подножья южных отрогов хребта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Хамар-Дабан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в местности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Улзы-Добо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где родился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Хамбо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-лама Даши-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Доржо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Итигэлов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</a:p>
          <a:p>
            <a:pPr indent="361950" algn="just"/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Воду используют при лечении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гипертонии, кожных заболеваниях, аллергии, заболеваний ЖКТ, заболевания печени, сахарном диабете, болезни глаз, сердечно-сосудистых заболеваниях, астме и др.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https://esliustal.ru/upload/img/temp_post_content/b7264ef94cebf6d1d21bf04818c93368.jpg"/>
          <p:cNvPicPr>
            <a:picLocks noChangeAspect="1" noChangeArrowheads="1"/>
          </p:cNvPicPr>
          <p:nvPr/>
        </p:nvPicPr>
        <p:blipFill>
          <a:blip r:embed="rId2"/>
          <a:srcRect l="20570" b="5427"/>
          <a:stretch>
            <a:fillRect/>
          </a:stretch>
        </p:blipFill>
        <p:spPr bwMode="auto">
          <a:xfrm>
            <a:off x="6715140" y="285728"/>
            <a:ext cx="2206882" cy="1714512"/>
          </a:xfrm>
          <a:prstGeom prst="rect">
            <a:avLst/>
          </a:prstGeom>
          <a:noFill/>
        </p:spPr>
      </p:pic>
      <p:pic>
        <p:nvPicPr>
          <p:cNvPr id="44036" name="Picture 4" descr="http://selorodnoe.ru/images/03_05_12_17_29_37.jpg"/>
          <p:cNvPicPr>
            <a:picLocks noChangeAspect="1" noChangeArrowheads="1"/>
          </p:cNvPicPr>
          <p:nvPr/>
        </p:nvPicPr>
        <p:blipFill>
          <a:blip r:embed="rId3"/>
          <a:srcRect l="25048" b="28125"/>
          <a:stretch>
            <a:fillRect/>
          </a:stretch>
        </p:blipFill>
        <p:spPr bwMode="auto">
          <a:xfrm>
            <a:off x="6572264" y="2143116"/>
            <a:ext cx="2571736" cy="1643074"/>
          </a:xfrm>
          <a:prstGeom prst="rect">
            <a:avLst/>
          </a:prstGeom>
          <a:noFill/>
        </p:spPr>
      </p:pic>
      <p:pic>
        <p:nvPicPr>
          <p:cNvPr id="44038" name="Picture 6" descr="http://mywildsiberia.ru/wp-content/uploads/2016/07/istochnik-itige-lova-e1470763752891.jpg"/>
          <p:cNvPicPr>
            <a:picLocks noChangeAspect="1" noChangeArrowheads="1"/>
          </p:cNvPicPr>
          <p:nvPr/>
        </p:nvPicPr>
        <p:blipFill>
          <a:blip r:embed="rId4"/>
          <a:srcRect t="29904" b="18182"/>
          <a:stretch>
            <a:fillRect/>
          </a:stretch>
        </p:blipFill>
        <p:spPr bwMode="auto">
          <a:xfrm>
            <a:off x="214282" y="4143380"/>
            <a:ext cx="8643998" cy="25003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436195" y="4286256"/>
            <a:ext cx="413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prstClr val="black"/>
                </a:solidFill>
              </a:rPr>
              <a:t>Итигиловэй</a:t>
            </a:r>
            <a:r>
              <a:rPr lang="ru-RU" b="1" dirty="0">
                <a:solidFill>
                  <a:prstClr val="black"/>
                </a:solidFill>
              </a:rPr>
              <a:t>-Аршан (Аршан </a:t>
            </a:r>
            <a:r>
              <a:rPr lang="ru-RU" b="1" dirty="0" err="1">
                <a:solidFill>
                  <a:prstClr val="black"/>
                </a:solidFill>
              </a:rPr>
              <a:t>Итигилова</a:t>
            </a:r>
            <a:r>
              <a:rPr lang="ru-RU" b="1" dirty="0">
                <a:solidFill>
                  <a:prstClr val="black"/>
                </a:solidFill>
              </a:rPr>
              <a:t>)</a:t>
            </a:r>
            <a:r>
              <a:rPr lang="ru-RU" dirty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7578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white"/>
                </a:solidFill>
                <a:latin typeface="Times New Roman"/>
                <a:ea typeface="Times New Roman"/>
              </a:rPr>
              <a:t>Возможности использования природных достопримечательностей </a:t>
            </a:r>
          </a:p>
          <a:p>
            <a:pPr algn="ctr"/>
            <a:r>
              <a:rPr lang="ru-RU" b="1" dirty="0">
                <a:solidFill>
                  <a:prstClr val="white"/>
                </a:solidFill>
                <a:latin typeface="Times New Roman"/>
                <a:ea typeface="Times New Roman"/>
              </a:rPr>
              <a:t>в учебном процессе Иволгинской  СОШ №3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314" y="2924944"/>
            <a:ext cx="87129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605" marR="12700" indent="435610" algn="just"/>
            <a:endParaRPr lang="ru-RU" sz="2000" dirty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marL="14605" marR="12700" indent="435610" algn="just"/>
            <a:endParaRPr lang="ru-RU" sz="2000" dirty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marL="14605" marR="12700" indent="435610" algn="just"/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Работу по в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ведению ре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гионального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ко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мпонента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в со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держание географического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обр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азования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м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ы планируем вести  в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тече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ние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нескольких лет. З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а это время будет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собр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ан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материа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л по следу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ющим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напра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влениям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:</a:t>
            </a:r>
          </a:p>
          <a:p>
            <a:pPr marL="180340" marR="12700" indent="-180340" algn="just">
              <a:tabLst>
                <a:tab pos="180340" algn="l"/>
              </a:tabLst>
            </a:pP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- многообразие видов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расте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ний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и живот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ных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, обита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ющих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на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терр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итории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района;</a:t>
            </a:r>
          </a:p>
          <a:p>
            <a:pPr marL="180340" indent="-180340" algn="just">
              <a:tabLst>
                <a:tab pos="177165" algn="l"/>
              </a:tabLst>
            </a:pP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- редкие и исчез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ающие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предст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авители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флор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ы и фауны;</a:t>
            </a:r>
          </a:p>
          <a:p>
            <a:pPr marL="180340" indent="-180340" algn="just">
              <a:tabLst>
                <a:tab pos="180340" algn="l"/>
              </a:tabLst>
            </a:pP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- экологические проб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лемы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Иволг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инского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ра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йона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;</a:t>
            </a:r>
          </a:p>
          <a:p>
            <a:pPr marL="180340" indent="-180340" algn="just">
              <a:tabLst>
                <a:tab pos="180340" algn="l"/>
              </a:tabLst>
            </a:pP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- природоохранные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тр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адиции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русс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ких и бурят;</a:t>
            </a:r>
          </a:p>
          <a:p>
            <a:pPr marL="180340" marR="12700" indent="-180340" algn="just">
              <a:tabLst>
                <a:tab pos="177165" algn="l"/>
              </a:tabLst>
            </a:pP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- работы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науч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но-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исследо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вательских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и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нститутов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, 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ст</a:t>
            </a:r>
            <a:r>
              <a:rPr lang="ru-RU" sz="2000" baseline="30000" dirty="0">
                <a:solidFill>
                  <a:prstClr val="white"/>
                </a:solidFill>
                <a:latin typeface="Times New Roman"/>
                <a:ea typeface="Times New Roman"/>
              </a:rPr>
              <a:t> </a:t>
            </a:r>
            <a:r>
              <a:rPr lang="ru-RU" sz="2000" dirty="0" err="1">
                <a:solidFill>
                  <a:prstClr val="white"/>
                </a:solidFill>
                <a:latin typeface="Times New Roman"/>
                <a:ea typeface="Times New Roman"/>
              </a:rPr>
              <a:t>анций</a:t>
            </a:r>
            <a:r>
              <a:rPr lang="ru-RU" sz="2000" dirty="0">
                <a:solidFill>
                  <a:prstClr val="white"/>
                </a:solidFill>
                <a:latin typeface="Times New Roman"/>
                <a:ea typeface="Times New Roman"/>
              </a:rPr>
              <a:t> и  др.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8929DF-BC00-4C10-B726-103B5807C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5576" y="834971"/>
            <a:ext cx="7560839" cy="259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11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1555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Нацио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нально-рег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иональный</a:t>
            </a: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ко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мпонент</a:t>
            </a: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 ос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новной</a:t>
            </a: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обр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азовательно</a:t>
            </a:r>
            <a:r>
              <a:rPr lang="ru-RU" sz="2200" b="1" baseline="30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 </a:t>
            </a: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й </a:t>
            </a: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программе по географии в</a:t>
            </a:r>
          </a:p>
          <a:p>
            <a:pPr algn="ctr">
              <a:lnSpc>
                <a:spcPct val="150000"/>
              </a:lnSpc>
            </a:pPr>
            <a:r>
              <a:rPr lang="ru-RU" sz="2200" b="1" dirty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Иволгинской СОШ №3</a:t>
            </a:r>
            <a:endParaRPr lang="ru-RU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56792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endParaRPr lang="ru-RU" sz="25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indent="361950" algn="just"/>
            <a:endParaRPr lang="ru-RU" sz="25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indent="361950" algn="just"/>
            <a:endParaRPr lang="ru-RU" sz="25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indent="361950" algn="just"/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Целью 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введе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ния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регион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ального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ко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мпонента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в 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обр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азовательный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процесс 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яв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ляется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духовное 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вос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питание школьников, связан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ное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с мало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й родиной, её историей, культурой, 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пр</a:t>
            </a:r>
            <a:r>
              <a:rPr lang="ru-RU" sz="2500" baseline="30000" dirty="0">
                <a:solidFill>
                  <a:srgbClr val="FFFF00"/>
                </a:solidFill>
                <a:latin typeface="Times New Roman"/>
                <a:ea typeface="Times New Roman"/>
              </a:rPr>
              <a:t> </a:t>
            </a:r>
            <a:r>
              <a:rPr lang="ru-RU" sz="2500" dirty="0" err="1">
                <a:solidFill>
                  <a:srgbClr val="FFFF00"/>
                </a:solidFill>
                <a:latin typeface="Times New Roman"/>
                <a:ea typeface="Times New Roman"/>
              </a:rPr>
              <a:t>иродными</a:t>
            </a:r>
            <a:r>
              <a:rPr lang="ru-RU" sz="2500" dirty="0">
                <a:solidFill>
                  <a:srgbClr val="FFFF00"/>
                </a:solidFill>
                <a:latin typeface="Times New Roman"/>
                <a:ea typeface="Times New Roman"/>
              </a:rPr>
              <a:t> достопримечательностями (памятники природы).</a:t>
            </a:r>
            <a:endParaRPr lang="ru-RU" sz="2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302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0243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679950" cy="3770313"/>
          </a:xfrm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52927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Прямоугольник 1"/>
          <p:cNvSpPr>
            <a:spLocks noChangeArrowheads="1"/>
          </p:cNvSpPr>
          <p:nvPr/>
        </p:nvSpPr>
        <p:spPr bwMode="auto">
          <a:xfrm>
            <a:off x="250825" y="3892550"/>
            <a:ext cx="399732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План учебно-познавательной экологической тропы Иволгинской СОШ №3 . Условные обозначения: №1 – начало, источник «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Ута-Булаг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 №2 – озеро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Торма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 №3 –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оз.Белое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(«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Сагаан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нуур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»)№4  –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обоо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Баялаан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,№5 – источник «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Хамбо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-ламы 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Итигэлова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»</a:t>
            </a:r>
          </a:p>
        </p:txBody>
      </p:sp>
    </p:spTree>
    <p:extLst>
      <p:ext uri="{BB962C8B-B14F-4D97-AF65-F5344CB8AC3E}">
        <p14:creationId xmlns:p14="http://schemas.microsoft.com/office/powerpoint/2010/main" val="2807143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/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804" y="4244596"/>
            <a:ext cx="6389952" cy="158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Рисунок 5" descr="C:\Users\User\AppData\Local\Microsoft\Windows\INetCache\Content.Word\IMG_93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455" y="2322511"/>
            <a:ext cx="5962650" cy="220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82F38C0-F2C2-4FFD-8CC5-88C23F2D9637}"/>
              </a:ext>
            </a:extLst>
          </p:cNvPr>
          <p:cNvSpPr/>
          <p:nvPr/>
        </p:nvSpPr>
        <p:spPr>
          <a:xfrm>
            <a:off x="147637" y="620688"/>
            <a:ext cx="86728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dirty="0"/>
              <a:t>                         Место рождения </a:t>
            </a:r>
            <a:r>
              <a:rPr lang="ru-RU" b="1" dirty="0" err="1"/>
              <a:t>Хамбо</a:t>
            </a:r>
            <a:r>
              <a:rPr lang="ru-RU" b="1" dirty="0"/>
              <a:t> ламы Д.-        </a:t>
            </a:r>
            <a:r>
              <a:rPr lang="ru-RU" b="1" dirty="0" err="1"/>
              <a:t>Д.Итигэлова</a:t>
            </a:r>
            <a:r>
              <a:rPr lang="ru-RU" b="1" dirty="0"/>
              <a:t> - местность </a:t>
            </a:r>
            <a:r>
              <a:rPr lang="ru-RU" b="1" dirty="0" err="1"/>
              <a:t>УлзыДобо</a:t>
            </a:r>
            <a:r>
              <a:rPr lang="ru-RU" b="1" dirty="0"/>
              <a:t> близ села Оронгой. В 2002 году был возведен  музей – усадьба  </a:t>
            </a:r>
            <a:r>
              <a:rPr lang="ru-RU" b="1" dirty="0" err="1"/>
              <a:t>Пандидо</a:t>
            </a:r>
            <a:r>
              <a:rPr lang="ru-RU" b="1" dirty="0"/>
              <a:t> </a:t>
            </a:r>
            <a:r>
              <a:rPr lang="ru-RU" b="1" dirty="0" err="1"/>
              <a:t>хамбо</a:t>
            </a:r>
            <a:r>
              <a:rPr lang="ru-RU" b="1" dirty="0"/>
              <a:t>-ламы XII Д.Д. </a:t>
            </a:r>
            <a:r>
              <a:rPr lang="ru-RU" b="1" dirty="0" err="1"/>
              <a:t>Итигэлова</a:t>
            </a:r>
            <a:r>
              <a:rPr lang="ru-RU" b="1" dirty="0"/>
              <a:t>, состоящий  из    субургана, отчего дома, юрты  и целебного источника. </a:t>
            </a:r>
          </a:p>
        </p:txBody>
      </p:sp>
    </p:spTree>
    <p:extLst>
      <p:ext uri="{BB962C8B-B14F-4D97-AF65-F5344CB8AC3E}">
        <p14:creationId xmlns:p14="http://schemas.microsoft.com/office/powerpoint/2010/main" val="4187323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536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908050"/>
            <a:ext cx="7351712" cy="4900613"/>
          </a:xfr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84F338C-6300-4796-9A6D-CA63CB400E7F}"/>
              </a:ext>
            </a:extLst>
          </p:cNvPr>
          <p:cNvSpPr/>
          <p:nvPr/>
        </p:nvSpPr>
        <p:spPr>
          <a:xfrm>
            <a:off x="1076325" y="1049337"/>
            <a:ext cx="68800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Оронгое к северу от Саган </a:t>
            </a:r>
            <a:r>
              <a:rPr lang="ru-RU" dirty="0" err="1"/>
              <a:t>нуура</a:t>
            </a:r>
            <a:r>
              <a:rPr lang="ru-RU" dirty="0"/>
              <a:t> находится </a:t>
            </a:r>
            <a:r>
              <a:rPr lang="ru-RU" dirty="0" err="1"/>
              <a:t>обоо</a:t>
            </a:r>
            <a:r>
              <a:rPr lang="ru-RU" dirty="0"/>
              <a:t> </a:t>
            </a:r>
            <a:r>
              <a:rPr lang="ru-RU" dirty="0" err="1"/>
              <a:t>Баялаан</a:t>
            </a:r>
            <a:r>
              <a:rPr lang="ru-RU" dirty="0"/>
              <a:t> (богатый).</a:t>
            </a:r>
          </a:p>
          <a:p>
            <a:r>
              <a:rPr lang="ru-RU" dirty="0"/>
              <a:t>Дав </a:t>
            </a:r>
            <a:r>
              <a:rPr lang="ru-RU" dirty="0" err="1"/>
              <a:t>обоо</a:t>
            </a:r>
            <a:r>
              <a:rPr lang="ru-RU" dirty="0"/>
              <a:t> такое имя, </a:t>
            </a:r>
            <a:r>
              <a:rPr lang="ru-RU" dirty="0" err="1"/>
              <a:t>Хамбо</a:t>
            </a:r>
            <a:r>
              <a:rPr lang="ru-RU" dirty="0"/>
              <a:t>-лама </a:t>
            </a:r>
            <a:r>
              <a:rPr lang="ru-RU" dirty="0" err="1"/>
              <a:t>Итигэлов</a:t>
            </a:r>
            <a:r>
              <a:rPr lang="ru-RU" dirty="0"/>
              <a:t> дал клятву: «Поглядывая за южными жителями, буду полезен нойонам и </a:t>
            </a:r>
            <a:r>
              <a:rPr lang="ru-RU" dirty="0" err="1"/>
              <a:t>сайитам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583825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/>
          </a:p>
        </p:txBody>
      </p:sp>
      <p:pic>
        <p:nvPicPr>
          <p:cNvPr id="17411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476673"/>
            <a:ext cx="7704856" cy="2736303"/>
          </a:xfrm>
        </p:spPr>
      </p:pic>
      <p:pic>
        <p:nvPicPr>
          <p:cNvPr id="17412" name="Picture 4" descr="F:\диплом Б\IMG_20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776" y="3423342"/>
            <a:ext cx="4761656" cy="295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71D1FE9-ED92-4C6E-8FAC-1B2B3A0A43E3}"/>
              </a:ext>
            </a:extLst>
          </p:cNvPr>
          <p:cNvSpPr/>
          <p:nvPr/>
        </p:nvSpPr>
        <p:spPr>
          <a:xfrm>
            <a:off x="2707547" y="3075057"/>
            <a:ext cx="3728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94C600"/>
                </a:solidFill>
                <a:ea typeface="+mj-ea"/>
                <a:cs typeface="+mj-cs"/>
              </a:rPr>
              <a:t>Озера </a:t>
            </a:r>
            <a:r>
              <a:rPr lang="ru-RU" sz="4000" dirty="0" err="1">
                <a:solidFill>
                  <a:srgbClr val="94C600"/>
                </a:solidFill>
                <a:ea typeface="+mj-ea"/>
                <a:cs typeface="+mj-cs"/>
              </a:rPr>
              <a:t>Торма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DCE8B4-87B9-4287-916B-8A43B6AC6F29}"/>
              </a:ext>
            </a:extLst>
          </p:cNvPr>
          <p:cNvSpPr/>
          <p:nvPr/>
        </p:nvSpPr>
        <p:spPr>
          <a:xfrm>
            <a:off x="539552" y="3889997"/>
            <a:ext cx="30963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Озера </a:t>
            </a:r>
            <a:r>
              <a:rPr lang="ru-RU" dirty="0" err="1"/>
              <a:t>Торма</a:t>
            </a:r>
            <a:r>
              <a:rPr lang="ru-RU" dirty="0"/>
              <a:t>.  Название «</a:t>
            </a:r>
            <a:r>
              <a:rPr lang="ru-RU" dirty="0" err="1"/>
              <a:t>Тоором</a:t>
            </a:r>
            <a:r>
              <a:rPr lang="ru-RU" dirty="0"/>
              <a:t>» дали хори-буряты, жившие когда-то вокруг этого озера. </a:t>
            </a:r>
          </a:p>
        </p:txBody>
      </p:sp>
    </p:spTree>
    <p:extLst>
      <p:ext uri="{BB962C8B-B14F-4D97-AF65-F5344CB8AC3E}">
        <p14:creationId xmlns:p14="http://schemas.microsoft.com/office/powerpoint/2010/main" val="1523839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9459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61"/>
          <a:stretch>
            <a:fillRect/>
          </a:stretch>
        </p:blipFill>
        <p:spPr>
          <a:xfrm>
            <a:off x="493712" y="548680"/>
            <a:ext cx="7920682" cy="2860675"/>
          </a:xfrm>
        </p:spPr>
      </p:pic>
      <p:pic>
        <p:nvPicPr>
          <p:cNvPr id="19460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4"/>
          <a:stretch>
            <a:fillRect/>
          </a:stretch>
        </p:blipFill>
        <p:spPr bwMode="auto">
          <a:xfrm>
            <a:off x="3762375" y="3644900"/>
            <a:ext cx="4887913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49FE14-F7D8-44F3-A73B-B5434AB06FD5}"/>
              </a:ext>
            </a:extLst>
          </p:cNvPr>
          <p:cNvSpPr/>
          <p:nvPr/>
        </p:nvSpPr>
        <p:spPr>
          <a:xfrm>
            <a:off x="683568" y="3644900"/>
            <a:ext cx="2952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Белое озеро, по </a:t>
            </a:r>
            <a:r>
              <a:rPr lang="ru-RU" dirty="0" err="1"/>
              <a:t>бурятски</a:t>
            </a:r>
            <a:r>
              <a:rPr lang="ru-RU" dirty="0"/>
              <a:t> «</a:t>
            </a:r>
            <a:r>
              <a:rPr lang="ru-RU" dirty="0" err="1"/>
              <a:t>Сагаан</a:t>
            </a:r>
            <a:r>
              <a:rPr lang="ru-RU" dirty="0"/>
              <a:t> </a:t>
            </a:r>
            <a:r>
              <a:rPr lang="ru-RU" dirty="0" err="1"/>
              <a:t>нуур</a:t>
            </a:r>
            <a:r>
              <a:rPr lang="ru-RU" dirty="0"/>
              <a:t>». Свое название озеро получило от некогда обитающих многочисленных стай лебедей и гусей.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803A06B-7089-4C45-8454-2936C427DBD4}"/>
              </a:ext>
            </a:extLst>
          </p:cNvPr>
          <p:cNvSpPr/>
          <p:nvPr/>
        </p:nvSpPr>
        <p:spPr>
          <a:xfrm>
            <a:off x="2771800" y="752991"/>
            <a:ext cx="2633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           Белое озеро</a:t>
            </a:r>
          </a:p>
        </p:txBody>
      </p:sp>
    </p:spTree>
    <p:extLst>
      <p:ext uri="{BB962C8B-B14F-4D97-AF65-F5344CB8AC3E}">
        <p14:creationId xmlns:p14="http://schemas.microsoft.com/office/powerpoint/2010/main" val="3140204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331913" y="333375"/>
            <a:ext cx="7689850" cy="1143000"/>
          </a:xfrm>
        </p:spPr>
        <p:txBody>
          <a:bodyPr/>
          <a:lstStyle/>
          <a:p>
            <a:pPr eaLnBrk="1" hangingPunct="1"/>
            <a:r>
              <a:rPr lang="ru-RU"/>
              <a:t>Источник «Ута-Булаг»</a:t>
            </a:r>
          </a:p>
        </p:txBody>
      </p:sp>
      <p:sp>
        <p:nvSpPr>
          <p:cNvPr id="2" name="Объект 2"/>
          <p:cNvSpPr>
            <a:spLocks noGrp="1"/>
          </p:cNvSpPr>
          <p:nvPr>
            <p:ph idx="1"/>
          </p:nvPr>
        </p:nvSpPr>
        <p:spPr>
          <a:xfrm>
            <a:off x="468313" y="1484313"/>
            <a:ext cx="8064500" cy="4968875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Ута-Булаг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- это целый комплекс минеральных источников, который находится в Иволгинском районе в 40 км от города Улан-Удэ по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Кяхтинскому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тракту, остановка «Аршан». Название родника «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Ута-Булаг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» в переводе с бурятского означает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ута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- «длинный», а </a:t>
            </a:r>
            <a:r>
              <a:rPr lang="ru-RU" sz="1900" dirty="0" err="1">
                <a:latin typeface="Times New Roman" pitchFamily="18" charset="0"/>
                <a:cs typeface="Times New Roman" pitchFamily="18" charset="0"/>
              </a:rPr>
              <a:t>булаг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- «ключ», «родник». Из этого места бьет 16 ключей.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u="sng" dirty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dirty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B19733-9E53-46A1-803F-7CE0D1428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903" y="2996952"/>
            <a:ext cx="7212193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86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0337"/>
            <a:ext cx="3840427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339" y="2996952"/>
            <a:ext cx="4572000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211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1" y="1340768"/>
            <a:ext cx="2576720" cy="211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481137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55724"/>
            <a:ext cx="2438400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869160"/>
            <a:ext cx="2036763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23912"/>
            <a:ext cx="2481064" cy="139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6872"/>
            <a:ext cx="1706563" cy="170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007" y="4215238"/>
            <a:ext cx="2913604" cy="195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8187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50825" y="2781300"/>
            <a:ext cx="8229600" cy="8636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1160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797</TotalTime>
  <Words>624</Words>
  <Application>Microsoft Office PowerPoint</Application>
  <PresentationFormat>Экран (4:3)</PresentationFormat>
  <Paragraphs>58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16</vt:i4>
      </vt:variant>
    </vt:vector>
  </HeadingPairs>
  <TitlesOfParts>
    <vt:vector size="29" baseType="lpstr">
      <vt:lpstr>Arial</vt:lpstr>
      <vt:lpstr>Calibri</vt:lpstr>
      <vt:lpstr>Century Gothic</vt:lpstr>
      <vt:lpstr>Century Schoolbook</vt:lpstr>
      <vt:lpstr>Times New Roman</vt:lpstr>
      <vt:lpstr>Wingdings</vt:lpstr>
      <vt:lpstr>Wingdings 2</vt:lpstr>
      <vt:lpstr>Эркер</vt:lpstr>
      <vt:lpstr>Тема Office</vt:lpstr>
      <vt:lpstr>1_Тема Office</vt:lpstr>
      <vt:lpstr>2_Тема Office</vt:lpstr>
      <vt:lpstr>3_Тема Office</vt:lpstr>
      <vt:lpstr>Остин</vt:lpstr>
      <vt:lpstr>Презентация PowerPoint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 «Ута-Булаг»</vt:lpstr>
      <vt:lpstr>Презентация PowerPoint</vt:lpstr>
      <vt:lpstr>Презентация PowerPoint</vt:lpstr>
      <vt:lpstr>          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 </cp:lastModifiedBy>
  <cp:revision>20</cp:revision>
  <dcterms:created xsi:type="dcterms:W3CDTF">2023-11-23T11:29:02Z</dcterms:created>
  <dcterms:modified xsi:type="dcterms:W3CDTF">2024-11-12T01:04:42Z</dcterms:modified>
</cp:coreProperties>
</file>