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46" d="100"/>
          <a:sy n="146" d="100"/>
        </p:scale>
        <p:origin x="5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6807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89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286500" y="0"/>
            <a:ext cx="2857500" cy="2857500"/>
          </a:xfrm>
          <a:prstGeom prst="rect">
            <a:avLst/>
          </a:prstGeom>
          <a:solidFill>
            <a:srgbClr val="FFFFFF">
              <a:alpha val="10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0" y="3238500"/>
            <a:ext cx="1905000" cy="1905000"/>
          </a:xfrm>
          <a:prstGeom prst="rect">
            <a:avLst/>
          </a:prstGeom>
          <a:solidFill>
            <a:srgbClr val="FFFFFF">
              <a:alpha val="8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2269124" y="417165"/>
            <a:ext cx="4605602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500"/>
              </a:lnSpc>
              <a:spcBef>
                <a:spcPts val="300"/>
              </a:spcBef>
              <a:spcAft>
                <a:spcPts val="1200"/>
              </a:spcAft>
              <a:buNone/>
            </a:pPr>
            <a:r>
              <a:rPr lang="en-US" sz="1400" b="1" dirty="0">
                <a:solidFill>
                  <a:srgbClr val="FFFFFF">
                    <a:alpha val="8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ТВОРЧЕСКИЙ ПРОЕКТ ПО ФИЗИЧЕСКОЙ КУЛЬТУРЕ</a:t>
            </a:r>
            <a:endParaRPr lang="en-US" sz="1400" b="1" dirty="0"/>
          </a:p>
        </p:txBody>
      </p:sp>
      <p:sp>
        <p:nvSpPr>
          <p:cNvPr id="5" name="Text 3"/>
          <p:cNvSpPr/>
          <p:nvPr/>
        </p:nvSpPr>
        <p:spPr>
          <a:xfrm>
            <a:off x="0" y="1086148"/>
            <a:ext cx="9144000" cy="9599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780"/>
              </a:lnSpc>
              <a:spcAft>
                <a:spcPts val="1800"/>
              </a:spcAft>
              <a:buNone/>
            </a:pPr>
            <a:r>
              <a:rPr lang="en-US" sz="4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Сохранение и укрепление здоровья посредством фитнеса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4191000" y="3129855"/>
            <a:ext cx="762000" cy="38100"/>
          </a:xfrm>
          <a:prstGeom prst="rect">
            <a:avLst/>
          </a:prstGeom>
          <a:solidFill>
            <a:srgbClr val="FF6F0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7251700" y="3345904"/>
            <a:ext cx="1758950" cy="11943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47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ru-RU" sz="1200" b="1" dirty="0">
                <a:solidFill>
                  <a:schemeClr val="bg1"/>
                </a:solidFill>
              </a:rPr>
              <a:t>Проект разработал тренер-преподаватель ДЮСШ «Ермак» </a:t>
            </a:r>
            <a:r>
              <a:rPr lang="ru-RU" sz="1200" b="1" dirty="0" err="1">
                <a:solidFill>
                  <a:schemeClr val="bg1"/>
                </a:solidFill>
              </a:rPr>
              <a:t>С.К.Пахомова</a:t>
            </a:r>
            <a:endParaRPr lang="en-US" sz="1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76200" cy="5143500"/>
          </a:xfrm>
          <a:prstGeom prst="rect">
            <a:avLst/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381000" y="228600"/>
            <a:ext cx="4381691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0089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Актуальность проблемы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57200" y="838200"/>
            <a:ext cx="419100" cy="419100"/>
          </a:xfrm>
          <a:prstGeom prst="roundRect">
            <a:avLst>
              <a:gd name="adj" fmla="val 218182"/>
            </a:avLst>
          </a:prstGeom>
          <a:solidFill>
            <a:srgbClr val="FF6F0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1028700" y="838200"/>
            <a:ext cx="7888986" cy="346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 данным ВОЗ, недостаточная физическая активность — четвёртый по значимости фактор риска глобальной смертности. Более 60% населения ведёт малоподвижный образ жизни.</a:t>
            </a: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457200" y="2449860"/>
            <a:ext cx="4095750" cy="1226790"/>
          </a:xfrm>
          <a:prstGeom prst="roundRect">
            <a:avLst>
              <a:gd name="adj" fmla="val 6709"/>
            </a:avLst>
          </a:prstGeom>
          <a:solidFill>
            <a:srgbClr val="E0F2F1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590550" y="2583210"/>
            <a:ext cx="3905631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2000" b="1" dirty="0">
                <a:solidFill>
                  <a:srgbClr val="0089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Проблемы детей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590550" y="2952750"/>
            <a:ext cx="3905631" cy="2723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400" dirty="0">
                <a:solidFill>
                  <a:srgbClr val="004D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Заболевания опорно-двигательного аппарата, снижение иммунитета, проблемы с осанкой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667250" y="2452414"/>
            <a:ext cx="4095750" cy="1224235"/>
          </a:xfrm>
          <a:prstGeom prst="roundRect">
            <a:avLst>
              <a:gd name="adj" fmla="val 6709"/>
            </a:avLst>
          </a:prstGeom>
          <a:solidFill>
            <a:srgbClr val="E0F2F1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4800600" y="2583210"/>
            <a:ext cx="3905631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2000" b="1" dirty="0">
                <a:solidFill>
                  <a:srgbClr val="0089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Проблемы взрослых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4800600" y="2952750"/>
            <a:ext cx="3905631" cy="2723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400" dirty="0">
                <a:solidFill>
                  <a:srgbClr val="004D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Сердечно-сосудистые заболевания, ожирение, стресс, хроническая усталость</a:t>
            </a:r>
            <a:endParaRPr lang="en-US" sz="1400" dirty="0"/>
          </a:p>
        </p:txBody>
      </p:sp>
      <p:pic>
        <p:nvPicPr>
          <p:cNvPr id="12" name="Image 0" descr="/tmp/rasterized-gradient-6f9dbf7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4551164"/>
            <a:ext cx="8305800" cy="439936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510159" y="4684514"/>
            <a:ext cx="8199882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Фитнес — эффективный способ профилактики для всех возрастных групп</a:t>
            </a:r>
            <a:endParaRPr lang="en-US" sz="16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76200" cy="5143500"/>
          </a:xfrm>
          <a:prstGeom prst="rect">
            <a:avLst/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381000" y="228600"/>
            <a:ext cx="4381691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0089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Цель и задачи проекта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57200" y="812081"/>
            <a:ext cx="3230910" cy="594271"/>
          </a:xfrm>
          <a:prstGeom prst="roundRect">
            <a:avLst>
              <a:gd name="adj" fmla="val 12822"/>
            </a:avLst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543001" y="1073497"/>
            <a:ext cx="2906908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68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ЦЕЛЬ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457200" y="1667768"/>
            <a:ext cx="3230910" cy="3424932"/>
          </a:xfrm>
          <a:prstGeom prst="rect">
            <a:avLst/>
          </a:prstGeom>
          <a:solidFill>
            <a:srgbClr val="E0F2F1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647700" y="1717327"/>
            <a:ext cx="2906908" cy="6000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dirty="0">
                <a:solidFill>
                  <a:srgbClr val="004D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Изучить возможности фитнеса как средства сохранения и укрепления здоровья для различных возрастных групп населения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3916710" y="803448"/>
            <a:ext cx="4846290" cy="594271"/>
          </a:xfrm>
          <a:prstGeom prst="roundRect">
            <a:avLst>
              <a:gd name="adj" fmla="val 12822"/>
            </a:avLst>
          </a:prstGeom>
          <a:solidFill>
            <a:srgbClr val="FF6F0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7"/>
          <p:cNvSpPr/>
          <p:nvPr/>
        </p:nvSpPr>
        <p:spPr>
          <a:xfrm>
            <a:off x="4046403" y="1089668"/>
            <a:ext cx="4554596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68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ЗАДАЧИ</a:t>
            </a:r>
            <a:endParaRPr lang="en-US" sz="2800" dirty="0"/>
          </a:p>
        </p:txBody>
      </p:sp>
      <p:sp>
        <p:nvSpPr>
          <p:cNvPr id="10" name="Text 8"/>
          <p:cNvSpPr/>
          <p:nvPr/>
        </p:nvSpPr>
        <p:spPr>
          <a:xfrm>
            <a:off x="3916710" y="1667765"/>
            <a:ext cx="4846290" cy="3424935"/>
          </a:xfrm>
          <a:prstGeom prst="rect">
            <a:avLst/>
          </a:prstGeom>
          <a:solidFill>
            <a:srgbClr val="FFF3E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9"/>
          <p:cNvSpPr/>
          <p:nvPr/>
        </p:nvSpPr>
        <p:spPr>
          <a:xfrm>
            <a:off x="4373910" y="1592906"/>
            <a:ext cx="4389090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ru-RU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</a:t>
            </a:r>
            <a:r>
              <a:rPr lang="en-US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Изучить</a:t>
            </a:r>
            <a:r>
              <a:rPr lang="en-US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актуальность проблемы здоровья населения</a:t>
            </a:r>
            <a:endParaRPr lang="en-US" dirty="0"/>
          </a:p>
        </p:txBody>
      </p:sp>
      <p:sp>
        <p:nvSpPr>
          <p:cNvPr id="12" name="Text 10"/>
          <p:cNvSpPr/>
          <p:nvPr/>
        </p:nvSpPr>
        <p:spPr>
          <a:xfrm>
            <a:off x="4373910" y="2453253"/>
            <a:ext cx="4389090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ru-RU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</a:t>
            </a:r>
            <a:r>
              <a:rPr lang="en-US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Определить</a:t>
            </a:r>
            <a:r>
              <a:rPr lang="en-US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виды фитнеса для дошкольников, школьников и взрослых</a:t>
            </a: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4373910" y="3321189"/>
            <a:ext cx="4312890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ru-RU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</a:t>
            </a:r>
            <a:r>
              <a:rPr lang="en-US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Выявить</a:t>
            </a:r>
            <a:r>
              <a:rPr lang="en-US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ожидаемые результаты занятий фитнесом</a:t>
            </a:r>
            <a:endParaRPr lang="en-US" dirty="0"/>
          </a:p>
        </p:txBody>
      </p:sp>
      <p:sp>
        <p:nvSpPr>
          <p:cNvPr id="14" name="Text 12"/>
          <p:cNvSpPr/>
          <p:nvPr/>
        </p:nvSpPr>
        <p:spPr>
          <a:xfrm>
            <a:off x="4373910" y="4164504"/>
            <a:ext cx="4389090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ru-RU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</a:t>
            </a:r>
            <a:r>
              <a:rPr lang="en-US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Сформулировать</a:t>
            </a:r>
            <a:r>
              <a:rPr lang="en-US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рекомендации по внедрению фитнеса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0baad2d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599706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323529" y="1830735"/>
            <a:ext cx="952500" cy="952500"/>
          </a:xfrm>
          <a:prstGeom prst="roundRect">
            <a:avLst>
              <a:gd name="adj" fmla="val 96000"/>
            </a:avLst>
          </a:prstGeom>
          <a:solidFill>
            <a:srgbClr val="FFFFFF">
              <a:alpha val="20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447436" y="3105150"/>
            <a:ext cx="2704685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FFFF">
                    <a:alpha val="8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ВОЗРАСТНАЯ ГРУППА</a:t>
            </a:r>
            <a:endParaRPr lang="en-US" sz="2800" b="1" dirty="0"/>
          </a:p>
        </p:txBody>
      </p:sp>
      <p:sp>
        <p:nvSpPr>
          <p:cNvPr id="5" name="Text 2"/>
          <p:cNvSpPr/>
          <p:nvPr/>
        </p:nvSpPr>
        <p:spPr>
          <a:xfrm>
            <a:off x="4699189" y="1619250"/>
            <a:ext cx="36473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6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rgbClr val="0089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Дошкольники</a:t>
            </a:r>
            <a:endParaRPr lang="en-US" sz="3600" dirty="0"/>
          </a:p>
        </p:txBody>
      </p:sp>
      <p:sp>
        <p:nvSpPr>
          <p:cNvPr id="6" name="Text 3"/>
          <p:cNvSpPr/>
          <p:nvPr/>
        </p:nvSpPr>
        <p:spPr>
          <a:xfrm>
            <a:off x="6162229" y="2381250"/>
            <a:ext cx="571500" cy="38100"/>
          </a:xfrm>
          <a:prstGeom prst="rect">
            <a:avLst/>
          </a:prstGeom>
          <a:solidFill>
            <a:srgbClr val="FF6F0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4699189" y="2800350"/>
            <a:ext cx="34975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2000" b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Возраст 3–7 лет — период активного физического развития и формирования двигательных навыков</a:t>
            </a:r>
            <a:endParaRPr lang="en-US" sz="20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76200" cy="5143500"/>
          </a:xfrm>
          <a:prstGeom prst="rect">
            <a:avLst/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381000" y="228600"/>
            <a:ext cx="4381691" cy="2476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0089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Фитнес для дошкольников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381000" y="2970014"/>
            <a:ext cx="2014538" cy="2173486"/>
          </a:xfrm>
          <a:prstGeom prst="roundRect">
            <a:avLst>
              <a:gd name="adj" fmla="val 3026"/>
            </a:avLst>
          </a:prstGeom>
          <a:solidFill>
            <a:srgbClr val="E0F2F1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381000" y="514350"/>
            <a:ext cx="2014538" cy="2580382"/>
          </a:xfrm>
          <a:prstGeom prst="rect">
            <a:avLst/>
          </a:prstGeom>
          <a:solidFill>
            <a:srgbClr val="B2DFDB"/>
          </a:solidFill>
          <a:ln w="19050">
            <a:solidFill>
              <a:srgbClr val="80CBC4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993874" y="2354610"/>
            <a:ext cx="804565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0089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Место для фото</a:t>
            </a:r>
            <a:endParaRPr lang="en-US" sz="825" dirty="0"/>
          </a:p>
        </p:txBody>
      </p:sp>
      <p:sp>
        <p:nvSpPr>
          <p:cNvPr id="7" name="Text 5"/>
          <p:cNvSpPr/>
          <p:nvPr/>
        </p:nvSpPr>
        <p:spPr>
          <a:xfrm>
            <a:off x="495300" y="3361432"/>
            <a:ext cx="1821656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300"/>
              </a:spcAft>
              <a:buNone/>
            </a:pPr>
            <a:r>
              <a:rPr lang="en-US" sz="2000" b="1" dirty="0">
                <a:solidFill>
                  <a:srgbClr val="0089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Детская йога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495300" y="3572768"/>
            <a:ext cx="1821656" cy="2476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00" dirty="0">
                <a:solidFill>
                  <a:srgbClr val="004D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Развивает гибкость и координацию через игровые асаны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2528888" y="1761232"/>
            <a:ext cx="2014538" cy="3382268"/>
          </a:xfrm>
          <a:prstGeom prst="roundRect">
            <a:avLst>
              <a:gd name="adj" fmla="val 3026"/>
            </a:avLst>
          </a:prstGeom>
          <a:solidFill>
            <a:srgbClr val="E0F2F1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9"/>
          <p:cNvSpPr/>
          <p:nvPr/>
        </p:nvSpPr>
        <p:spPr>
          <a:xfrm>
            <a:off x="3141762" y="2354610"/>
            <a:ext cx="804565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0089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Место для фото</a:t>
            </a:r>
            <a:endParaRPr lang="en-US" sz="825" dirty="0"/>
          </a:p>
        </p:txBody>
      </p:sp>
      <p:sp>
        <p:nvSpPr>
          <p:cNvPr id="12" name="Text 10"/>
          <p:cNvSpPr/>
          <p:nvPr/>
        </p:nvSpPr>
        <p:spPr>
          <a:xfrm>
            <a:off x="2643188" y="3361432"/>
            <a:ext cx="1821656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300"/>
              </a:spcAft>
              <a:buNone/>
            </a:pPr>
            <a:r>
              <a:rPr lang="en-US" sz="2000" b="1" dirty="0">
                <a:solidFill>
                  <a:srgbClr val="0089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Логоритмика</a:t>
            </a:r>
            <a:endParaRPr lang="en-US" sz="975" dirty="0"/>
          </a:p>
        </p:txBody>
      </p:sp>
      <p:sp>
        <p:nvSpPr>
          <p:cNvPr id="13" name="Text 11"/>
          <p:cNvSpPr/>
          <p:nvPr/>
        </p:nvSpPr>
        <p:spPr>
          <a:xfrm>
            <a:off x="2643188" y="3572768"/>
            <a:ext cx="1821656" cy="2476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00" dirty="0">
                <a:solidFill>
                  <a:srgbClr val="004D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Движения, музыка и речь для развития моторики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676775" y="1761232"/>
            <a:ext cx="2014538" cy="3382268"/>
          </a:xfrm>
          <a:prstGeom prst="roundRect">
            <a:avLst>
              <a:gd name="adj" fmla="val 3026"/>
            </a:avLst>
          </a:prstGeom>
          <a:solidFill>
            <a:srgbClr val="E0F2F1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Text 14"/>
          <p:cNvSpPr/>
          <p:nvPr/>
        </p:nvSpPr>
        <p:spPr>
          <a:xfrm>
            <a:off x="5289649" y="2354610"/>
            <a:ext cx="804565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0089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Место для фото</a:t>
            </a:r>
            <a:endParaRPr lang="en-US" sz="825" dirty="0"/>
          </a:p>
        </p:txBody>
      </p:sp>
      <p:sp>
        <p:nvSpPr>
          <p:cNvPr id="17" name="Text 15"/>
          <p:cNvSpPr/>
          <p:nvPr/>
        </p:nvSpPr>
        <p:spPr>
          <a:xfrm>
            <a:off x="4791075" y="3361432"/>
            <a:ext cx="1821656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300"/>
              </a:spcAft>
              <a:buNone/>
            </a:pPr>
            <a:r>
              <a:rPr lang="en-US" sz="2000" b="1" dirty="0">
                <a:solidFill>
                  <a:srgbClr val="0089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Хореография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4791075" y="3572768"/>
            <a:ext cx="1821656" cy="2476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00" dirty="0">
                <a:solidFill>
                  <a:srgbClr val="004D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Танцы для развития чувства ритма и пластики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6824662" y="1756916"/>
            <a:ext cx="2014538" cy="3382268"/>
          </a:xfrm>
          <a:prstGeom prst="roundRect">
            <a:avLst>
              <a:gd name="adj" fmla="val 3026"/>
            </a:avLst>
          </a:prstGeom>
          <a:solidFill>
            <a:srgbClr val="E0F2F1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9"/>
          <p:cNvSpPr/>
          <p:nvPr/>
        </p:nvSpPr>
        <p:spPr>
          <a:xfrm>
            <a:off x="7437537" y="2354610"/>
            <a:ext cx="804565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0089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Место для фото</a:t>
            </a:r>
            <a:endParaRPr lang="en-US" sz="825" dirty="0"/>
          </a:p>
        </p:txBody>
      </p:sp>
      <p:sp>
        <p:nvSpPr>
          <p:cNvPr id="22" name="Text 20"/>
          <p:cNvSpPr/>
          <p:nvPr/>
        </p:nvSpPr>
        <p:spPr>
          <a:xfrm>
            <a:off x="7017545" y="3188196"/>
            <a:ext cx="1821656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spcAft>
                <a:spcPts val="300"/>
              </a:spcAft>
              <a:buNone/>
            </a:pPr>
            <a:r>
              <a:rPr lang="en-US" sz="2000" b="1" dirty="0">
                <a:solidFill>
                  <a:srgbClr val="0089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тренировки</a:t>
            </a:r>
            <a:endParaRPr lang="en-US" sz="2000" dirty="0"/>
          </a:p>
        </p:txBody>
      </p:sp>
      <p:sp>
        <p:nvSpPr>
          <p:cNvPr id="23" name="Text 21"/>
          <p:cNvSpPr/>
          <p:nvPr/>
        </p:nvSpPr>
        <p:spPr>
          <a:xfrm>
            <a:off x="7031931" y="3820418"/>
            <a:ext cx="1821656" cy="2476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00" dirty="0">
                <a:solidFill>
                  <a:srgbClr val="004D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Подвижные игры для физического развития</a:t>
            </a:r>
            <a:endParaRPr lang="en-US" sz="1100" dirty="0"/>
          </a:p>
        </p:txBody>
      </p:sp>
      <p:pic>
        <p:nvPicPr>
          <p:cNvPr id="29" name="Рисунок 28" descr="Изображение выглядит как спорт, Фитнес, человек, Баланс">
            <a:extLst>
              <a:ext uri="{FF2B5EF4-FFF2-40B4-BE49-F238E27FC236}">
                <a16:creationId xmlns:a16="http://schemas.microsoft.com/office/drawing/2014/main" id="{4D94D9B5-1495-947E-D43B-F134C509A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505561"/>
            <a:ext cx="2010056" cy="2600688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157330EC-264B-7D35-CF32-84CD169FCE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924" y="885274"/>
            <a:ext cx="2085013" cy="1786283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39C74BF6-18E3-DB03-C4C9-47953337B5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7748" y="509803"/>
            <a:ext cx="1993565" cy="2584928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5D389D66-68DE-D9F0-4E76-AC9A2D4E08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8492" y="514350"/>
            <a:ext cx="2048434" cy="258492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b467f20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599706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323529" y="1830735"/>
            <a:ext cx="952500" cy="952500"/>
          </a:xfrm>
          <a:prstGeom prst="roundRect">
            <a:avLst>
              <a:gd name="adj" fmla="val 96000"/>
            </a:avLst>
          </a:prstGeom>
          <a:solidFill>
            <a:srgbClr val="FFFFFF">
              <a:alpha val="20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577239" y="3126135"/>
            <a:ext cx="2445079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FFFF">
                    <a:alpha val="9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ВОЗРАСТНАЯ ГРУППА</a:t>
            </a:r>
            <a:endParaRPr lang="en-US" sz="2800" b="1" dirty="0"/>
          </a:p>
        </p:txBody>
      </p:sp>
      <p:sp>
        <p:nvSpPr>
          <p:cNvPr id="5" name="Text 2"/>
          <p:cNvSpPr/>
          <p:nvPr/>
        </p:nvSpPr>
        <p:spPr>
          <a:xfrm>
            <a:off x="4834811" y="1619250"/>
            <a:ext cx="322633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6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rgbClr val="FF6F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Школьники</a:t>
            </a:r>
            <a:endParaRPr lang="en-US" sz="3600" dirty="0"/>
          </a:p>
        </p:txBody>
      </p:sp>
      <p:sp>
        <p:nvSpPr>
          <p:cNvPr id="6" name="Text 3"/>
          <p:cNvSpPr/>
          <p:nvPr/>
        </p:nvSpPr>
        <p:spPr>
          <a:xfrm>
            <a:off x="6162229" y="2381250"/>
            <a:ext cx="571500" cy="38100"/>
          </a:xfrm>
          <a:prstGeom prst="rect">
            <a:avLst/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4699189" y="2533650"/>
            <a:ext cx="34975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4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2000" b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Возраст 7–17 лет — время формирования осанки, укрепления мышечного корсета и выработки привычки к занятиям спортом</a:t>
            </a:r>
            <a:endParaRPr lang="en-US" sz="20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76200" cy="5143500"/>
          </a:xfrm>
          <a:prstGeom prst="rect">
            <a:avLst/>
          </a:prstGeom>
          <a:solidFill>
            <a:srgbClr val="FF6F0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4342829" cy="2476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FF6F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Фитнес для школьников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457200" y="1618356"/>
            <a:ext cx="2641550" cy="3525143"/>
          </a:xfrm>
          <a:prstGeom prst="roundRect">
            <a:avLst>
              <a:gd name="adj" fmla="val 2479"/>
            </a:avLst>
          </a:prstGeom>
          <a:solidFill>
            <a:srgbClr val="FFF3E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1383506" y="2306985"/>
            <a:ext cx="804565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E651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Место для фото</a:t>
            </a:r>
            <a:endParaRPr lang="en-US" sz="825" dirty="0"/>
          </a:p>
        </p:txBody>
      </p:sp>
      <p:sp>
        <p:nvSpPr>
          <p:cNvPr id="7" name="Text 5"/>
          <p:cNvSpPr/>
          <p:nvPr/>
        </p:nvSpPr>
        <p:spPr>
          <a:xfrm>
            <a:off x="590550" y="3787331"/>
            <a:ext cx="2422347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spcAft>
                <a:spcPts val="450"/>
              </a:spcAft>
              <a:buNone/>
            </a:pPr>
            <a:r>
              <a:rPr lang="en-US" sz="2000" b="1" dirty="0">
                <a:solidFill>
                  <a:srgbClr val="E651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Гимнастика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590550" y="4031112"/>
            <a:ext cx="2422347" cy="2723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00" dirty="0">
                <a:solidFill>
                  <a:srgbClr val="5D40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Развивает гибкость, силу и формирует правильную осанку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3422600" y="3787331"/>
            <a:ext cx="2422347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spcAft>
                <a:spcPts val="450"/>
              </a:spcAft>
              <a:buNone/>
            </a:pPr>
            <a:r>
              <a:rPr lang="en-US" sz="2000" b="1" dirty="0">
                <a:solidFill>
                  <a:srgbClr val="E651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Силовой тренинг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3422600" y="4031112"/>
            <a:ext cx="2422347" cy="2723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00" dirty="0">
                <a:solidFill>
                  <a:srgbClr val="5D40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Упражнения с собственным весом для укрепления мышц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6121301" y="1618356"/>
            <a:ext cx="2641550" cy="3525143"/>
          </a:xfrm>
          <a:prstGeom prst="roundRect">
            <a:avLst>
              <a:gd name="adj" fmla="val 2479"/>
            </a:avLst>
          </a:prstGeom>
          <a:solidFill>
            <a:srgbClr val="FFF3E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Text 14"/>
          <p:cNvSpPr/>
          <p:nvPr/>
        </p:nvSpPr>
        <p:spPr>
          <a:xfrm>
            <a:off x="7047607" y="2306985"/>
            <a:ext cx="804565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E651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Место для фото</a:t>
            </a:r>
            <a:endParaRPr lang="en-US" sz="825" dirty="0"/>
          </a:p>
        </p:txBody>
      </p:sp>
      <p:sp>
        <p:nvSpPr>
          <p:cNvPr id="17" name="Text 15"/>
          <p:cNvSpPr/>
          <p:nvPr/>
        </p:nvSpPr>
        <p:spPr>
          <a:xfrm>
            <a:off x="6254651" y="3787331"/>
            <a:ext cx="2422347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spcAft>
                <a:spcPts val="450"/>
              </a:spcAft>
              <a:buNone/>
            </a:pPr>
            <a:r>
              <a:rPr lang="en-US" sz="2000" b="1" dirty="0">
                <a:solidFill>
                  <a:srgbClr val="E651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Аэробика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6254651" y="4031112"/>
            <a:ext cx="2422347" cy="2723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00" dirty="0">
                <a:solidFill>
                  <a:srgbClr val="5D40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Ритмичные упражнения для развития выносливости</a:t>
            </a:r>
            <a:endParaRPr lang="en-US" sz="11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02FEAB6-59CC-9D49-6169-F379D11273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7" y="1078534"/>
            <a:ext cx="2639797" cy="245690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5B4A0D8-4907-180F-D678-D44AD36C37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4377" y="839286"/>
            <a:ext cx="2676376" cy="282878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219771D-691B-4CA5-D69B-BA9370637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2662" y="1073393"/>
            <a:ext cx="2639797" cy="264589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abb0f01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599706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323529" y="1830735"/>
            <a:ext cx="952500" cy="952500"/>
          </a:xfrm>
          <a:prstGeom prst="roundRect">
            <a:avLst>
              <a:gd name="adj" fmla="val 96000"/>
            </a:avLst>
          </a:prstGeom>
          <a:solidFill>
            <a:srgbClr val="FFFFFF">
              <a:alpha val="20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459179" y="3049935"/>
            <a:ext cx="2704685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FFFF">
                    <a:alpha val="9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ВОЗРАСТНАЯ ГРУППА</a:t>
            </a:r>
            <a:endParaRPr lang="en-US" sz="2800" b="1" dirty="0"/>
          </a:p>
        </p:txBody>
      </p:sp>
      <p:sp>
        <p:nvSpPr>
          <p:cNvPr id="5" name="Text 2"/>
          <p:cNvSpPr/>
          <p:nvPr/>
        </p:nvSpPr>
        <p:spPr>
          <a:xfrm>
            <a:off x="5135257" y="1619250"/>
            <a:ext cx="2625443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6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rgbClr val="5C6BC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Взрослые</a:t>
            </a:r>
            <a:endParaRPr lang="en-US" sz="3600" dirty="0"/>
          </a:p>
        </p:txBody>
      </p:sp>
      <p:sp>
        <p:nvSpPr>
          <p:cNvPr id="6" name="Text 3"/>
          <p:cNvSpPr/>
          <p:nvPr/>
        </p:nvSpPr>
        <p:spPr>
          <a:xfrm>
            <a:off x="6162229" y="2381250"/>
            <a:ext cx="571500" cy="38100"/>
          </a:xfrm>
          <a:prstGeom prst="rect">
            <a:avLst/>
          </a:prstGeom>
          <a:solidFill>
            <a:srgbClr val="FF6F0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4699188" y="2571750"/>
            <a:ext cx="34975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US" b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Возраст 18+ лет — поддержание здоровья, профилактика заболеваний, снятие стресса и сохранение активности</a:t>
            </a:r>
            <a:endParaRPr lang="en-US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76200" cy="5143500"/>
          </a:xfrm>
          <a:prstGeom prst="rect">
            <a:avLst/>
          </a:prstGeom>
          <a:solidFill>
            <a:srgbClr val="5C6BC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4342829" cy="2476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5C6BC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Фитнес для взрослых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457200" y="1618356"/>
            <a:ext cx="2641550" cy="3525143"/>
          </a:xfrm>
          <a:prstGeom prst="roundRect">
            <a:avLst>
              <a:gd name="adj" fmla="val 2479"/>
            </a:avLst>
          </a:prstGeom>
          <a:solidFill>
            <a:srgbClr val="E8EAF6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457200" y="533401"/>
            <a:ext cx="2641550" cy="2608956"/>
          </a:xfrm>
          <a:prstGeom prst="rect">
            <a:avLst/>
          </a:prstGeom>
          <a:solidFill>
            <a:srgbClr val="C5CAE9"/>
          </a:solidFill>
          <a:ln w="19050">
            <a:solidFill>
              <a:srgbClr val="9FA8DA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1383506" y="2306985"/>
            <a:ext cx="804565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3F51B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Место для фото</a:t>
            </a:r>
            <a:endParaRPr lang="en-US" sz="825" dirty="0"/>
          </a:p>
        </p:txBody>
      </p:sp>
      <p:sp>
        <p:nvSpPr>
          <p:cNvPr id="7" name="Text 5"/>
          <p:cNvSpPr/>
          <p:nvPr/>
        </p:nvSpPr>
        <p:spPr>
          <a:xfrm>
            <a:off x="590550" y="3428107"/>
            <a:ext cx="2422347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spcAft>
                <a:spcPts val="450"/>
              </a:spcAft>
              <a:buNone/>
            </a:pPr>
            <a:r>
              <a:rPr lang="en-US" sz="2000" b="1" dirty="0">
                <a:solidFill>
                  <a:srgbClr val="3F51B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Пилатес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590550" y="3671888"/>
            <a:ext cx="2422347" cy="2723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00" dirty="0">
                <a:solidFill>
                  <a:srgbClr val="3747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Укрепление мышц кора, улучшение осанки и гибкости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3289250" y="1618357"/>
            <a:ext cx="2641550" cy="3525142"/>
          </a:xfrm>
          <a:prstGeom prst="roundRect">
            <a:avLst>
              <a:gd name="adj" fmla="val 2479"/>
            </a:avLst>
          </a:prstGeom>
          <a:solidFill>
            <a:srgbClr val="E8EAF6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3289250" y="533401"/>
            <a:ext cx="2641550" cy="2608956"/>
          </a:xfrm>
          <a:prstGeom prst="rect">
            <a:avLst/>
          </a:prstGeom>
          <a:solidFill>
            <a:srgbClr val="C5CAE9"/>
          </a:solidFill>
          <a:ln w="19050">
            <a:solidFill>
              <a:srgbClr val="9FA8DA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9"/>
          <p:cNvSpPr/>
          <p:nvPr/>
        </p:nvSpPr>
        <p:spPr>
          <a:xfrm>
            <a:off x="4215557" y="2306985"/>
            <a:ext cx="804565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3F51B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Место для фото</a:t>
            </a:r>
            <a:endParaRPr lang="en-US" sz="825" dirty="0"/>
          </a:p>
        </p:txBody>
      </p:sp>
      <p:sp>
        <p:nvSpPr>
          <p:cNvPr id="12" name="Text 10"/>
          <p:cNvSpPr/>
          <p:nvPr/>
        </p:nvSpPr>
        <p:spPr>
          <a:xfrm>
            <a:off x="3422600" y="3380926"/>
            <a:ext cx="2422347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spcAft>
                <a:spcPts val="450"/>
              </a:spcAft>
              <a:buNone/>
            </a:pPr>
            <a:r>
              <a:rPr lang="en-US" sz="2000" b="1" dirty="0">
                <a:solidFill>
                  <a:srgbClr val="3F51B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Функциональный тренинг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3422600" y="4065389"/>
            <a:ext cx="2422347" cy="2723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00" dirty="0">
                <a:solidFill>
                  <a:srgbClr val="3747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Комплексные упражнения для силы и выносливости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6121301" y="1618356"/>
            <a:ext cx="2641550" cy="3525141"/>
          </a:xfrm>
          <a:prstGeom prst="roundRect">
            <a:avLst>
              <a:gd name="adj" fmla="val 2479"/>
            </a:avLst>
          </a:prstGeom>
          <a:solidFill>
            <a:srgbClr val="E8EAF6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3"/>
          <p:cNvSpPr/>
          <p:nvPr/>
        </p:nvSpPr>
        <p:spPr>
          <a:xfrm>
            <a:off x="6432352" y="410915"/>
            <a:ext cx="1797248" cy="2608956"/>
          </a:xfrm>
          <a:prstGeom prst="rect">
            <a:avLst/>
          </a:prstGeom>
          <a:solidFill>
            <a:srgbClr val="C5CAE9"/>
          </a:solidFill>
          <a:ln w="19050">
            <a:solidFill>
              <a:srgbClr val="9FA8DA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Text 14"/>
          <p:cNvSpPr/>
          <p:nvPr/>
        </p:nvSpPr>
        <p:spPr>
          <a:xfrm>
            <a:off x="7047607" y="2306985"/>
            <a:ext cx="804565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3F51B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Место для фото</a:t>
            </a:r>
            <a:endParaRPr lang="en-US" sz="825" dirty="0"/>
          </a:p>
        </p:txBody>
      </p:sp>
      <p:sp>
        <p:nvSpPr>
          <p:cNvPr id="17" name="Text 15"/>
          <p:cNvSpPr/>
          <p:nvPr/>
        </p:nvSpPr>
        <p:spPr>
          <a:xfrm>
            <a:off x="6254651" y="3428107"/>
            <a:ext cx="2422347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spcAft>
                <a:spcPts val="450"/>
              </a:spcAft>
              <a:buNone/>
            </a:pPr>
            <a:r>
              <a:rPr lang="en-US" sz="2000" b="1" dirty="0">
                <a:solidFill>
                  <a:srgbClr val="3F51B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Бодифлекс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6254651" y="3671888"/>
            <a:ext cx="2422347" cy="2723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00" dirty="0">
                <a:solidFill>
                  <a:srgbClr val="3747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Дыхательная гимнастика для похудения и оздоровления</a:t>
            </a:r>
            <a:endParaRPr lang="en-US" sz="1100" dirty="0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7AF6EEB-E997-3088-5DE2-1037C94BC3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125" y="544039"/>
            <a:ext cx="2633700" cy="2603218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D1632712-09A6-B775-9BD3-E75F8350FF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8601" y="534894"/>
            <a:ext cx="2627604" cy="2621507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423D1BB1-5427-1E41-BB2A-5BF556D75F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7221" y="412963"/>
            <a:ext cx="1792379" cy="286536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76200" cy="5143500"/>
          </a:xfrm>
          <a:prstGeom prst="rect">
            <a:avLst/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381000" y="228600"/>
            <a:ext cx="4381691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0089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Ожидаемые результаты</a:t>
            </a:r>
            <a:endParaRPr lang="en-US" sz="2400" dirty="0"/>
          </a:p>
        </p:txBody>
      </p:sp>
      <p:pic>
        <p:nvPicPr>
          <p:cNvPr id="4" name="Image 0" descr="/tmp/rasterized-gradient-04e80b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749300"/>
            <a:ext cx="2667000" cy="349490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05790" y="792657"/>
            <a:ext cx="2331720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50000"/>
              </a:lnSpc>
              <a:spcAft>
                <a:spcPts val="900"/>
              </a:spcAft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🏃</a:t>
            </a:r>
            <a:endParaRPr lang="ru-RU" sz="1200" b="1" dirty="0">
              <a:solidFill>
                <a:srgbClr val="FFFFFF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spcAft>
                <a:spcPts val="900"/>
              </a:spcAft>
              <a:buNone/>
            </a:pPr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Физическое</a:t>
            </a: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здоровье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647700" y="2468761"/>
            <a:ext cx="2331720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400" dirty="0">
                <a:solidFill>
                  <a:srgbClr val="FFFFFF">
                    <a:alpha val="9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Укрепление мышц и суставов, повышение выносливости, улучшение координации движений, нормализация веса</a:t>
            </a:r>
            <a:endParaRPr lang="en-US" sz="1400" dirty="0"/>
          </a:p>
        </p:txBody>
      </p:sp>
      <p:pic>
        <p:nvPicPr>
          <p:cNvPr id="7" name="Image 1" descr="/tmp/rasterized-gradient-0994dec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600" y="749301"/>
            <a:ext cx="2667000" cy="349490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276600" y="1047970"/>
            <a:ext cx="2667000" cy="4265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spcAft>
                <a:spcPts val="900"/>
              </a:spcAft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🧠 Психологическое здоровье</a:t>
            </a:r>
            <a:endParaRPr lang="en-US" sz="2400" dirty="0"/>
          </a:p>
        </p:txBody>
      </p:sp>
      <p:sp>
        <p:nvSpPr>
          <p:cNvPr id="9" name="Text 5"/>
          <p:cNvSpPr/>
          <p:nvPr/>
        </p:nvSpPr>
        <p:spPr>
          <a:xfrm>
            <a:off x="3467100" y="2495549"/>
            <a:ext cx="2331720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400" dirty="0">
                <a:solidFill>
                  <a:srgbClr val="FFFFFF">
                    <a:alpha val="9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Снижение уровня стресса, улучшение настроения, повышение самооценки, нормализация сна</a:t>
            </a:r>
            <a:endParaRPr lang="en-US" sz="1400" dirty="0"/>
          </a:p>
        </p:txBody>
      </p:sp>
      <p:pic>
        <p:nvPicPr>
          <p:cNvPr id="10" name="Image 2" descr="/tmp/rasterized-gradient-35f6a233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4100" y="748095"/>
            <a:ext cx="2667000" cy="3494907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286500" y="1102234"/>
            <a:ext cx="2331720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spcAft>
                <a:spcPts val="900"/>
              </a:spcAft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👥 Социальное здоровье</a:t>
            </a:r>
            <a:endParaRPr lang="en-US" sz="2400" dirty="0"/>
          </a:p>
        </p:txBody>
      </p:sp>
      <p:sp>
        <p:nvSpPr>
          <p:cNvPr id="12" name="Text 7"/>
          <p:cNvSpPr/>
          <p:nvPr/>
        </p:nvSpPr>
        <p:spPr>
          <a:xfrm>
            <a:off x="6286500" y="2468761"/>
            <a:ext cx="2331720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400" dirty="0">
                <a:solidFill>
                  <a:srgbClr val="FFFFFF">
                    <a:alpha val="9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Развитие коммуникативных навыков, формирование здоровых привычек, повышение работоспособности</a:t>
            </a:r>
            <a:endParaRPr lang="en-US" sz="1400" dirty="0"/>
          </a:p>
        </p:txBody>
      </p:sp>
      <p:sp>
        <p:nvSpPr>
          <p:cNvPr id="13" name="Text 8"/>
          <p:cNvSpPr/>
          <p:nvPr/>
        </p:nvSpPr>
        <p:spPr>
          <a:xfrm>
            <a:off x="457200" y="4286250"/>
            <a:ext cx="8305800" cy="704850"/>
          </a:xfrm>
          <a:prstGeom prst="roundRect">
            <a:avLst>
              <a:gd name="adj" fmla="val 8649"/>
            </a:avLst>
          </a:prstGeom>
          <a:solidFill>
            <a:srgbClr val="E0F2F1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9"/>
          <p:cNvSpPr/>
          <p:nvPr/>
        </p:nvSpPr>
        <p:spPr>
          <a:xfrm>
            <a:off x="609600" y="4438650"/>
            <a:ext cx="8161020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600" b="1" dirty="0">
                <a:solidFill>
                  <a:srgbClr val="004D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Важно:</a:t>
            </a:r>
            <a:r>
              <a:rPr lang="en-US" sz="1600" dirty="0">
                <a:solidFill>
                  <a:srgbClr val="004D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Регулярные занятия фитнесом снижают риск сердечно-сосудистых заболеваний на 30–40%, диабета 2 типа на 50%, депрессии на 30%</a:t>
            </a: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76200" cy="5143500"/>
          </a:xfrm>
          <a:prstGeom prst="rect">
            <a:avLst/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381000" y="228600"/>
            <a:ext cx="4381691" cy="2476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0089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Результаты по возрастным группам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381000" y="895350"/>
            <a:ext cx="2717750" cy="4248150"/>
          </a:xfrm>
          <a:prstGeom prst="roundRect">
            <a:avLst>
              <a:gd name="adj" fmla="val 3717"/>
            </a:avLst>
          </a:prstGeom>
          <a:noFill/>
          <a:ln w="19050">
            <a:solidFill>
              <a:srgbClr val="00897B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400050" y="1009650"/>
            <a:ext cx="2679650" cy="1572518"/>
          </a:xfrm>
          <a:prstGeom prst="rect">
            <a:avLst/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470408" y="1665982"/>
            <a:ext cx="2538933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buNone/>
            </a:pPr>
            <a:r>
              <a:rPr lang="en-US" sz="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👶 Дошкольники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653022" y="2557847"/>
            <a:ext cx="1918823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Развитие моторики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643497" y="2941483"/>
            <a:ext cx="1966246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Правильная осанка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641999" y="3325118"/>
            <a:ext cx="2431405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Укрепление иммунитета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641999" y="3719773"/>
            <a:ext cx="1450300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Развитие речи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648295" y="4092389"/>
            <a:ext cx="1463080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Социализация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3251150" y="895350"/>
            <a:ext cx="2717750" cy="4248150"/>
          </a:xfrm>
          <a:prstGeom prst="roundRect">
            <a:avLst>
              <a:gd name="adj" fmla="val 3717"/>
            </a:avLst>
          </a:prstGeom>
          <a:noFill/>
          <a:ln w="19050">
            <a:solidFill>
              <a:srgbClr val="FF6F0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3270200" y="1009650"/>
            <a:ext cx="2679650" cy="1572518"/>
          </a:xfrm>
          <a:prstGeom prst="rect">
            <a:avLst/>
          </a:prstGeom>
          <a:solidFill>
            <a:srgbClr val="FF6F0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12"/>
          <p:cNvSpPr/>
          <p:nvPr/>
        </p:nvSpPr>
        <p:spPr>
          <a:xfrm>
            <a:off x="3340559" y="1665982"/>
            <a:ext cx="2538933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🎒 Школьники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3518446" y="2753618"/>
            <a:ext cx="2361046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Профилактика сколиоза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3518446" y="3115568"/>
            <a:ext cx="2108940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Сила и выносливость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3518446" y="3504952"/>
            <a:ext cx="1363072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Успеваемость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3518446" y="3900934"/>
            <a:ext cx="1524392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Снятие стресса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3518446" y="4252218"/>
            <a:ext cx="1494676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Привычки ЗОЖ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6121301" y="895350"/>
            <a:ext cx="2717750" cy="4248150"/>
          </a:xfrm>
          <a:prstGeom prst="roundRect">
            <a:avLst>
              <a:gd name="adj" fmla="val 3717"/>
            </a:avLst>
          </a:prstGeom>
          <a:noFill/>
          <a:ln w="19050">
            <a:solidFill>
              <a:srgbClr val="5C6BC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9"/>
          <p:cNvSpPr/>
          <p:nvPr/>
        </p:nvSpPr>
        <p:spPr>
          <a:xfrm>
            <a:off x="6140351" y="1009650"/>
            <a:ext cx="2679650" cy="1572518"/>
          </a:xfrm>
          <a:prstGeom prst="rect">
            <a:avLst/>
          </a:prstGeom>
          <a:solidFill>
            <a:srgbClr val="5C6BC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2" name="Text 20"/>
          <p:cNvSpPr/>
          <p:nvPr/>
        </p:nvSpPr>
        <p:spPr>
          <a:xfrm>
            <a:off x="6205017" y="1661914"/>
            <a:ext cx="2538933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💪 Взрослые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6428209" y="2772668"/>
            <a:ext cx="1940052" cy="95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Здоровье спины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6428209" y="3102527"/>
            <a:ext cx="2374404" cy="95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Нормализация веса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6428209" y="3464756"/>
            <a:ext cx="2198831" cy="95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Снижение стресса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6428209" y="3880371"/>
            <a:ext cx="1752935" cy="95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Работа сердца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6428209" y="4243834"/>
            <a:ext cx="1860826" cy="95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Качество жизни</a:t>
            </a:r>
            <a:endParaRPr lang="en-US" sz="1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76200" cy="5143500"/>
          </a:xfrm>
          <a:prstGeom prst="rect">
            <a:avLst/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381000" y="228600"/>
            <a:ext cx="4381691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0089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Выводы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57200" y="1014411"/>
            <a:ext cx="381000" cy="381000"/>
          </a:xfrm>
          <a:prstGeom prst="roundRect">
            <a:avLst>
              <a:gd name="adj" fmla="val 240000"/>
            </a:avLst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990600" y="914398"/>
            <a:ext cx="7927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Фитнес является эффективным средством сохранения и укрепления здоровья для всех возрастных групп населения</a:t>
            </a:r>
            <a:endParaRPr lang="en-US" sz="1600" b="1" dirty="0"/>
          </a:p>
        </p:txBody>
      </p:sp>
      <p:sp>
        <p:nvSpPr>
          <p:cNvPr id="6" name="Text 4"/>
          <p:cNvSpPr/>
          <p:nvPr/>
        </p:nvSpPr>
        <p:spPr>
          <a:xfrm>
            <a:off x="450850" y="1908176"/>
            <a:ext cx="381000" cy="381000"/>
          </a:xfrm>
          <a:prstGeom prst="roundRect">
            <a:avLst>
              <a:gd name="adj" fmla="val 240000"/>
            </a:avLst>
          </a:prstGeom>
          <a:solidFill>
            <a:srgbClr val="FF6F0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990600" y="1808163"/>
            <a:ext cx="7927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 каждой возрастной группы существуют оптимальные виды занятий, учитывающие физиологические особенности</a:t>
            </a:r>
            <a:endParaRPr lang="en-US" sz="1600" b="1" dirty="0"/>
          </a:p>
        </p:txBody>
      </p:sp>
      <p:sp>
        <p:nvSpPr>
          <p:cNvPr id="8" name="Text 6"/>
          <p:cNvSpPr/>
          <p:nvPr/>
        </p:nvSpPr>
        <p:spPr>
          <a:xfrm>
            <a:off x="450850" y="2854324"/>
            <a:ext cx="381000" cy="381000"/>
          </a:xfrm>
          <a:prstGeom prst="roundRect">
            <a:avLst>
              <a:gd name="adj" fmla="val 240000"/>
            </a:avLst>
          </a:prstGeom>
          <a:solidFill>
            <a:srgbClr val="5C6BC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7"/>
          <p:cNvSpPr/>
          <p:nvPr/>
        </p:nvSpPr>
        <p:spPr>
          <a:xfrm>
            <a:off x="990600" y="2754311"/>
            <a:ext cx="7927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Регулярные занятия фитнесом положительно влияют на физическое, психологическое и социальное здоровье</a:t>
            </a:r>
            <a:endParaRPr lang="en-US" sz="1600" b="1" dirty="0"/>
          </a:p>
        </p:txBody>
      </p:sp>
      <p:sp>
        <p:nvSpPr>
          <p:cNvPr id="10" name="Text 8"/>
          <p:cNvSpPr/>
          <p:nvPr/>
        </p:nvSpPr>
        <p:spPr>
          <a:xfrm>
            <a:off x="450850" y="3800472"/>
            <a:ext cx="381000" cy="381000"/>
          </a:xfrm>
          <a:prstGeom prst="roundRect">
            <a:avLst>
              <a:gd name="adj" fmla="val 240000"/>
            </a:avLst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9"/>
          <p:cNvSpPr/>
          <p:nvPr/>
        </p:nvSpPr>
        <p:spPr>
          <a:xfrm>
            <a:off x="990600" y="3603625"/>
            <a:ext cx="7927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Внедрение фитнес-программ в образовательные учреждения и на рабочих местах способствует оздоровлению населения</a:t>
            </a:r>
            <a:endParaRPr lang="en-US" sz="16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76200" cy="5143500"/>
          </a:xfrm>
          <a:prstGeom prst="rect">
            <a:avLst/>
          </a:prstGeom>
          <a:solidFill>
            <a:srgbClr val="00897B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381000" y="228600"/>
            <a:ext cx="4381691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0089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Список литературы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762000" y="838200"/>
            <a:ext cx="6811932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Холодов Ж.К., Кузнецов В.С. Теория и методика физического воспитания и спорта. — М.: Академия, 2021. — 480 с.</a:t>
            </a:r>
            <a:endParaRPr lang="en-US" sz="975" dirty="0"/>
          </a:p>
        </p:txBody>
      </p:sp>
      <p:sp>
        <p:nvSpPr>
          <p:cNvPr id="5" name="Text 3"/>
          <p:cNvSpPr/>
          <p:nvPr/>
        </p:nvSpPr>
        <p:spPr>
          <a:xfrm>
            <a:off x="762000" y="1125736"/>
            <a:ext cx="6793108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Менхин Ю.В., Менхин А.В. Оздоровительная гимнастика: теория и методика. — Ростов н/Д: Феникс, 2020. — 384 с.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762000" y="1413272"/>
            <a:ext cx="5927669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Сайкина Е.Г., Смирнова Ю.В. Фитнес в системе физической культуры. — СПб.: РГПУ, 2019. — 256 с.</a:t>
            </a:r>
            <a:endParaRPr lang="en-US" sz="975" dirty="0"/>
          </a:p>
        </p:txBody>
      </p:sp>
      <p:sp>
        <p:nvSpPr>
          <p:cNvPr id="7" name="Text 5"/>
          <p:cNvSpPr/>
          <p:nvPr/>
        </p:nvSpPr>
        <p:spPr>
          <a:xfrm>
            <a:off x="762000" y="1700808"/>
            <a:ext cx="7118881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Лисицкая Т.С., Сиднева Л.В. Аэробика: В 2 т. Т. 1. Теория и методика. — М.: Федерация аэробики России, 2020. — 232 с.</a:t>
            </a:r>
            <a:endParaRPr lang="en-US" sz="975" dirty="0"/>
          </a:p>
        </p:txBody>
      </p:sp>
      <p:sp>
        <p:nvSpPr>
          <p:cNvPr id="8" name="Text 6"/>
          <p:cNvSpPr/>
          <p:nvPr/>
        </p:nvSpPr>
        <p:spPr>
          <a:xfrm>
            <a:off x="762000" y="1988344"/>
            <a:ext cx="7985686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Всемирная организация здравоохранения. Глобальные рекомендации по физической активности для здоровья. — Женева: ВОЗ, 2020.</a:t>
            </a:r>
            <a:endParaRPr lang="en-US" sz="975" dirty="0"/>
          </a:p>
        </p:txBody>
      </p:sp>
      <p:sp>
        <p:nvSpPr>
          <p:cNvPr id="9" name="Text 7"/>
          <p:cNvSpPr/>
          <p:nvPr/>
        </p:nvSpPr>
        <p:spPr>
          <a:xfrm>
            <a:off x="762000" y="2275880"/>
            <a:ext cx="8161020" cy="346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Борилкевич В.Е. Фитнесс — современное понятие в мировом оздоровительном движении // Термины и понятия в сфере физической культуры. — СПб., 2021.</a:t>
            </a:r>
            <a:endParaRPr lang="en-US" sz="975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089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286500" y="0"/>
            <a:ext cx="2857500" cy="2857500"/>
          </a:xfrm>
          <a:prstGeom prst="rect">
            <a:avLst/>
          </a:prstGeom>
          <a:solidFill>
            <a:srgbClr val="FFFFFF">
              <a:alpha val="10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0" y="3238500"/>
            <a:ext cx="1905000" cy="1905000"/>
          </a:xfrm>
          <a:prstGeom prst="rect">
            <a:avLst/>
          </a:prstGeom>
          <a:solidFill>
            <a:srgbClr val="FFFFFF">
              <a:alpha val="8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2667000" y="666750"/>
            <a:ext cx="3810000" cy="3810000"/>
          </a:xfrm>
          <a:prstGeom prst="roundRect">
            <a:avLst>
              <a:gd name="adj" fmla="val 24000"/>
            </a:avLst>
          </a:prstGeom>
          <a:noFill/>
          <a:ln w="19050">
            <a:solidFill>
              <a:srgbClr val="FFFFFF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1850751" y="1482179"/>
            <a:ext cx="544235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200"/>
              </a:lnSpc>
              <a:spcAft>
                <a:spcPts val="1800"/>
              </a:spcAft>
              <a:buNone/>
            </a:pPr>
            <a:r>
              <a:rPr lang="en-US" sz="4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Спасибо за внимание!</a:t>
            </a:r>
            <a:endParaRPr lang="en-US" sz="4200" dirty="0"/>
          </a:p>
        </p:txBody>
      </p:sp>
      <p:sp>
        <p:nvSpPr>
          <p:cNvPr id="6" name="Text 4"/>
          <p:cNvSpPr/>
          <p:nvPr/>
        </p:nvSpPr>
        <p:spPr>
          <a:xfrm>
            <a:off x="4191000" y="2396579"/>
            <a:ext cx="762000" cy="38100"/>
          </a:xfrm>
          <a:prstGeom prst="rect">
            <a:avLst/>
          </a:prstGeom>
          <a:solidFill>
            <a:srgbClr val="FF6F0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3498820" y="2711052"/>
            <a:ext cx="2146209" cy="239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90"/>
              </a:lnSpc>
              <a:spcBef>
                <a:spcPts val="300"/>
              </a:spcBef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FFFFFF">
                    <a:alpha val="8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 «Здоровье»</a:t>
            </a:r>
            <a:endParaRPr lang="en-US" sz="1350" b="1" dirty="0"/>
          </a:p>
        </p:txBody>
      </p:sp>
      <p:sp>
        <p:nvSpPr>
          <p:cNvPr id="8" name="Text 6"/>
          <p:cNvSpPr/>
          <p:nvPr/>
        </p:nvSpPr>
        <p:spPr>
          <a:xfrm>
            <a:off x="2716644" y="3123034"/>
            <a:ext cx="3710562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2000" b="1" dirty="0">
                <a:solidFill>
                  <a:srgbClr val="FFFFFF">
                    <a:alpha val="6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Сохранение и укрепление здоровья посредством фитнеса</a:t>
            </a:r>
            <a:endParaRPr lang="en-US" sz="20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663</Words>
  <Application>Microsoft Office PowerPoint</Application>
  <PresentationFormat>Экран (16:9)</PresentationFormat>
  <Paragraphs>116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Georgia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Сохранение и укрепление здоровья посредством фитнеса</dc:title>
  <dc:subject>Проект Здоровье</dc:subject>
  <dc:creator>Проект по физической культуре</dc:creator>
  <cp:lastModifiedBy>Serega</cp:lastModifiedBy>
  <cp:revision>8</cp:revision>
  <dcterms:created xsi:type="dcterms:W3CDTF">2026-01-15T18:33:00Z</dcterms:created>
  <dcterms:modified xsi:type="dcterms:W3CDTF">2026-03-12T12:48:26Z</dcterms:modified>
</cp:coreProperties>
</file>