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custDataLst>
    <p:tags r:id="rId3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1F9C9"/>
    <a:srgbClr val="E1DD83"/>
    <a:srgbClr val="CCFCE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135EB-A87F-445C-8F45-6A070E21BA82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7F41-E331-4245-85F8-8CB53CD9C4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1119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795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3494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2070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5594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17072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4485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43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67067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854617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1753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9991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9882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986652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75734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8294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31357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14680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5785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35918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33015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40043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4704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73526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0968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67403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84174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47003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47794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08258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647885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5513543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124398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016252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0491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81106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51680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573760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09888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8256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95478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25405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0346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02356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9315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06934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67222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75773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AF2A-1DFE-4284-9BA0-38E327E9BDA1}" type="datetimeFigureOut">
              <a:rPr lang="ru-RU" smtClean="0"/>
              <a:pPr/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30596-D860-4216-9686-8EEA3AAC6E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756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" Type="http://schemas.openxmlformats.org/officeDocument/2006/relationships/slide" Target="slide2.xml"/><Relationship Id="rId21" Type="http://schemas.openxmlformats.org/officeDocument/2006/relationships/slide" Target="slide20.xml"/><Relationship Id="rId34" Type="http://schemas.openxmlformats.org/officeDocument/2006/relationships/slide" Target="slide33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33" Type="http://schemas.openxmlformats.org/officeDocument/2006/relationships/slide" Target="slide32.xml"/><Relationship Id="rId38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32" Type="http://schemas.openxmlformats.org/officeDocument/2006/relationships/slide" Target="slide31.xml"/><Relationship Id="rId37" Type="http://schemas.openxmlformats.org/officeDocument/2006/relationships/slide" Target="slide36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36" Type="http://schemas.openxmlformats.org/officeDocument/2006/relationships/slide" Target="slide35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31" Type="http://schemas.openxmlformats.org/officeDocument/2006/relationships/slide" Target="slide30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slide" Target="slide29.xml"/><Relationship Id="rId35" Type="http://schemas.openxmlformats.org/officeDocument/2006/relationships/slide" Target="slide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4%D0%BE%D0%BC%D0%BE%D1%81%D1%82%D1%80%D0%BE%D0%B9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4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4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69902" y="0"/>
            <a:ext cx="6793143" cy="523220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perspectiveRelaxedModerately"/>
            <a:lightRig rig="threePt" dir="t"/>
          </a:scene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ИГРА «От царства к империи»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9600" y="467102"/>
            <a:ext cx="3755572" cy="84908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Двоевластие </a:t>
            </a:r>
            <a:endParaRPr lang="ru-RU" sz="3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9600" y="1414157"/>
            <a:ext cx="3755572" cy="84908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«И снова бой»</a:t>
            </a:r>
            <a:endParaRPr lang="ru-RU" sz="3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9600" y="2391271"/>
            <a:ext cx="3755572" cy="84908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Личная жизнь </a:t>
            </a:r>
            <a:endParaRPr lang="ru-RU" sz="3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9600" y="3327441"/>
            <a:ext cx="3755572" cy="84908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Реформы</a:t>
            </a:r>
            <a:endParaRPr lang="ru-RU" sz="3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9600" y="4304555"/>
            <a:ext cx="3755572" cy="84908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Новая страна</a:t>
            </a:r>
            <a:endParaRPr lang="ru-RU" sz="3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>
            <a:hlinkClick r:id="rId3" action="ppaction://hlinksldjump"/>
          </p:cNvPr>
          <p:cNvSpPr/>
          <p:nvPr/>
        </p:nvSpPr>
        <p:spPr>
          <a:xfrm>
            <a:off x="4746171" y="467102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5794922" y="467102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14" name="Скругленный прямоугольник 13">
            <a:hlinkClick r:id="rId5" action="ppaction://hlinksldjump"/>
          </p:cNvPr>
          <p:cNvSpPr/>
          <p:nvPr/>
        </p:nvSpPr>
        <p:spPr>
          <a:xfrm>
            <a:off x="6843673" y="467102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15" name="Скругленный прямоугольник 14">
            <a:hlinkClick r:id="rId6" action="ppaction://hlinksldjump"/>
          </p:cNvPr>
          <p:cNvSpPr/>
          <p:nvPr/>
        </p:nvSpPr>
        <p:spPr>
          <a:xfrm>
            <a:off x="7892424" y="467102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16" name="Скругленный прямоугольник 15">
            <a:hlinkClick r:id="rId7" action="ppaction://hlinksldjump"/>
          </p:cNvPr>
          <p:cNvSpPr/>
          <p:nvPr/>
        </p:nvSpPr>
        <p:spPr>
          <a:xfrm>
            <a:off x="8941175" y="467102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sp>
        <p:nvSpPr>
          <p:cNvPr id="17" name="Скругленный прямоугольник 16">
            <a:hlinkClick r:id="rId8" action="ppaction://hlinksldjump"/>
          </p:cNvPr>
          <p:cNvSpPr/>
          <p:nvPr/>
        </p:nvSpPr>
        <p:spPr>
          <a:xfrm>
            <a:off x="9989926" y="456217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18" name="Скругленный прямоугольник 17">
            <a:hlinkClick r:id="rId9" action="ppaction://hlinksldjump"/>
          </p:cNvPr>
          <p:cNvSpPr/>
          <p:nvPr/>
        </p:nvSpPr>
        <p:spPr>
          <a:xfrm>
            <a:off x="11038677" y="456216"/>
            <a:ext cx="870858" cy="859971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7</a:t>
            </a:r>
            <a:endParaRPr lang="ru-RU" sz="5400" dirty="0"/>
          </a:p>
        </p:txBody>
      </p:sp>
      <p:sp>
        <p:nvSpPr>
          <p:cNvPr id="20" name="Скругленный прямоугольник 19">
            <a:hlinkClick r:id="rId10" action="ppaction://hlinksldjump"/>
          </p:cNvPr>
          <p:cNvSpPr/>
          <p:nvPr/>
        </p:nvSpPr>
        <p:spPr>
          <a:xfrm>
            <a:off x="4746171" y="1449412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21" name="Скругленный прямоугольник 20">
            <a:hlinkClick r:id="rId11" action="ppaction://hlinksldjump"/>
          </p:cNvPr>
          <p:cNvSpPr/>
          <p:nvPr/>
        </p:nvSpPr>
        <p:spPr>
          <a:xfrm>
            <a:off x="5794922" y="1449412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22" name="Скругленный прямоугольник 21">
            <a:hlinkClick r:id="rId12" action="ppaction://hlinksldjump"/>
          </p:cNvPr>
          <p:cNvSpPr/>
          <p:nvPr/>
        </p:nvSpPr>
        <p:spPr>
          <a:xfrm>
            <a:off x="6843673" y="1449412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23" name="Скругленный прямоугольник 22">
            <a:hlinkClick r:id="rId13" action="ppaction://hlinksldjump"/>
          </p:cNvPr>
          <p:cNvSpPr/>
          <p:nvPr/>
        </p:nvSpPr>
        <p:spPr>
          <a:xfrm>
            <a:off x="7892424" y="1449412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24" name="Скругленный прямоугольник 23">
            <a:hlinkClick r:id="rId14" action="ppaction://hlinksldjump"/>
          </p:cNvPr>
          <p:cNvSpPr/>
          <p:nvPr/>
        </p:nvSpPr>
        <p:spPr>
          <a:xfrm>
            <a:off x="8941175" y="1449412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sp>
        <p:nvSpPr>
          <p:cNvPr id="25" name="Скругленный прямоугольник 24">
            <a:hlinkClick r:id="rId15" action="ppaction://hlinksldjump"/>
          </p:cNvPr>
          <p:cNvSpPr/>
          <p:nvPr/>
        </p:nvSpPr>
        <p:spPr>
          <a:xfrm>
            <a:off x="9989926" y="1438527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26" name="Скругленный прямоугольник 25">
            <a:hlinkClick r:id="rId16" action="ppaction://hlinksldjump"/>
          </p:cNvPr>
          <p:cNvSpPr/>
          <p:nvPr/>
        </p:nvSpPr>
        <p:spPr>
          <a:xfrm>
            <a:off x="11038677" y="1438526"/>
            <a:ext cx="870858" cy="8599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7</a:t>
            </a:r>
            <a:endParaRPr lang="ru-RU" sz="5400" dirty="0"/>
          </a:p>
        </p:txBody>
      </p:sp>
      <p:sp>
        <p:nvSpPr>
          <p:cNvPr id="27" name="Скругленный прямоугольник 26">
            <a:hlinkClick r:id="rId17" action="ppaction://hlinksldjump"/>
          </p:cNvPr>
          <p:cNvSpPr/>
          <p:nvPr/>
        </p:nvSpPr>
        <p:spPr>
          <a:xfrm>
            <a:off x="4746171" y="2426526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28" name="Скругленный прямоугольник 27">
            <a:hlinkClick r:id="rId18" action="ppaction://hlinksldjump"/>
          </p:cNvPr>
          <p:cNvSpPr/>
          <p:nvPr/>
        </p:nvSpPr>
        <p:spPr>
          <a:xfrm>
            <a:off x="5794922" y="2426526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29" name="Скругленный прямоугольник 28">
            <a:hlinkClick r:id="rId19" action="ppaction://hlinksldjump"/>
          </p:cNvPr>
          <p:cNvSpPr/>
          <p:nvPr/>
        </p:nvSpPr>
        <p:spPr>
          <a:xfrm>
            <a:off x="6843673" y="2426526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30" name="Скругленный прямоугольник 29">
            <a:hlinkClick r:id="rId20" action="ppaction://hlinksldjump"/>
          </p:cNvPr>
          <p:cNvSpPr/>
          <p:nvPr/>
        </p:nvSpPr>
        <p:spPr>
          <a:xfrm>
            <a:off x="7892424" y="2426526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31" name="Скругленный прямоугольник 30">
            <a:hlinkClick r:id="rId21" action="ppaction://hlinksldjump"/>
          </p:cNvPr>
          <p:cNvSpPr/>
          <p:nvPr/>
        </p:nvSpPr>
        <p:spPr>
          <a:xfrm>
            <a:off x="8941175" y="2426526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sp>
        <p:nvSpPr>
          <p:cNvPr id="32" name="Скругленный прямоугольник 31">
            <a:hlinkClick r:id="rId22" action="ppaction://hlinksldjump"/>
          </p:cNvPr>
          <p:cNvSpPr/>
          <p:nvPr/>
        </p:nvSpPr>
        <p:spPr>
          <a:xfrm>
            <a:off x="9989926" y="2415641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33" name="Скругленный прямоугольник 32">
            <a:hlinkClick r:id="rId23" action="ppaction://hlinksldjump"/>
          </p:cNvPr>
          <p:cNvSpPr/>
          <p:nvPr/>
        </p:nvSpPr>
        <p:spPr>
          <a:xfrm>
            <a:off x="11038677" y="2415640"/>
            <a:ext cx="870858" cy="859971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7</a:t>
            </a:r>
            <a:endParaRPr lang="ru-RU" sz="5400" dirty="0"/>
          </a:p>
        </p:txBody>
      </p:sp>
      <p:sp>
        <p:nvSpPr>
          <p:cNvPr id="34" name="Скругленный прямоугольник 33">
            <a:hlinkClick r:id="rId24" action="ppaction://hlinksldjump"/>
          </p:cNvPr>
          <p:cNvSpPr/>
          <p:nvPr/>
        </p:nvSpPr>
        <p:spPr>
          <a:xfrm>
            <a:off x="4746171" y="3362696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35" name="Скругленный прямоугольник 34">
            <a:hlinkClick r:id="rId25" action="ppaction://hlinksldjump"/>
          </p:cNvPr>
          <p:cNvSpPr/>
          <p:nvPr/>
        </p:nvSpPr>
        <p:spPr>
          <a:xfrm>
            <a:off x="5794922" y="3362696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36" name="Скругленный прямоугольник 35">
            <a:hlinkClick r:id="rId26" action="ppaction://hlinksldjump"/>
          </p:cNvPr>
          <p:cNvSpPr/>
          <p:nvPr/>
        </p:nvSpPr>
        <p:spPr>
          <a:xfrm>
            <a:off x="6843673" y="3362696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37" name="Скругленный прямоугольник 36">
            <a:hlinkClick r:id="rId27" action="ppaction://hlinksldjump"/>
          </p:cNvPr>
          <p:cNvSpPr/>
          <p:nvPr/>
        </p:nvSpPr>
        <p:spPr>
          <a:xfrm>
            <a:off x="7892424" y="3362696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38" name="Скругленный прямоугольник 37">
            <a:hlinkClick r:id="rId28" action="ppaction://hlinksldjump"/>
          </p:cNvPr>
          <p:cNvSpPr/>
          <p:nvPr/>
        </p:nvSpPr>
        <p:spPr>
          <a:xfrm>
            <a:off x="8941175" y="3362696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sp>
        <p:nvSpPr>
          <p:cNvPr id="39" name="Скругленный прямоугольник 38">
            <a:hlinkClick r:id="rId29" action="ppaction://hlinksldjump"/>
          </p:cNvPr>
          <p:cNvSpPr/>
          <p:nvPr/>
        </p:nvSpPr>
        <p:spPr>
          <a:xfrm>
            <a:off x="9989926" y="3351811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40" name="Скругленный прямоугольник 39">
            <a:hlinkClick r:id="rId30" action="ppaction://hlinksldjump"/>
          </p:cNvPr>
          <p:cNvSpPr/>
          <p:nvPr/>
        </p:nvSpPr>
        <p:spPr>
          <a:xfrm>
            <a:off x="11038677" y="3351810"/>
            <a:ext cx="870858" cy="8599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7</a:t>
            </a:r>
            <a:endParaRPr lang="ru-RU" sz="5400" dirty="0"/>
          </a:p>
        </p:txBody>
      </p:sp>
      <p:sp>
        <p:nvSpPr>
          <p:cNvPr id="41" name="Скругленный прямоугольник 40">
            <a:hlinkClick r:id="rId31" action="ppaction://hlinksldjump"/>
          </p:cNvPr>
          <p:cNvSpPr/>
          <p:nvPr/>
        </p:nvSpPr>
        <p:spPr>
          <a:xfrm>
            <a:off x="4746171" y="4316977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42" name="Скругленный прямоугольник 41">
            <a:hlinkClick r:id="rId32" action="ppaction://hlinksldjump"/>
          </p:cNvPr>
          <p:cNvSpPr/>
          <p:nvPr/>
        </p:nvSpPr>
        <p:spPr>
          <a:xfrm>
            <a:off x="5794922" y="4316977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43" name="Скругленный прямоугольник 42">
            <a:hlinkClick r:id="rId33" action="ppaction://hlinksldjump"/>
          </p:cNvPr>
          <p:cNvSpPr/>
          <p:nvPr/>
        </p:nvSpPr>
        <p:spPr>
          <a:xfrm>
            <a:off x="6843673" y="4316977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44" name="Скругленный прямоугольник 43">
            <a:hlinkClick r:id="rId34" action="ppaction://hlinksldjump"/>
          </p:cNvPr>
          <p:cNvSpPr/>
          <p:nvPr/>
        </p:nvSpPr>
        <p:spPr>
          <a:xfrm>
            <a:off x="7892424" y="4316977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45" name="Скругленный прямоугольник 44">
            <a:hlinkClick r:id="rId35" action="ppaction://hlinksldjump"/>
          </p:cNvPr>
          <p:cNvSpPr/>
          <p:nvPr/>
        </p:nvSpPr>
        <p:spPr>
          <a:xfrm>
            <a:off x="8941175" y="4316977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5</a:t>
            </a:r>
            <a:endParaRPr lang="ru-RU" sz="5400" dirty="0"/>
          </a:p>
        </p:txBody>
      </p:sp>
      <p:sp>
        <p:nvSpPr>
          <p:cNvPr id="46" name="Скругленный прямоугольник 45">
            <a:hlinkClick r:id="rId36" action="ppaction://hlinksldjump"/>
          </p:cNvPr>
          <p:cNvSpPr/>
          <p:nvPr/>
        </p:nvSpPr>
        <p:spPr>
          <a:xfrm>
            <a:off x="9989926" y="4306092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47" name="Скругленный прямоугольник 46">
            <a:hlinkClick r:id="rId37" action="ppaction://hlinksldjump"/>
          </p:cNvPr>
          <p:cNvSpPr/>
          <p:nvPr/>
        </p:nvSpPr>
        <p:spPr>
          <a:xfrm>
            <a:off x="11038677" y="4306091"/>
            <a:ext cx="870858" cy="8599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7</a:t>
            </a:r>
            <a:endParaRPr lang="ru-RU" sz="5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10624" y="5438425"/>
            <a:ext cx="1736597" cy="63333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КОМАНДА1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9" name="Овал 48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52" name="Овал 51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53" name="Овал 52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54" name="Овал 53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55" name="Овал 54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56" name="Овал 55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57" name="Овал 56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58" name="Овал 57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59" name="Овал 58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60" name="Овал 59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61" name="Овал 6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62" name="Овал 61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63" name="Овал 62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64" name="Овал 63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65" name="Овал 64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66" name="Овал 65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67" name="Овал 66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68" name="Овал 67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69" name="Овал 68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70" name="Овал 69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71" name="Овал 70"/>
          <p:cNvSpPr>
            <a:spLocks/>
          </p:cNvSpPr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72" name="Овал 71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73" name="Овал 72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74" name="Овал 73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75" name="Овал 74"/>
          <p:cNvSpPr/>
          <p:nvPr/>
        </p:nvSpPr>
        <p:spPr>
          <a:xfrm>
            <a:off x="1404000" y="6048000"/>
            <a:ext cx="760782" cy="712607"/>
          </a:xfrm>
          <a:prstGeom prst="ellipse">
            <a:avLst/>
          </a:prstGeom>
          <a:solidFill>
            <a:srgbClr val="C00000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2826659" y="5471444"/>
            <a:ext cx="1736597" cy="63333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КОМАНДА</a:t>
            </a:r>
            <a:r>
              <a:rPr lang="en-US" sz="2400" dirty="0" smtClean="0">
                <a:solidFill>
                  <a:schemeClr val="tx1"/>
                </a:solidFill>
              </a:rPr>
              <a:t>2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9" name="Овал 78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Овал 7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81" name="Овал 80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82" name="Овал 81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83" name="Овал 82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84" name="Овал 83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85" name="Овал 84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86" name="Овал 85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87" name="Овал 86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88" name="Овал 87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89" name="Овал 88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90" name="Овал 8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91" name="Овал 90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92" name="Овал 91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93" name="Овал 92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94" name="Овал 93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95" name="Овал 94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96" name="Овал 95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97" name="Овал 96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98" name="Овал 97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99" name="Овал 98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100" name="Овал 99"/>
          <p:cNvSpPr>
            <a:spLocks/>
          </p:cNvSpPr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101" name="Овал 100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102" name="Овал 101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103" name="Овал 102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104" name="Овал 103"/>
          <p:cNvSpPr/>
          <p:nvPr/>
        </p:nvSpPr>
        <p:spPr>
          <a:xfrm>
            <a:off x="3240000" y="6048000"/>
            <a:ext cx="760782" cy="712607"/>
          </a:xfrm>
          <a:prstGeom prst="ellipse">
            <a:avLst/>
          </a:prstGeom>
          <a:solidFill>
            <a:srgbClr val="C00000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105" name="Прямоугольник 104"/>
          <p:cNvSpPr/>
          <p:nvPr/>
        </p:nvSpPr>
        <p:spPr>
          <a:xfrm>
            <a:off x="4758486" y="5473912"/>
            <a:ext cx="1736597" cy="63333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КОМАНДА</a:t>
            </a:r>
            <a:r>
              <a:rPr lang="en-US" sz="2400" dirty="0" smtClean="0">
                <a:solidFill>
                  <a:schemeClr val="tx1"/>
                </a:solidFill>
              </a:rPr>
              <a:t>3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06" name="Овал 105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108" name="Овал 107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09" name="Овал 108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10" name="Овал 109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11" name="Овал 110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112" name="Овал 111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113" name="Овал 112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14" name="Овал 113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115" name="Овал 114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116" name="Овал 115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117" name="Овал 11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118" name="Овал 117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119" name="Овал 118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120" name="Овал 119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121" name="Овал 120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122" name="Овал 121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123" name="Овал 122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124" name="Овал 123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125" name="Овал 124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126" name="Овал 125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127" name="Овал 126"/>
          <p:cNvSpPr>
            <a:spLocks/>
          </p:cNvSpPr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128" name="Овал 127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129" name="Овал 128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130" name="Овал 129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131" name="Овал 130"/>
          <p:cNvSpPr/>
          <p:nvPr/>
        </p:nvSpPr>
        <p:spPr>
          <a:xfrm>
            <a:off x="5256000" y="6048000"/>
            <a:ext cx="760782" cy="712607"/>
          </a:xfrm>
          <a:prstGeom prst="ellipse">
            <a:avLst/>
          </a:prstGeom>
          <a:solidFill>
            <a:srgbClr val="C00000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6745198" y="5473911"/>
            <a:ext cx="1736597" cy="63333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КОМАНДА</a:t>
            </a:r>
            <a:r>
              <a:rPr lang="en-US" sz="2400" dirty="0" smtClean="0">
                <a:solidFill>
                  <a:schemeClr val="tx1"/>
                </a:solidFill>
              </a:rPr>
              <a:t>4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33" name="Овал 132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Овал 13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135" name="Овал 134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36" name="Овал 135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37" name="Овал 136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38" name="Овал 137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139" name="Овал 138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140" name="Овал 139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41" name="Овал 140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142" name="Овал 141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143" name="Овал 142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144" name="Овал 14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145" name="Овал 144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146" name="Овал 145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147" name="Овал 146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148" name="Овал 147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149" name="Овал 148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150" name="Овал 149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151" name="Овал 150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152" name="Овал 151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153" name="Овал 152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154" name="Овал 153"/>
          <p:cNvSpPr>
            <a:spLocks/>
          </p:cNvSpPr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155" name="Овал 154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156" name="Овал 155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157" name="Овал 156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158" name="Овал 157"/>
          <p:cNvSpPr/>
          <p:nvPr/>
        </p:nvSpPr>
        <p:spPr>
          <a:xfrm>
            <a:off x="7236000" y="6048000"/>
            <a:ext cx="760782" cy="712607"/>
          </a:xfrm>
          <a:prstGeom prst="ellipse">
            <a:avLst/>
          </a:prstGeom>
          <a:solidFill>
            <a:srgbClr val="C00000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159" name="Прямоугольник 158"/>
          <p:cNvSpPr/>
          <p:nvPr/>
        </p:nvSpPr>
        <p:spPr>
          <a:xfrm>
            <a:off x="8697968" y="5460849"/>
            <a:ext cx="1736597" cy="63333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КОМАНДА5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81" name="Овал 180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2" name="Овал 181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183" name="Овал 182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84" name="Овал 183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85" name="Овал 184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86" name="Овал 185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187" name="Овал 186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188" name="Овал 187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89" name="Овал 188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190" name="Овал 189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191" name="Овал 190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192" name="Овал 191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193" name="Овал 192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194" name="Овал 193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195" name="Овал 194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196" name="Овал 195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197" name="Овал 196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198" name="Овал 197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199" name="Овал 198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200" name="Овал 199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201" name="Овал 200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202" name="Овал 201"/>
          <p:cNvSpPr>
            <a:spLocks/>
          </p:cNvSpPr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203" name="Овал 202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204" name="Овал 203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205" name="Овал 204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206" name="Овал 205"/>
          <p:cNvSpPr/>
          <p:nvPr/>
        </p:nvSpPr>
        <p:spPr>
          <a:xfrm>
            <a:off x="9146862" y="6047999"/>
            <a:ext cx="760782" cy="712607"/>
          </a:xfrm>
          <a:prstGeom prst="ellipse">
            <a:avLst/>
          </a:prstGeom>
          <a:solidFill>
            <a:srgbClr val="C00000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73730" name="AutoShape 2" descr="https://forum.ageofclones.com/uploads/default/original/3X/c/2/c210ffa516df3cc9966ea6cb8eb66c71cfba9114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3732" name="AutoShape 4" descr="https://forum.ageofclones.com/uploads/default/original/3X/c/2/c210ffa516df3cc9966ea6cb8eb66c71cfba9114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0533018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8825657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73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4" fill="hold">
                      <p:stCondLst>
                        <p:cond delay="0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4" fill="hold">
                      <p:stCondLst>
                        <p:cond delay="indefinite"/>
                      </p:stCondLst>
                      <p:childTnLst>
                        <p:par>
                          <p:cTn id="425" fill="hold">
                            <p:stCondLst>
                              <p:cond delay="0"/>
                            </p:stCondLst>
                            <p:childTnLst>
                              <p:par>
                                <p:cTn id="4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4" fill="hold">
                      <p:stCondLst>
                        <p:cond delay="indefinite"/>
                      </p:stCondLst>
                      <p:childTnLst>
                        <p:par>
                          <p:cTn id="435" fill="hold">
                            <p:stCondLst>
                              <p:cond delay="0"/>
                            </p:stCondLst>
                            <p:childTnLst>
                              <p:par>
                                <p:cTn id="4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9" fill="hold">
                      <p:stCondLst>
                        <p:cond delay="indefinite"/>
                      </p:stCondLst>
                      <p:childTnLst>
                        <p:par>
                          <p:cTn id="440" fill="hold">
                            <p:stCondLst>
                              <p:cond delay="0"/>
                            </p:stCondLst>
                            <p:childTnLst>
                              <p:par>
                                <p:cTn id="4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4" fill="hold">
                      <p:stCondLst>
                        <p:cond delay="indefinite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4" fill="hold">
                      <p:stCondLst>
                        <p:cond delay="indefinite"/>
                      </p:stCondLst>
                      <p:childTnLst>
                        <p:par>
                          <p:cTn id="475" fill="hold">
                            <p:stCondLst>
                              <p:cond delay="0"/>
                            </p:stCondLst>
                            <p:childTnLst>
                              <p:par>
                                <p:cTn id="4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4" fill="hold">
                      <p:stCondLst>
                        <p:cond delay="indefinite"/>
                      </p:stCondLst>
                      <p:childTnLst>
                        <p:par>
                          <p:cTn id="485" fill="hold">
                            <p:stCondLst>
                              <p:cond delay="0"/>
                            </p:stCondLst>
                            <p:childTnLst>
                              <p:par>
                                <p:cTn id="4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4" fill="hold">
                      <p:stCondLst>
                        <p:cond delay="indefinite"/>
                      </p:stCondLst>
                      <p:childTnLst>
                        <p:par>
                          <p:cTn id="495" fill="hold">
                            <p:stCondLst>
                              <p:cond delay="0"/>
                            </p:stCondLst>
                            <p:childTnLst>
                              <p:par>
                                <p:cTn id="4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499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0" fill="hold">
                      <p:stCondLst>
                        <p:cond delay="0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5" fill="hold">
                      <p:stCondLst>
                        <p:cond delay="indefinite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5" fill="hold">
                      <p:stCondLst>
                        <p:cond delay="indefinite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0" fill="hold">
                      <p:stCondLst>
                        <p:cond delay="indefinite"/>
                      </p:stCondLst>
                      <p:childTnLst>
                        <p:par>
                          <p:cTn id="521" fill="hold">
                            <p:stCondLst>
                              <p:cond delay="0"/>
                            </p:stCondLst>
                            <p:childTnLst>
                              <p:par>
                                <p:cTn id="5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5" fill="hold">
                      <p:stCondLst>
                        <p:cond delay="indefinite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0" fill="hold">
                      <p:stCondLst>
                        <p:cond delay="indefinite"/>
                      </p:stCondLst>
                      <p:childTnLst>
                        <p:par>
                          <p:cTn id="541" fill="hold">
                            <p:stCondLst>
                              <p:cond delay="0"/>
                            </p:stCondLst>
                            <p:childTnLst>
                              <p:par>
                                <p:cTn id="5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5" fill="hold">
                      <p:stCondLst>
                        <p:cond delay="indefinite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0" fill="hold">
                      <p:stCondLst>
                        <p:cond delay="indefinite"/>
                      </p:stCondLst>
                      <p:childTnLst>
                        <p:par>
                          <p:cTn id="551" fill="hold">
                            <p:stCondLst>
                              <p:cond delay="0"/>
                            </p:stCondLst>
                            <p:childTnLst>
                              <p:par>
                                <p:cTn id="5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5" fill="hold">
                      <p:stCondLst>
                        <p:cond delay="indefinite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0" fill="hold">
                      <p:stCondLst>
                        <p:cond delay="indefinite"/>
                      </p:stCondLst>
                      <p:childTnLst>
                        <p:par>
                          <p:cTn id="561" fill="hold">
                            <p:stCondLst>
                              <p:cond delay="0"/>
                            </p:stCondLst>
                            <p:childTnLst>
                              <p:par>
                                <p:cTn id="5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5" fill="hold">
                      <p:stCondLst>
                        <p:cond delay="indefinite"/>
                      </p:stCondLst>
                      <p:childTnLst>
                        <p:par>
                          <p:cTn id="566" fill="hold">
                            <p:stCondLst>
                              <p:cond delay="0"/>
                            </p:stCondLst>
                            <p:childTnLst>
                              <p:par>
                                <p:cTn id="5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0" fill="hold">
                      <p:stCondLst>
                        <p:cond delay="indefinite"/>
                      </p:stCondLst>
                      <p:childTnLst>
                        <p:par>
                          <p:cTn id="571" fill="hold">
                            <p:stCondLst>
                              <p:cond delay="0"/>
                            </p:stCondLst>
                            <p:childTnLst>
                              <p:par>
                                <p:cTn id="5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5" fill="hold">
                      <p:stCondLst>
                        <p:cond delay="indefinite"/>
                      </p:stCondLst>
                      <p:childTnLst>
                        <p:par>
                          <p:cTn id="576" fill="hold">
                            <p:stCondLst>
                              <p:cond delay="0"/>
                            </p:stCondLst>
                            <p:childTnLst>
                              <p:par>
                                <p:cTn id="5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0" fill="hold">
                      <p:stCondLst>
                        <p:cond delay="indefinite"/>
                      </p:stCondLst>
                      <p:childTnLst>
                        <p:par>
                          <p:cTn id="581" fill="hold">
                            <p:stCondLst>
                              <p:cond delay="0"/>
                            </p:stCondLst>
                            <p:childTnLst>
                              <p:par>
                                <p:cTn id="5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5" fill="hold">
                      <p:stCondLst>
                        <p:cond delay="indefinite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0" fill="hold">
                      <p:stCondLst>
                        <p:cond delay="indefinite"/>
                      </p:stCondLst>
                      <p:childTnLst>
                        <p:par>
                          <p:cTn id="591" fill="hold">
                            <p:stCondLst>
                              <p:cond delay="0"/>
                            </p:stCondLst>
                            <p:childTnLst>
                              <p:par>
                                <p:cTn id="5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5" fill="hold">
                      <p:stCondLst>
                        <p:cond delay="indefinite"/>
                      </p:stCondLst>
                      <p:childTnLst>
                        <p:par>
                          <p:cTn id="596" fill="hold">
                            <p:stCondLst>
                              <p:cond delay="0"/>
                            </p:stCondLst>
                            <p:childTnLst>
                              <p:par>
                                <p:cTn id="5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0" fill="hold">
                      <p:stCondLst>
                        <p:cond delay="indefinite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5" fill="hold">
                      <p:stCondLst>
                        <p:cond delay="indefinite"/>
                      </p:stCondLst>
                      <p:childTnLst>
                        <p:par>
                          <p:cTn id="606" fill="hold">
                            <p:stCondLst>
                              <p:cond delay="0"/>
                            </p:stCondLst>
                            <p:childTnLst>
                              <p:par>
                                <p:cTn id="6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0" fill="hold">
                      <p:stCondLst>
                        <p:cond delay="indefinite"/>
                      </p:stCondLst>
                      <p:childTnLst>
                        <p:par>
                          <p:cTn id="611" fill="hold">
                            <p:stCondLst>
                              <p:cond delay="0"/>
                            </p:stCondLst>
                            <p:childTnLst>
                              <p:par>
                                <p:cTn id="6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5" fill="hold">
                      <p:stCondLst>
                        <p:cond delay="indefinite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0" fill="hold">
                      <p:stCondLst>
                        <p:cond delay="indefinite"/>
                      </p:stCondLst>
                      <p:childTnLst>
                        <p:par>
                          <p:cTn id="621" fill="hold">
                            <p:stCondLst>
                              <p:cond delay="0"/>
                            </p:stCondLst>
                            <p:childTnLst>
                              <p:par>
                                <p:cTn id="6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625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6" fill="hold">
                      <p:stCondLst>
                        <p:cond delay="0"/>
                      </p:stCondLst>
                      <p:childTnLst>
                        <p:par>
                          <p:cTn id="627" fill="hold">
                            <p:stCondLst>
                              <p:cond delay="0"/>
                            </p:stCondLst>
                            <p:childTnLst>
                              <p:par>
                                <p:cTn id="6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6" fill="hold">
                      <p:stCondLst>
                        <p:cond delay="indefinite"/>
                      </p:stCondLst>
                      <p:childTnLst>
                        <p:par>
                          <p:cTn id="637" fill="hold">
                            <p:stCondLst>
                              <p:cond delay="0"/>
                            </p:stCondLst>
                            <p:childTnLst>
                              <p:par>
                                <p:cTn id="6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1" fill="hold">
                      <p:stCondLst>
                        <p:cond delay="indefinite"/>
                      </p:stCondLst>
                      <p:childTnLst>
                        <p:par>
                          <p:cTn id="642" fill="hold">
                            <p:stCondLst>
                              <p:cond delay="0"/>
                            </p:stCondLst>
                            <p:childTnLst>
                              <p:par>
                                <p:cTn id="6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6" fill="hold">
                      <p:stCondLst>
                        <p:cond delay="indefinite"/>
                      </p:stCondLst>
                      <p:childTnLst>
                        <p:par>
                          <p:cTn id="647" fill="hold">
                            <p:stCondLst>
                              <p:cond delay="0"/>
                            </p:stCondLst>
                            <p:childTnLst>
                              <p:par>
                                <p:cTn id="6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1" fill="hold">
                      <p:stCondLst>
                        <p:cond delay="indefinite"/>
                      </p:stCondLst>
                      <p:childTnLst>
                        <p:par>
                          <p:cTn id="652" fill="hold">
                            <p:stCondLst>
                              <p:cond delay="0"/>
                            </p:stCondLst>
                            <p:childTnLst>
                              <p:par>
                                <p:cTn id="6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6" fill="hold">
                      <p:stCondLst>
                        <p:cond delay="indefinite"/>
                      </p:stCondLst>
                      <p:childTnLst>
                        <p:par>
                          <p:cTn id="657" fill="hold">
                            <p:stCondLst>
                              <p:cond delay="0"/>
                            </p:stCondLst>
                            <p:childTnLst>
                              <p:par>
                                <p:cTn id="6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1" fill="hold">
                      <p:stCondLst>
                        <p:cond delay="indefinite"/>
                      </p:stCondLst>
                      <p:childTnLst>
                        <p:par>
                          <p:cTn id="662" fill="hold">
                            <p:stCondLst>
                              <p:cond delay="0"/>
                            </p:stCondLst>
                            <p:childTnLst>
                              <p:par>
                                <p:cTn id="6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6" fill="hold">
                      <p:stCondLst>
                        <p:cond delay="indefinite"/>
                      </p:stCondLst>
                      <p:childTnLst>
                        <p:par>
                          <p:cTn id="667" fill="hold">
                            <p:stCondLst>
                              <p:cond delay="0"/>
                            </p:stCondLst>
                            <p:childTnLst>
                              <p:par>
                                <p:cTn id="6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1" fill="hold">
                      <p:stCondLst>
                        <p:cond delay="indefinite"/>
                      </p:stCondLst>
                      <p:childTnLst>
                        <p:par>
                          <p:cTn id="672" fill="hold">
                            <p:stCondLst>
                              <p:cond delay="0"/>
                            </p:stCondLst>
                            <p:childTnLst>
                              <p:par>
                                <p:cTn id="6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6" fill="hold">
                      <p:stCondLst>
                        <p:cond delay="indefinite"/>
                      </p:stCondLst>
                      <p:childTnLst>
                        <p:par>
                          <p:cTn id="677" fill="hold">
                            <p:stCondLst>
                              <p:cond delay="0"/>
                            </p:stCondLst>
                            <p:childTnLst>
                              <p:par>
                                <p:cTn id="6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1" fill="hold">
                      <p:stCondLst>
                        <p:cond delay="indefinite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6" fill="hold">
                      <p:stCondLst>
                        <p:cond delay="indefinite"/>
                      </p:stCondLst>
                      <p:childTnLst>
                        <p:par>
                          <p:cTn id="687" fill="hold">
                            <p:stCondLst>
                              <p:cond delay="0"/>
                            </p:stCondLst>
                            <p:childTnLst>
                              <p:par>
                                <p:cTn id="6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1" fill="hold">
                      <p:stCondLst>
                        <p:cond delay="indefinite"/>
                      </p:stCondLst>
                      <p:childTnLst>
                        <p:par>
                          <p:cTn id="692" fill="hold">
                            <p:stCondLst>
                              <p:cond delay="0"/>
                            </p:stCondLst>
                            <p:childTnLst>
                              <p:par>
                                <p:cTn id="6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6" fill="hold">
                      <p:stCondLst>
                        <p:cond delay="indefinite"/>
                      </p:stCondLst>
                      <p:childTnLst>
                        <p:par>
                          <p:cTn id="697" fill="hold">
                            <p:stCondLst>
                              <p:cond delay="0"/>
                            </p:stCondLst>
                            <p:childTnLst>
                              <p:par>
                                <p:cTn id="6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1" fill="hold">
                      <p:stCondLst>
                        <p:cond delay="indefinite"/>
                      </p:stCondLst>
                      <p:childTnLst>
                        <p:par>
                          <p:cTn id="702" fill="hold">
                            <p:stCondLst>
                              <p:cond delay="0"/>
                            </p:stCondLst>
                            <p:childTnLst>
                              <p:par>
                                <p:cTn id="7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6" fill="hold">
                      <p:stCondLst>
                        <p:cond delay="indefinite"/>
                      </p:stCondLst>
                      <p:childTnLst>
                        <p:par>
                          <p:cTn id="707" fill="hold">
                            <p:stCondLst>
                              <p:cond delay="0"/>
                            </p:stCondLst>
                            <p:childTnLst>
                              <p:par>
                                <p:cTn id="7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1" fill="hold">
                      <p:stCondLst>
                        <p:cond delay="indefinite"/>
                      </p:stCondLst>
                      <p:childTnLst>
                        <p:par>
                          <p:cTn id="712" fill="hold">
                            <p:stCondLst>
                              <p:cond delay="0"/>
                            </p:stCondLst>
                            <p:childTnLst>
                              <p:par>
                                <p:cTn id="7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6" fill="hold">
                      <p:stCondLst>
                        <p:cond delay="indefinite"/>
                      </p:stCondLst>
                      <p:childTnLst>
                        <p:par>
                          <p:cTn id="717" fill="hold">
                            <p:stCondLst>
                              <p:cond delay="0"/>
                            </p:stCondLst>
                            <p:childTnLst>
                              <p:par>
                                <p:cTn id="7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1" fill="hold">
                      <p:stCondLst>
                        <p:cond delay="indefinite"/>
                      </p:stCondLst>
                      <p:childTnLst>
                        <p:par>
                          <p:cTn id="722" fill="hold">
                            <p:stCondLst>
                              <p:cond delay="0"/>
                            </p:stCondLst>
                            <p:childTnLst>
                              <p:par>
                                <p:cTn id="7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6" fill="hold">
                      <p:stCondLst>
                        <p:cond delay="indefinite"/>
                      </p:stCondLst>
                      <p:childTnLst>
                        <p:par>
                          <p:cTn id="727" fill="hold">
                            <p:stCondLst>
                              <p:cond delay="0"/>
                            </p:stCondLst>
                            <p:childTnLst>
                              <p:par>
                                <p:cTn id="7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1" fill="hold">
                      <p:stCondLst>
                        <p:cond delay="indefinite"/>
                      </p:stCondLst>
                      <p:childTnLst>
                        <p:par>
                          <p:cTn id="732" fill="hold">
                            <p:stCondLst>
                              <p:cond delay="0"/>
                            </p:stCondLst>
                            <p:childTnLst>
                              <p:par>
                                <p:cTn id="7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6" fill="hold">
                      <p:stCondLst>
                        <p:cond delay="indefinite"/>
                      </p:stCondLst>
                      <p:childTnLst>
                        <p:par>
                          <p:cTn id="737" fill="hold">
                            <p:stCondLst>
                              <p:cond delay="0"/>
                            </p:stCondLst>
                            <p:childTnLst>
                              <p:par>
                                <p:cTn id="7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1" fill="hold">
                      <p:stCondLst>
                        <p:cond delay="indefinite"/>
                      </p:stCondLst>
                      <p:childTnLst>
                        <p:par>
                          <p:cTn id="742" fill="hold">
                            <p:stCondLst>
                              <p:cond delay="0"/>
                            </p:stCondLst>
                            <p:childTnLst>
                              <p:par>
                                <p:cTn id="7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6" fill="hold">
                      <p:stCondLst>
                        <p:cond delay="indefinite"/>
                      </p:stCondLst>
                      <p:childTnLst>
                        <p:par>
                          <p:cTn id="747" fill="hold">
                            <p:stCondLst>
                              <p:cond delay="0"/>
                            </p:stCondLst>
                            <p:childTnLst>
                              <p:par>
                                <p:cTn id="7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751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2" fill="hold">
                      <p:stCondLst>
                        <p:cond delay="0"/>
                      </p:stCondLst>
                      <p:childTnLst>
                        <p:par>
                          <p:cTn id="753" fill="hold">
                            <p:stCondLst>
                              <p:cond delay="0"/>
                            </p:stCondLst>
                            <p:childTnLst>
                              <p:par>
                                <p:cTn id="7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7" fill="hold">
                      <p:stCondLst>
                        <p:cond delay="indefinite"/>
                      </p:stCondLst>
                      <p:childTnLst>
                        <p:par>
                          <p:cTn id="758" fill="hold">
                            <p:stCondLst>
                              <p:cond delay="0"/>
                            </p:stCondLst>
                            <p:childTnLst>
                              <p:par>
                                <p:cTn id="7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2" fill="hold">
                      <p:stCondLst>
                        <p:cond delay="indefinite"/>
                      </p:stCondLst>
                      <p:childTnLst>
                        <p:par>
                          <p:cTn id="763" fill="hold">
                            <p:stCondLst>
                              <p:cond delay="0"/>
                            </p:stCondLst>
                            <p:childTnLst>
                              <p:par>
                                <p:cTn id="7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7" fill="hold">
                      <p:stCondLst>
                        <p:cond delay="indefinite"/>
                      </p:stCondLst>
                      <p:childTnLst>
                        <p:par>
                          <p:cTn id="768" fill="hold">
                            <p:stCondLst>
                              <p:cond delay="0"/>
                            </p:stCondLst>
                            <p:childTnLst>
                              <p:par>
                                <p:cTn id="7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2" fill="hold">
                      <p:stCondLst>
                        <p:cond delay="indefinite"/>
                      </p:stCondLst>
                      <p:childTnLst>
                        <p:par>
                          <p:cTn id="773" fill="hold">
                            <p:stCondLst>
                              <p:cond delay="0"/>
                            </p:stCondLst>
                            <p:childTnLst>
                              <p:par>
                                <p:cTn id="7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7" fill="hold">
                      <p:stCondLst>
                        <p:cond delay="indefinite"/>
                      </p:stCondLst>
                      <p:childTnLst>
                        <p:par>
                          <p:cTn id="778" fill="hold">
                            <p:stCondLst>
                              <p:cond delay="0"/>
                            </p:stCondLst>
                            <p:childTnLst>
                              <p:par>
                                <p:cTn id="7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2" fill="hold">
                      <p:stCondLst>
                        <p:cond delay="indefinite"/>
                      </p:stCondLst>
                      <p:childTnLst>
                        <p:par>
                          <p:cTn id="783" fill="hold">
                            <p:stCondLst>
                              <p:cond delay="0"/>
                            </p:stCondLst>
                            <p:childTnLst>
                              <p:par>
                                <p:cTn id="7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6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7" fill="hold">
                      <p:stCondLst>
                        <p:cond delay="indefinite"/>
                      </p:stCondLst>
                      <p:childTnLst>
                        <p:par>
                          <p:cTn id="788" fill="hold">
                            <p:stCondLst>
                              <p:cond delay="0"/>
                            </p:stCondLst>
                            <p:childTnLst>
                              <p:par>
                                <p:cTn id="7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1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2" fill="hold">
                      <p:stCondLst>
                        <p:cond delay="indefinite"/>
                      </p:stCondLst>
                      <p:childTnLst>
                        <p:par>
                          <p:cTn id="793" fill="hold">
                            <p:stCondLst>
                              <p:cond delay="0"/>
                            </p:stCondLst>
                            <p:childTnLst>
                              <p:par>
                                <p:cTn id="7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6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7" fill="hold">
                      <p:stCondLst>
                        <p:cond delay="indefinite"/>
                      </p:stCondLst>
                      <p:childTnLst>
                        <p:par>
                          <p:cTn id="798" fill="hold">
                            <p:stCondLst>
                              <p:cond delay="0"/>
                            </p:stCondLst>
                            <p:childTnLst>
                              <p:par>
                                <p:cTn id="7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2" fill="hold">
                      <p:stCondLst>
                        <p:cond delay="indefinite"/>
                      </p:stCondLst>
                      <p:childTnLst>
                        <p:par>
                          <p:cTn id="803" fill="hold">
                            <p:stCondLst>
                              <p:cond delay="0"/>
                            </p:stCondLst>
                            <p:childTnLst>
                              <p:par>
                                <p:cTn id="8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7" fill="hold">
                      <p:stCondLst>
                        <p:cond delay="indefinite"/>
                      </p:stCondLst>
                      <p:childTnLst>
                        <p:par>
                          <p:cTn id="808" fill="hold">
                            <p:stCondLst>
                              <p:cond delay="0"/>
                            </p:stCondLst>
                            <p:childTnLst>
                              <p:par>
                                <p:cTn id="8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2" fill="hold">
                      <p:stCondLst>
                        <p:cond delay="indefinite"/>
                      </p:stCondLst>
                      <p:childTnLst>
                        <p:par>
                          <p:cTn id="813" fill="hold">
                            <p:stCondLst>
                              <p:cond delay="0"/>
                            </p:stCondLst>
                            <p:childTnLst>
                              <p:par>
                                <p:cTn id="8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7" fill="hold">
                      <p:stCondLst>
                        <p:cond delay="indefinite"/>
                      </p:stCondLst>
                      <p:childTnLst>
                        <p:par>
                          <p:cTn id="818" fill="hold">
                            <p:stCondLst>
                              <p:cond delay="0"/>
                            </p:stCondLst>
                            <p:childTnLst>
                              <p:par>
                                <p:cTn id="8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2" fill="hold">
                      <p:stCondLst>
                        <p:cond delay="indefinite"/>
                      </p:stCondLst>
                      <p:childTnLst>
                        <p:par>
                          <p:cTn id="823" fill="hold">
                            <p:stCondLst>
                              <p:cond delay="0"/>
                            </p:stCondLst>
                            <p:childTnLst>
                              <p:par>
                                <p:cTn id="8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7" fill="hold">
                      <p:stCondLst>
                        <p:cond delay="indefinite"/>
                      </p:stCondLst>
                      <p:childTnLst>
                        <p:par>
                          <p:cTn id="828" fill="hold">
                            <p:stCondLst>
                              <p:cond delay="0"/>
                            </p:stCondLst>
                            <p:childTnLst>
                              <p:par>
                                <p:cTn id="8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2" fill="hold">
                      <p:stCondLst>
                        <p:cond delay="indefinite"/>
                      </p:stCondLst>
                      <p:childTnLst>
                        <p:par>
                          <p:cTn id="833" fill="hold">
                            <p:stCondLst>
                              <p:cond delay="0"/>
                            </p:stCondLst>
                            <p:childTnLst>
                              <p:par>
                                <p:cTn id="8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7" fill="hold">
                      <p:stCondLst>
                        <p:cond delay="indefinite"/>
                      </p:stCondLst>
                      <p:childTnLst>
                        <p:par>
                          <p:cTn id="838" fill="hold">
                            <p:stCondLst>
                              <p:cond delay="0"/>
                            </p:stCondLst>
                            <p:childTnLst>
                              <p:par>
                                <p:cTn id="8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1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2" fill="hold">
                      <p:stCondLst>
                        <p:cond delay="indefinite"/>
                      </p:stCondLst>
                      <p:childTnLst>
                        <p:par>
                          <p:cTn id="843" fill="hold">
                            <p:stCondLst>
                              <p:cond delay="0"/>
                            </p:stCondLst>
                            <p:childTnLst>
                              <p:par>
                                <p:cTn id="8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6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7" fill="hold">
                      <p:stCondLst>
                        <p:cond delay="indefinite"/>
                      </p:stCondLst>
                      <p:childTnLst>
                        <p:par>
                          <p:cTn id="848" fill="hold">
                            <p:stCondLst>
                              <p:cond delay="0"/>
                            </p:stCondLst>
                            <p:childTnLst>
                              <p:par>
                                <p:cTn id="8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1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2" fill="hold">
                      <p:stCondLst>
                        <p:cond delay="indefinite"/>
                      </p:stCondLst>
                      <p:childTnLst>
                        <p:par>
                          <p:cTn id="853" fill="hold">
                            <p:stCondLst>
                              <p:cond delay="0"/>
                            </p:stCondLst>
                            <p:childTnLst>
                              <p:par>
                                <p:cTn id="8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6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7" fill="hold">
                      <p:stCondLst>
                        <p:cond delay="indefinite"/>
                      </p:stCondLst>
                      <p:childTnLst>
                        <p:par>
                          <p:cTn id="858" fill="hold">
                            <p:stCondLst>
                              <p:cond delay="0"/>
                            </p:stCondLst>
                            <p:childTnLst>
                              <p:par>
                                <p:cTn id="8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1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2" fill="hold">
                      <p:stCondLst>
                        <p:cond delay="indefinite"/>
                      </p:stCondLst>
                      <p:childTnLst>
                        <p:par>
                          <p:cTn id="863" fill="hold">
                            <p:stCondLst>
                              <p:cond delay="0"/>
                            </p:stCondLst>
                            <p:childTnLst>
                              <p:par>
                                <p:cTn id="8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7" fill="hold">
                      <p:stCondLst>
                        <p:cond delay="indefinite"/>
                      </p:stCondLst>
                      <p:childTnLst>
                        <p:par>
                          <p:cTn id="868" fill="hold">
                            <p:stCondLst>
                              <p:cond delay="0"/>
                            </p:stCondLst>
                            <p:childTnLst>
                              <p:par>
                                <p:cTn id="8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1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2" fill="hold">
                      <p:stCondLst>
                        <p:cond delay="indefinite"/>
                      </p:stCondLst>
                      <p:childTnLst>
                        <p:par>
                          <p:cTn id="873" fill="hold">
                            <p:stCondLst>
                              <p:cond delay="0"/>
                            </p:stCondLst>
                            <p:childTnLst>
                              <p:par>
                                <p:cTn id="8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6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205" y="326875"/>
            <a:ext cx="111846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/>
              <a:t> </a:t>
            </a:r>
            <a:r>
              <a:rPr lang="ru-RU" sz="3200" i="1" u="sng" dirty="0" smtClean="0"/>
              <a:t>с 1682г. Петр </a:t>
            </a:r>
            <a:r>
              <a:rPr lang="en-US" sz="3200" i="1" u="sng" dirty="0" smtClean="0"/>
              <a:t>I </a:t>
            </a:r>
            <a:r>
              <a:rPr lang="ru-RU" sz="3200" i="1" u="sng" dirty="0" smtClean="0"/>
              <a:t>стал малолетним царем вместе с братом. Кто был его братом?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6931" y="1999494"/>
            <a:ext cx="2904400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798505" y="5693976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7148" y="5672843"/>
            <a:ext cx="44858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Иоанн </a:t>
            </a:r>
            <a:r>
              <a:rPr lang="en-US" sz="3200" b="1" dirty="0" smtClean="0">
                <a:solidFill>
                  <a:srgbClr val="FF0000"/>
                </a:solidFill>
              </a:rPr>
              <a:t>V </a:t>
            </a:r>
            <a:r>
              <a:rPr lang="ru-RU" sz="3200" b="1" dirty="0" smtClean="0">
                <a:solidFill>
                  <a:srgbClr val="FF0000"/>
                </a:solidFill>
              </a:rPr>
              <a:t>Алексеевич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Смотреть исходно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489" y="1453131"/>
            <a:ext cx="3422413" cy="4182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042" t="16723" r="7490" b="6293"/>
          <a:stretch/>
        </p:blipFill>
        <p:spPr bwMode="auto">
          <a:xfrm>
            <a:off x="1423851" y="1448928"/>
            <a:ext cx="2980687" cy="4109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12776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2376385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239491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>
                <a:solidFill>
                  <a:prstClr val="black"/>
                </a:solidFill>
              </a:rPr>
              <a:t>кто </a:t>
            </a:r>
            <a:r>
              <a:rPr lang="ru-RU" sz="3200" i="1" u="sng" dirty="0">
                <a:solidFill>
                  <a:prstClr val="black"/>
                </a:solidFill>
              </a:rPr>
              <a:t>был регентом в период царствования </a:t>
            </a:r>
            <a:r>
              <a:rPr lang="ru-RU" sz="3200" i="1" u="sng" dirty="0" smtClean="0">
                <a:solidFill>
                  <a:prstClr val="black"/>
                </a:solidFill>
              </a:rPr>
              <a:t>двух братьев?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23279" y="1576400"/>
            <a:ext cx="305805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48975" y="5850731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04654" y="5859750"/>
            <a:ext cx="71503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Сестра, царевна Софья Алексеевна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Смотреть исходно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216" y="841945"/>
            <a:ext cx="3567659" cy="5017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35367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824" y="200100"/>
            <a:ext cx="11649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>
                <a:solidFill>
                  <a:srgbClr val="0070C0"/>
                </a:solidFill>
              </a:rPr>
              <a:t> </a:t>
            </a:r>
            <a:r>
              <a:rPr lang="ru-RU" sz="3200" i="1" u="sng" dirty="0" smtClean="0"/>
              <a:t>в 1689г. царевна Софья была лишена власти и пострижена в монахини. В какой монастырь ее заключили?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02766" y="1999494"/>
            <a:ext cx="5201587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93630" y="5463839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2813" y="5448666"/>
            <a:ext cx="9776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Новодевичий монастырь </a:t>
            </a:r>
          </a:p>
          <a:p>
            <a:r>
              <a:rPr lang="ru-RU" sz="2000" i="1" dirty="0" smtClean="0"/>
              <a:t>Сегодня </a:t>
            </a:r>
            <a:r>
              <a:rPr lang="ru-RU" sz="2000" i="1" dirty="0"/>
              <a:t>относится к Историческому </a:t>
            </a:r>
            <a:r>
              <a:rPr lang="ru-RU" sz="2000" i="1" dirty="0" smtClean="0"/>
              <a:t>музею, но </a:t>
            </a:r>
            <a:r>
              <a:rPr lang="ru-RU" sz="2000" i="1" dirty="0"/>
              <a:t>и службы в храмах тоже </a:t>
            </a:r>
            <a:r>
              <a:rPr lang="ru-RU" sz="2000" i="1" dirty="0" smtClean="0"/>
              <a:t>проводятся. В </a:t>
            </a:r>
            <a:r>
              <a:rPr lang="ru-RU" sz="2000" i="1" dirty="0"/>
              <a:t>свое </a:t>
            </a:r>
            <a:r>
              <a:rPr lang="ru-RU" sz="2000" i="1" dirty="0" smtClean="0"/>
              <a:t>время это </a:t>
            </a:r>
            <a:r>
              <a:rPr lang="ru-RU" sz="2000" i="1" dirty="0"/>
              <a:t>был самый богатый и привилегированный монастырь в России.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Смотреть исходно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797" y="1434073"/>
            <a:ext cx="6211298" cy="41408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470263" y="4825177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303921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481" y="265042"/>
            <a:ext cx="115144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</a:t>
            </a:r>
            <a:r>
              <a:rPr lang="ru-RU" sz="3200" b="1" dirty="0">
                <a:solidFill>
                  <a:srgbClr val="0070C0"/>
                </a:solidFill>
              </a:rPr>
              <a:t>:</a:t>
            </a:r>
            <a:r>
              <a:rPr lang="ru-RU" sz="3200" dirty="0">
                <a:solidFill>
                  <a:srgbClr val="0070C0"/>
                </a:solidFill>
              </a:rPr>
              <a:t> </a:t>
            </a:r>
            <a:r>
              <a:rPr lang="ru-RU" sz="3200" i="1" u="sng" dirty="0" smtClean="0"/>
              <a:t>назовите историческое </a:t>
            </a:r>
            <a:r>
              <a:rPr lang="ru-RU" sz="3200" i="1" u="sng" dirty="0"/>
              <a:t>название стрелецкого бунта 1682 </a:t>
            </a:r>
            <a:r>
              <a:rPr lang="ru-RU" sz="3200" i="1" u="sng" dirty="0" smtClean="0"/>
              <a:t>года, в результате которого впервые русская царевна стала регентом?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62484" y="5406594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28800" y="5456317"/>
            <a:ext cx="9308891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                        «</a:t>
            </a:r>
            <a:r>
              <a:rPr lang="ru-RU" sz="3200" b="1" i="1" dirty="0" err="1" smtClean="0">
                <a:solidFill>
                  <a:srgbClr val="FF0000"/>
                </a:solidFill>
              </a:rPr>
              <a:t>Хованщина</a:t>
            </a:r>
            <a:r>
              <a:rPr lang="ru-RU" sz="3200" b="1" i="1" dirty="0" smtClean="0">
                <a:solidFill>
                  <a:srgbClr val="FF0000"/>
                </a:solidFill>
              </a:rPr>
              <a:t>»</a:t>
            </a:r>
          </a:p>
          <a:p>
            <a:r>
              <a:rPr lang="ru-RU" dirty="0" smtClean="0"/>
              <a:t>по фамилии И</a:t>
            </a:r>
            <a:r>
              <a:rPr lang="ru-RU" dirty="0"/>
              <a:t>. А. Хованского — </a:t>
            </a:r>
            <a:r>
              <a:rPr lang="ru-RU" dirty="0" smtClean="0"/>
              <a:t>представителя знатнейшего княжеского рода, </a:t>
            </a:r>
            <a:r>
              <a:rPr lang="ru-RU" dirty="0"/>
              <a:t>болезненно </a:t>
            </a:r>
            <a:r>
              <a:rPr lang="ru-RU" dirty="0" smtClean="0"/>
              <a:t>воспринимавшего </a:t>
            </a:r>
            <a:r>
              <a:rPr lang="ru-RU" dirty="0"/>
              <a:t>возвышение худородных </a:t>
            </a:r>
            <a:r>
              <a:rPr lang="ru-RU" dirty="0" smtClean="0"/>
              <a:t>Нарышкиных. Известна опера Мусоргского с одноименным названием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Смотреть исходно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7565" b="19676"/>
          <a:stretch/>
        </p:blipFill>
        <p:spPr bwMode="auto">
          <a:xfrm>
            <a:off x="713307" y="1748773"/>
            <a:ext cx="4291334" cy="3707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568" y="1748772"/>
            <a:ext cx="6047360" cy="37406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200298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455132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491" y="280033"/>
            <a:ext cx="115294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Петр любил играть в войну. Как назывались два его «потешных полка»?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2944" y="2158584"/>
            <a:ext cx="5261548" cy="2925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92220" y="5197588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9249" y="5149623"/>
            <a:ext cx="7391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Семеновский   и    Преображенский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82" t="50000" r="25737" b="10139"/>
          <a:stretch/>
        </p:blipFill>
        <p:spPr bwMode="auto">
          <a:xfrm>
            <a:off x="2845558" y="1313016"/>
            <a:ext cx="6311505" cy="3836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730216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7830" y="341865"/>
            <a:ext cx="117093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/>
              <a:t> </a:t>
            </a:r>
            <a:r>
              <a:rPr lang="ru-RU" sz="3200" i="1" u="sng" dirty="0" smtClean="0"/>
              <a:t>важным событием правления Софьи стал первый договор с Китаем в 1689г., впервые установивший границу. Как он назывался?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12236" y="1999494"/>
            <a:ext cx="379251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80495" y="5798479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48557" y="5803483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Нерчинский договор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022" y="1498846"/>
            <a:ext cx="5563925" cy="44094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683624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45521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869" y="173906"/>
            <a:ext cx="1181426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сподвижнику Софьи князю </a:t>
            </a:r>
            <a:r>
              <a:rPr lang="ru-RU" sz="2800" i="1" u="sng" dirty="0" err="1" smtClean="0"/>
              <a:t>В.Голицину</a:t>
            </a:r>
            <a:r>
              <a:rPr lang="ru-RU" sz="2800" i="1" u="sng" dirty="0" smtClean="0"/>
              <a:t>  поначалу сопутствовал успех. В 1686г. Россия на «вечные времена» оставляла за собой: Левобережную Украину с Киевом, Запорожье, Смоленск и Северскую  землю с Черниговом. О каком событии идет речь?</a:t>
            </a:r>
            <a:endParaRPr lang="ru-RU" sz="28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2299297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53478" y="5863793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3936" y="5901323"/>
            <a:ext cx="6510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Вечный мир с Речью 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Посполитой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890" y="2051343"/>
            <a:ext cx="7075807" cy="39002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582649" y="3476816"/>
            <a:ext cx="2233535" cy="378766"/>
          </a:xfrm>
          <a:prstGeom prst="roundRect">
            <a:avLst/>
          </a:prstGeom>
          <a:solidFill>
            <a:srgbClr val="E1DD83"/>
          </a:solidFill>
          <a:ln>
            <a:solidFill>
              <a:srgbClr val="E1DD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?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5363708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9461" y="252961"/>
            <a:ext cx="117276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когда происходила и как называлась война, по итогам которой Петр </a:t>
            </a:r>
            <a:r>
              <a:rPr lang="en-US" sz="3200" i="1" u="sng" dirty="0" smtClean="0"/>
              <a:t>I </a:t>
            </a:r>
            <a:r>
              <a:rPr lang="ru-RU" sz="3200" i="1" u="sng" dirty="0" smtClean="0"/>
              <a:t>«прорубил окно в Европу»?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05980" y="2018682"/>
            <a:ext cx="295306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88163" y="6046673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5888" y="6063082"/>
            <a:ext cx="5534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1700-1721гг.</a:t>
            </a:r>
            <a:r>
              <a:rPr lang="en-US" sz="3200" b="1" dirty="0" smtClean="0">
                <a:solidFill>
                  <a:srgbClr val="FF0000"/>
                </a:solidFill>
              </a:rPr>
              <a:t>/</a:t>
            </a:r>
            <a:r>
              <a:rPr lang="ru-RU" sz="3200" b="1" dirty="0" smtClean="0">
                <a:solidFill>
                  <a:srgbClr val="FF0000"/>
                </a:solidFill>
              </a:rPr>
              <a:t>Северная война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Смотреть исходно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543"/>
          <a:stretch/>
        </p:blipFill>
        <p:spPr bwMode="auto">
          <a:xfrm>
            <a:off x="3414625" y="1310217"/>
            <a:ext cx="4593925" cy="48184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8106940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2820" y="218876"/>
            <a:ext cx="115411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Он назвал ее «матерью Полтавской баталии». О чем речь?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67462" y="1999494"/>
            <a:ext cx="5856568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42198" y="5693976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7859" y="5687834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Битва у д. Лесной 1708г.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79" t="20929" r="7684" b="3564"/>
          <a:stretch/>
        </p:blipFill>
        <p:spPr bwMode="auto">
          <a:xfrm>
            <a:off x="3004457" y="941709"/>
            <a:ext cx="6862010" cy="4574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258389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96917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824" y="0"/>
            <a:ext cx="114511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Какое важное военное событие Петр</a:t>
            </a:r>
            <a:r>
              <a:rPr lang="en-US" sz="3200" i="1" u="sng" dirty="0" smtClean="0"/>
              <a:t> I</a:t>
            </a:r>
            <a:r>
              <a:rPr lang="ru-RU" sz="3200" i="1" u="sng" dirty="0" smtClean="0"/>
              <a:t> назвал «морской Полтавой»?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88163" y="5576410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0607" y="5589473"/>
            <a:ext cx="810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Гангутское</a:t>
            </a:r>
            <a:r>
              <a:rPr lang="ru-RU" sz="3200" b="1" dirty="0" smtClean="0">
                <a:solidFill>
                  <a:srgbClr val="FF0000"/>
                </a:solidFill>
              </a:rPr>
              <a:t> морское сражение 1714г.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868" y="1083881"/>
            <a:ext cx="5291693" cy="45970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869" y="1082126"/>
            <a:ext cx="3839245" cy="46249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8059007" y="2173573"/>
            <a:ext cx="2089334" cy="13235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408786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869" y="206795"/>
            <a:ext cx="118268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 </a:t>
            </a:r>
            <a:r>
              <a:rPr lang="ru-RU" sz="3200" i="1" u="sng" dirty="0" smtClean="0"/>
              <a:t>Почему война 1700-1721гг. получила название «Северная»?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77324" y="1999494"/>
            <a:ext cx="3612629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014735" y="5850730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47525" y="5894923"/>
            <a:ext cx="7700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По названию Северного союза 1699г.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Смотреть исходно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834" y="889651"/>
            <a:ext cx="6783692" cy="4955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480092" y="3282846"/>
            <a:ext cx="2203554" cy="989351"/>
          </a:xfrm>
          <a:prstGeom prst="rect">
            <a:avLst/>
          </a:prstGeom>
          <a:solidFill>
            <a:srgbClr val="CCFCE2"/>
          </a:solidFill>
          <a:ln>
            <a:solidFill>
              <a:srgbClr val="CCFC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304801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97374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859" y="206795"/>
            <a:ext cx="117543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В каком городе был заключен мирный договор, закончивший Северную войну?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47148" y="1999494"/>
            <a:ext cx="3612629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347146" y="6033610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19557" y="6025350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г. </a:t>
            </a:r>
            <a:r>
              <a:rPr lang="ru-RU" sz="3200" b="1" dirty="0" err="1" smtClean="0">
                <a:solidFill>
                  <a:srgbClr val="FF0000"/>
                </a:solidFill>
              </a:rPr>
              <a:t>Ништадт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743" y="1284013"/>
            <a:ext cx="4597400" cy="4822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546361" y="3451750"/>
            <a:ext cx="929390" cy="168904"/>
          </a:xfrm>
          <a:prstGeom prst="rect">
            <a:avLst/>
          </a:prstGeom>
          <a:solidFill>
            <a:srgbClr val="E1DD83"/>
          </a:solidFill>
          <a:ln>
            <a:solidFill>
              <a:srgbClr val="E1DD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637212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011646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878" y="204045"/>
            <a:ext cx="11829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как называется и когда произошло военное событие, </a:t>
            </a:r>
            <a:r>
              <a:rPr lang="ru-RU" sz="3200" i="1" u="sng" dirty="0"/>
              <a:t>в </a:t>
            </a:r>
            <a:r>
              <a:rPr lang="ru-RU" sz="3200" i="1" u="sng" dirty="0" smtClean="0"/>
              <a:t>результате которого к России отошли  западное и южное побережья Каспийского моря?.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65176" y="1999494"/>
            <a:ext cx="1719618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35912" y="5929108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96288" y="5966450"/>
            <a:ext cx="8259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Каспийский (иранский) поход 1722-1723гг.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Смотреть исходно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493" b="22669"/>
          <a:stretch/>
        </p:blipFill>
        <p:spPr bwMode="auto">
          <a:xfrm>
            <a:off x="3631474" y="1785102"/>
            <a:ext cx="4397042" cy="4247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5030618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858" y="233867"/>
            <a:ext cx="119991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3200" i="1" u="sng" dirty="0" smtClean="0"/>
              <a:t>назовите первую успешную военную кампанию Петра </a:t>
            </a:r>
            <a:r>
              <a:rPr lang="en-US" sz="3200" i="1" u="sng" dirty="0" smtClean="0"/>
              <a:t>I</a:t>
            </a:r>
            <a:r>
              <a:rPr lang="ru-RU" sz="3200" i="1" u="sng" dirty="0" smtClean="0"/>
              <a:t>, в результате которой к России отошел Азов?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89501" y="6007485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32964" y="6065172"/>
            <a:ext cx="710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Азовский поход 1696г.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Смотреть исходно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6044"/>
          <a:stretch/>
        </p:blipFill>
        <p:spPr bwMode="auto">
          <a:xfrm>
            <a:off x="2300570" y="1376831"/>
            <a:ext cx="7862761" cy="4688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231950" y="4841823"/>
            <a:ext cx="780500" cy="119921"/>
          </a:xfrm>
          <a:prstGeom prst="rect">
            <a:avLst/>
          </a:prstGeom>
          <a:solidFill>
            <a:srgbClr val="E1DD83"/>
          </a:solidFill>
          <a:ln>
            <a:solidFill>
              <a:srgbClr val="E1DD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853441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16190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226" y="216804"/>
            <a:ext cx="1201477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Она стала последней русской царицей и последней не иноземной супругой русского монарха. Была воспитана по старинным обычаям </a:t>
            </a:r>
            <a:r>
              <a:rPr lang="ru-RU" sz="2400" i="1" u="sng" dirty="0" smtClean="0">
                <a:hlinkClick r:id="rId3" tooltip="Домострой"/>
              </a:rPr>
              <a:t>Домостроя</a:t>
            </a:r>
            <a:r>
              <a:rPr lang="ru-RU" sz="2400" i="1" u="sng" dirty="0" smtClean="0"/>
              <a:t> и не разделяла интересов прозападного мужа.</a:t>
            </a:r>
            <a:r>
              <a:rPr lang="ru-RU" sz="2400" dirty="0" smtClean="0"/>
              <a:t> Б</a:t>
            </a:r>
            <a:r>
              <a:rPr lang="ru-RU" sz="2400" i="1" u="sng" dirty="0" smtClean="0"/>
              <a:t>ыла пострижена в монахини под именем Елены.</a:t>
            </a:r>
          </a:p>
          <a:p>
            <a:r>
              <a:rPr lang="ru-RU" sz="2400" i="1" u="sng" dirty="0" smtClean="0"/>
              <a:t>О ком речь?  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59958" y="2090934"/>
            <a:ext cx="3476865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54370" y="5850731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92286" y="5780782"/>
            <a:ext cx="4310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Евдокия Лопухина, 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первая жена Петра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010" name="AutoShape 2" descr="Евдокия Фёдоровна Лопух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3012" name="AutoShape 4" descr="Евдокия Фёдоровна Лопух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3014" name="Picture 6" descr="Евдокия Лопухина (9 августа 1669 - 7 сентября 1731) , русская ..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95163" y="1547045"/>
            <a:ext cx="4690746" cy="4348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605246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199489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541" y="216804"/>
            <a:ext cx="117491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его постигла печальная участь, Петр </a:t>
            </a:r>
            <a:r>
              <a:rPr lang="en-US" sz="2800" i="1" u="sng" dirty="0" smtClean="0"/>
              <a:t>I </a:t>
            </a:r>
            <a:r>
              <a:rPr lang="ru-RU" sz="2800" i="1" u="sng" dirty="0" smtClean="0"/>
              <a:t>подозревал его в заговоре. Он даже бежал за границу в Вену, но был возвращен и приговорен к смерти. О ком речь?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172892" y="2195437"/>
            <a:ext cx="2351314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62038" y="5693977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06732" y="5780782"/>
            <a:ext cx="97318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Старший сын Петра от первого брака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– царевич Алексей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62" name="AutoShape 2" descr="Лопухина, Евдокия Фёдоровна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4" name="Picture 4" descr="http://www.artsait.ru/art/m/molchanov/img/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6058" y="1633013"/>
            <a:ext cx="3448594" cy="4299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7484514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289" y="216804"/>
            <a:ext cx="1200171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/>
              <a:t> </a:t>
            </a:r>
            <a:r>
              <a:rPr lang="ru-RU" sz="2400" i="1" u="sng" dirty="0" smtClean="0"/>
              <a:t>это ближайший сподвижник Петра. После его смерти он способствовал воцарению Екатерины I, стал фактическим правителем России (1725—1727): «первый сенатор», «первый член Верховного тайного совета».</a:t>
            </a:r>
            <a:r>
              <a:rPr lang="ru-RU" sz="2400" dirty="0" smtClean="0"/>
              <a:t> </a:t>
            </a:r>
            <a:r>
              <a:rPr lang="ru-RU" sz="2400" i="1" u="sng" dirty="0" smtClean="0"/>
              <a:t>Но и его постигла печальная участь. В</a:t>
            </a:r>
            <a:r>
              <a:rPr lang="ru-RU" sz="2400" dirty="0" smtClean="0"/>
              <a:t> </a:t>
            </a:r>
            <a:r>
              <a:rPr lang="ru-RU" sz="2400" i="1" u="sng" dirty="0" smtClean="0"/>
              <a:t> 1727 году он подвергся опале: лишён имущества, званий и наград, сослан с семьёй в Сибирь, где умер.   </a:t>
            </a:r>
            <a:endParaRPr lang="ru-RU" sz="28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23935" y="24566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15181" y="6111987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41846" y="6051156"/>
            <a:ext cx="7130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Александр Данилович Меншиков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914" name="AutoShape 2" descr="Александр Данилович Меншик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6" name="Picture 4" descr="https://s2.travelask.ru/system/images/files/001/354/093/wysiwyg/%D0%BC%D0%B5%D0%BD%D1%88%D0%B8%D0%BA%D0%BE%D0%B2.jpg?15719166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7419" y="2299062"/>
            <a:ext cx="2926363" cy="3801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918" name="AutoShape 6" descr="https://regnum.ru/uploads/pictures/news/2016/04/07/regnum_picture_1460023879249063_norm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20" name="Picture 8" descr="https://regnum.ru/uploads/pictures/news/2016/04/07/regnum_picture_1460023879249063_norm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60720" y="2282589"/>
            <a:ext cx="4663440" cy="3819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61831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492083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52" y="216804"/>
            <a:ext cx="1174916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600" i="1" u="sng" dirty="0" smtClean="0"/>
              <a:t>рожденная в крестьянской семье она волей случая стала первой русской императрицей-иностранкой. В её честь Петром I учреждён орден Святой Екатерины и назван город Екатеринбург на Урале. О ком речь и как ее звали до принятия православия?</a:t>
            </a:r>
            <a:endParaRPr lang="ru-RU" sz="26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51714" y="2064808"/>
            <a:ext cx="188105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15181" y="6059736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0034" y="6059736"/>
            <a:ext cx="7628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Марта </a:t>
            </a:r>
            <a:r>
              <a:rPr lang="ru-RU" sz="3200" b="1" dirty="0" err="1" smtClean="0">
                <a:solidFill>
                  <a:srgbClr val="FF0000"/>
                </a:solidFill>
              </a:rPr>
              <a:t>Скавронская</a:t>
            </a:r>
            <a:r>
              <a:rPr lang="ru-RU" sz="3200" b="1" dirty="0" smtClean="0">
                <a:solidFill>
                  <a:srgbClr val="FF0000"/>
                </a:solidFill>
              </a:rPr>
              <a:t>, вторая жена Петра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866" name="Picture 2" descr="https://avatars.mds.yandex.net/get-pdb/1813491/27bcd834-3b70-461b-8b75-af38d6b27beb/s1200?webp=fal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2049" y="1645919"/>
            <a:ext cx="3470875" cy="4512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61831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942388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163" y="177616"/>
            <a:ext cx="118275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Из Европы Петр привез много прогрессивных идей, в том числе в одном из направлений медицины. Сам он также обучился этому и до конца жизни время от времени лечил своих придворных, для чего всегда носил с собой набор инструментов.  О каком увлечении Петра идет речь?  </a:t>
            </a:r>
            <a:endParaRPr lang="ru-RU" sz="24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06686" y="1999494"/>
            <a:ext cx="3500845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438586" y="6103407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18886" y="6111987"/>
            <a:ext cx="638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Стоматология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818" name="Picture 2" descr="338186f717f147880b38e6be39d0[1].jpg"/>
          <p:cNvPicPr>
            <a:picLocks noChangeAspect="1" noChangeArrowheads="1"/>
          </p:cNvPicPr>
          <p:nvPr/>
        </p:nvPicPr>
        <p:blipFill>
          <a:blip r:embed="rId3"/>
          <a:srcRect t="3505"/>
          <a:stretch>
            <a:fillRect/>
          </a:stretch>
        </p:blipFill>
        <p:spPr bwMode="auto">
          <a:xfrm>
            <a:off x="4126684" y="1894114"/>
            <a:ext cx="4105275" cy="4136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793967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424857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226" y="177616"/>
            <a:ext cx="1185366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всем известное увлечение Петра кораблестроением началось с небольшого судна - единственного корабля потешной флотилии Петра на </a:t>
            </a:r>
            <a:r>
              <a:rPr lang="ru-RU" sz="2400" i="1" u="sng" dirty="0" err="1" smtClean="0"/>
              <a:t>Плещеевом</a:t>
            </a:r>
            <a:r>
              <a:rPr lang="ru-RU" sz="2400" i="1" u="sng" dirty="0" smtClean="0"/>
              <a:t> озере, который сохранился до наших дней. Что это за корабль и как он назывался?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67432" y="6007485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92732" y="6038094"/>
            <a:ext cx="6021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Деревянный ботик «Фортуна»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770" name="Picture 2" descr="http://s1.fotokto.ru/photo/full/326/3266673.jpg"/>
          <p:cNvPicPr>
            <a:picLocks noChangeAspect="1" noChangeArrowheads="1"/>
          </p:cNvPicPr>
          <p:nvPr/>
        </p:nvPicPr>
        <p:blipFill>
          <a:blip r:embed="rId3"/>
          <a:srcRect t="21143"/>
          <a:stretch>
            <a:fillRect/>
          </a:stretch>
        </p:blipFill>
        <p:spPr bwMode="auto">
          <a:xfrm>
            <a:off x="2158812" y="1649323"/>
            <a:ext cx="8356788" cy="43987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644435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8539449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222070"/>
            <a:ext cx="1144871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у границ Москвы появился городок, который стал настоящей «маленькой Европой», где появилась первая аптека и первые фабрики. Полагается, что увлеченность Петра Европой зародилась именно там. Как это место называлось?</a:t>
            </a:r>
            <a:endParaRPr lang="ru-RU" sz="24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06240" y="1999494"/>
            <a:ext cx="4075611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55816" y="5377807"/>
            <a:ext cx="90786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Немецкая слобода Кукуй</a:t>
            </a:r>
          </a:p>
          <a:p>
            <a:r>
              <a:rPr lang="ru-RU" sz="2400" i="1" dirty="0" smtClean="0"/>
              <a:t>С XIX века названия – Кукуй и Немецкая слобода исчезают из речи. Дальше Москвичи стали называть этот район Лефортово.</a:t>
            </a:r>
            <a:endParaRPr lang="ru-RU" sz="2400" i="1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22" name="AutoShape 2" descr="Nemetska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Nemetska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6" name="AutoShape 6" descr="Nemetskay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8" name="AutoShape 8" descr="https://upload.wikimedia.org/wikipedia/ru/thumb/1/1e/%D0%9D%D0%B5%D0%BC%D0%B5%D1%86%D0%BA%D0%B0%D1%8F_%D1%81%D0%BB%D0%BE%D0%B1%D0%BE%D0%B4%D0%B0_2.jpg/408px-%D0%9D%D0%B5%D0%BC%D0%B5%D1%86%D0%BA%D0%B0%D1%8F_%D1%81%D0%BB%D0%BE%D0%B1%D0%BE%D0%B4%D0%B0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30" name="Picture 10" descr="https://pics.meshok.net/pics/80411739.jpg?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5168" y="1537868"/>
            <a:ext cx="5564776" cy="3957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707066" y="5328216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931818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41699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53" y="0"/>
            <a:ext cx="118275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dirty="0" smtClean="0"/>
              <a:t>взамен Боярской думы Петр учредил в 1711г. другой </a:t>
            </a:r>
            <a:r>
              <a:rPr lang="ru-RU" sz="2800" i="1" u="sng" dirty="0" smtClean="0"/>
              <a:t>высший орган государственной власти</a:t>
            </a:r>
            <a:r>
              <a:rPr lang="ru-RU" sz="2800" i="1" dirty="0" smtClean="0"/>
              <a:t>, а позднее были заменены и приказы. О каких органах идет речь? </a:t>
            </a:r>
            <a:endParaRPr lang="ru-RU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16073" y="5615599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674" y="566784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Сенат и коллегии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676" name="Picture 4" descr="https://slide-share.ru/slide/6359567.jpeg"/>
          <p:cNvPicPr>
            <a:picLocks noChangeAspect="1" noChangeArrowheads="1"/>
          </p:cNvPicPr>
          <p:nvPr/>
        </p:nvPicPr>
        <p:blipFill>
          <a:blip r:embed="rId3"/>
          <a:srcRect l="14299" t="43224" r="11416" b="10681"/>
          <a:stretch>
            <a:fillRect/>
          </a:stretch>
        </p:blipFill>
        <p:spPr bwMode="auto">
          <a:xfrm>
            <a:off x="0" y="1554480"/>
            <a:ext cx="8392617" cy="3905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4" name="Picture 2" descr="http://petro-barocco.ru/wp-content/uploads/2013/06/22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4754" y="1577341"/>
            <a:ext cx="5177246" cy="3882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245326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8069603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227" y="203742"/>
            <a:ext cx="118275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/>
              <a:t> </a:t>
            </a:r>
            <a:r>
              <a:rPr lang="ru-RU" sz="2800" i="1" u="sng" dirty="0" smtClean="0"/>
              <a:t>Петр провел церковную реформу, в 1721г. упразднил патриаршество и создал для управления церковью специальный орган. Как он назывался?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71684" y="1868866"/>
            <a:ext cx="5645299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177330" y="5968296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69308" y="598135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Священный Синод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628" name="Picture 4" descr="https://slide-share.ru/slide/6165236.jpeg"/>
          <p:cNvPicPr>
            <a:picLocks noChangeAspect="1" noChangeArrowheads="1"/>
          </p:cNvPicPr>
          <p:nvPr/>
        </p:nvPicPr>
        <p:blipFill>
          <a:blip r:embed="rId3"/>
          <a:srcRect l="13941" t="14107" r="13872"/>
          <a:stretch>
            <a:fillRect/>
          </a:stretch>
        </p:blipFill>
        <p:spPr bwMode="auto">
          <a:xfrm>
            <a:off x="2873828" y="1632857"/>
            <a:ext cx="6396809" cy="4281351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036321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256051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52" y="195943"/>
            <a:ext cx="118014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/>
              <a:t> </a:t>
            </a:r>
            <a:r>
              <a:rPr lang="ru-RU" sz="2800" i="1" u="sng" dirty="0" smtClean="0"/>
              <a:t>в период с 1718-1724гг. была проведена ревизия, по итогам которой была изменена система взимания налогов. Какой податью была заменена подворная?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88674" y="1999494"/>
            <a:ext cx="4519749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67878" y="6085862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33731" y="6098924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Подушной податью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78" name="Picture 2" descr="https://present5.com/presentation/-34738270_171735263/image-9.jpg"/>
          <p:cNvPicPr>
            <a:picLocks noChangeAspect="1" noChangeArrowheads="1"/>
          </p:cNvPicPr>
          <p:nvPr/>
        </p:nvPicPr>
        <p:blipFill>
          <a:blip r:embed="rId3"/>
          <a:srcRect l="5779" t="40889" r="43660"/>
          <a:stretch>
            <a:fillRect/>
          </a:stretch>
        </p:blipFill>
        <p:spPr bwMode="auto">
          <a:xfrm>
            <a:off x="2939143" y="1750423"/>
            <a:ext cx="6374674" cy="4192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80" name="Picture 4" descr="http://m.facts-about.org.uk/images/peter-the-great.jpg"/>
          <p:cNvPicPr>
            <a:picLocks noChangeAspect="1" noChangeArrowheads="1"/>
          </p:cNvPicPr>
          <p:nvPr/>
        </p:nvPicPr>
        <p:blipFill>
          <a:blip r:embed="rId4"/>
          <a:srcRect l="15802" t="13612" r="16312" b="12155"/>
          <a:stretch>
            <a:fillRect/>
          </a:stretch>
        </p:blipFill>
        <p:spPr bwMode="auto">
          <a:xfrm flipH="1">
            <a:off x="8203470" y="1230633"/>
            <a:ext cx="2834643" cy="3378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814252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17798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52" y="216805"/>
            <a:ext cx="117622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</a:t>
            </a:r>
            <a:r>
              <a:rPr lang="ru-RU" sz="3200" dirty="0" smtClean="0"/>
              <a:t> </a:t>
            </a:r>
            <a:r>
              <a:rPr lang="ru-RU" sz="2800" i="1" u="sng" dirty="0" smtClean="0"/>
              <a:t>в 1714г. Петр</a:t>
            </a:r>
            <a:r>
              <a:rPr lang="en-US" sz="2800" i="1" u="sng" dirty="0" smtClean="0"/>
              <a:t> I</a:t>
            </a:r>
            <a:r>
              <a:rPr lang="ru-RU" sz="2800" i="1" u="sng" dirty="0" smtClean="0"/>
              <a:t> стер разницу между поместьем и вотчиной, предотвратив раздробление дворянских хозяйств. О каком документе идет речь?</a:t>
            </a:r>
            <a:endParaRPr lang="ru-RU" sz="28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97680" y="1999494"/>
            <a:ext cx="3500846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54814" y="5902982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20667" y="5929106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Указ о единонаследии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530" name="AutoShape 2" descr="https://fs00.infourok.ru/images/doc/250/255505/img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2" name="Picture 4" descr="https://mayaksbor.ru/upload/iblock/cbf/cbfc063db8245fe0688453362ba5d04a.jpg"/>
          <p:cNvPicPr>
            <a:picLocks noChangeAspect="1" noChangeArrowheads="1"/>
          </p:cNvPicPr>
          <p:nvPr/>
        </p:nvPicPr>
        <p:blipFill>
          <a:blip r:embed="rId3"/>
          <a:srcRect l="45974"/>
          <a:stretch>
            <a:fillRect/>
          </a:stretch>
        </p:blipFill>
        <p:spPr bwMode="auto">
          <a:xfrm>
            <a:off x="4023361" y="1216572"/>
            <a:ext cx="3971108" cy="467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101737" y="3357154"/>
            <a:ext cx="287383" cy="548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918755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869990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227" y="177616"/>
            <a:ext cx="11762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Петр ввел новый порядок прохождения службы в 1722г., который открыл дорогу «из грязи в князи». О каком документе речь?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36869" y="1999494"/>
            <a:ext cx="1672046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15626" y="5942170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33731" y="5968295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Табель о рангах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2" name="Picture 2" descr="http://medalirus.ru/upload/iblock/f37/f3709d0d3725557536d15af85428197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11391" y="1263625"/>
            <a:ext cx="6454231" cy="471159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86446" y="1227909"/>
            <a:ext cx="1854925" cy="2743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879567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920167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163" y="190678"/>
            <a:ext cx="118014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в ходе Северной войны Петр </a:t>
            </a:r>
            <a:r>
              <a:rPr lang="en-US" sz="2800" i="1" u="sng" dirty="0" smtClean="0"/>
              <a:t> I </a:t>
            </a:r>
            <a:r>
              <a:rPr lang="ru-RU" sz="2800" i="1" u="sng" dirty="0" smtClean="0"/>
              <a:t>создал регулярную армию. По какому новому принципу набирались войска?</a:t>
            </a:r>
            <a:endParaRPr lang="ru-RU" sz="28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3476865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007512" y="6098925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47238" y="603360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Рекрутская система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4" name="Picture 2" descr="https://pbs.twimg.com/media/DE_sKEkXsAACOeb.jpg:la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3384" y="1227907"/>
            <a:ext cx="6949440" cy="4842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323704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56308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163" y="177616"/>
            <a:ext cx="118275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когда у Петра не осталось прямых наследников, он отменил прежний порядок и установил новый. Впоследствии начался период Дворцовых переворотов. </a:t>
            </a:r>
          </a:p>
          <a:p>
            <a:r>
              <a:rPr lang="ru-RU" sz="2400" i="1" u="sng" dirty="0" smtClean="0"/>
              <a:t>О каком документе идет речь и когда он был принят.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4757025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053923" y="6020547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8412" y="6020546"/>
            <a:ext cx="7206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Указ о престолонаследии 1722г.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 descr="https://ds05.infourok.ru/uploads/ex/0855/0004ea54-9c207688/img2.jpg"/>
          <p:cNvPicPr>
            <a:picLocks noChangeAspect="1" noChangeArrowheads="1"/>
          </p:cNvPicPr>
          <p:nvPr/>
        </p:nvPicPr>
        <p:blipFill>
          <a:blip r:embed="rId3"/>
          <a:srcRect l="7727" t="7224" r="51130" b="12204"/>
          <a:stretch>
            <a:fillRect/>
          </a:stretch>
        </p:blipFill>
        <p:spPr bwMode="auto">
          <a:xfrm>
            <a:off x="2677886" y="1342315"/>
            <a:ext cx="3304902" cy="4712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8" name="Picture 4" descr="https://ds05.infourok.ru/uploads/ex/03bb/000176d2-773822a3/img2.jpg"/>
          <p:cNvPicPr>
            <a:picLocks noChangeAspect="1" noChangeArrowheads="1"/>
          </p:cNvPicPr>
          <p:nvPr/>
        </p:nvPicPr>
        <p:blipFill>
          <a:blip r:embed="rId4"/>
          <a:srcRect l="29870" t="16558" r="28844" b="6681"/>
          <a:stretch>
            <a:fillRect/>
          </a:stretch>
        </p:blipFill>
        <p:spPr bwMode="auto">
          <a:xfrm>
            <a:off x="5730314" y="1404325"/>
            <a:ext cx="3296120" cy="4596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396241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631234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289" y="190679"/>
            <a:ext cx="11709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когда в России встречали Новый год до нововведения Петра?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22914" y="1999494"/>
            <a:ext cx="30697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811570" y="6020548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4360" y="6046673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 сентября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http://i.mycdn.me/i?r=AzEPZsRbOZEKgBhR0XGMT1RkKtEh_LSBBchP-iGIe2yJBqaKTM5SRkZCeTgDn6uOyic"/>
          <p:cNvPicPr>
            <a:picLocks noChangeAspect="1" noChangeArrowheads="1"/>
          </p:cNvPicPr>
          <p:nvPr/>
        </p:nvPicPr>
        <p:blipFill>
          <a:blip r:embed="rId3"/>
          <a:srcRect t="3940" b="8682"/>
          <a:stretch>
            <a:fillRect/>
          </a:stretch>
        </p:blipFill>
        <p:spPr bwMode="auto">
          <a:xfrm>
            <a:off x="2442755" y="894934"/>
            <a:ext cx="7458891" cy="4888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984070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423528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227" y="222069"/>
            <a:ext cx="117752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при Петре изменился образ жизни знатных дам. Отныне им открылись двери светских мероприятий. Как такие мероприятия назывались?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02412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876883" y="6111987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4988" y="607279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Ассамблеи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https://avatars.mds.yandex.net/get-zen_doc/1811900/pub_5dd3d072a28a2f180f2b990e_5dd3d3fd3b6d88657bba03a7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8147" y="1284203"/>
            <a:ext cx="6454230" cy="4733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114698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720190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226" y="177616"/>
            <a:ext cx="1181447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при Петре Российское царство стало империей. В новой стране по его указу появился новый «европейский» город, который стал новой столицей. Назовите название и год основания этого города?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9222" y="2234626"/>
            <a:ext cx="4271555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733192" y="6111987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4543" y="606421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Санкт-Питербурх</a:t>
            </a:r>
            <a:r>
              <a:rPr lang="ru-RU" sz="3200" b="1" dirty="0" smtClean="0">
                <a:solidFill>
                  <a:srgbClr val="FF0000"/>
                </a:solidFill>
              </a:rPr>
              <a:t>, 1703г.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42" name="AutoShape 2" descr="https://www.bagira.guru/images/joomgallery/originals/raznoe_2/kartini_11/foto_osnovanie_peterburga__-_interesnie_fakti_20190731_192276508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https://www.bagira.guru/images/joomgallery/originals/raznoe_2/kartini_11/foto_osnovanie_peterburga__-_interesnie_fakti_20190731_19227650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56264" y="1640382"/>
            <a:ext cx="6413861" cy="4362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971007" y="5008057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901703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6712" y="0"/>
            <a:ext cx="117752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200" i="1" u="sng" dirty="0" smtClean="0"/>
              <a:t>в новой стране при Петре</a:t>
            </a:r>
            <a:r>
              <a:rPr lang="en-US" sz="2200" i="1" u="sng" dirty="0" smtClean="0"/>
              <a:t> I</a:t>
            </a:r>
            <a:r>
              <a:rPr lang="ru-RU" sz="2200" i="1" u="sng" dirty="0" smtClean="0"/>
              <a:t> знать стала резко отличаться от незнатных людей: знатные изучали языки, грамоту, этикет, носили европейскую одежду, парики и пр. Одно новшество (лишение) особенно тяжело вводилось, даже был установлен дополнительный налог за право носить этот отголосок старины. О чем речь? </a:t>
            </a:r>
            <a:endParaRPr lang="ru-RU" sz="2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236062" y="3069772"/>
            <a:ext cx="1726441" cy="1883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177329" y="6072799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7868" y="607279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Бритье бород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https://static.tildacdn.com/tild3265-3130-4334-a535-633839653736/TS20_Boroda_6_850_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58291" y="1815735"/>
            <a:ext cx="4223115" cy="4223115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506584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1151007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" y="169817"/>
            <a:ext cx="1183494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при Петре открывались образовательные учреждения, появилась первая всеобщая газета «Ведомости», первая публичная библиотека, даже появился гражданский шрифт. Политес стал нормой поведения. Как называлась специальная книга правил хорошего тона для дворян? </a:t>
            </a:r>
            <a:endParaRPr lang="ru-RU" sz="24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7" y="1999494"/>
            <a:ext cx="6324569" cy="3238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445809" y="6098925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14802" y="6072798"/>
            <a:ext cx="5024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«Юности честное зерцало»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https://www.prlib.ru/sites/default/files/book_preview/bd471f4c-a1c8-492d-8a25-9745d0370778/6355976-doc1-9a0604a3-b327-4a17-9467-0e80d9d1eb68.jpg"/>
          <p:cNvPicPr>
            <a:picLocks noChangeAspect="1" noChangeArrowheads="1"/>
          </p:cNvPicPr>
          <p:nvPr/>
        </p:nvPicPr>
        <p:blipFill>
          <a:blip r:embed="rId3" cstate="print"/>
          <a:srcRect t="18696"/>
          <a:stretch>
            <a:fillRect/>
          </a:stretch>
        </p:blipFill>
        <p:spPr bwMode="auto">
          <a:xfrm>
            <a:off x="2729317" y="1732172"/>
            <a:ext cx="3318786" cy="4361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https://nemaloknig.com/picimg/88/885/8856/88563/i_004.jpg"/>
          <p:cNvPicPr>
            <a:picLocks noChangeAspect="1" noChangeArrowheads="1"/>
          </p:cNvPicPr>
          <p:nvPr/>
        </p:nvPicPr>
        <p:blipFill>
          <a:blip r:embed="rId4"/>
          <a:srcRect l="19575" t="30857" r="14848" b="17943"/>
          <a:stretch>
            <a:fillRect/>
          </a:stretch>
        </p:blipFill>
        <p:spPr bwMode="auto">
          <a:xfrm>
            <a:off x="5826034" y="1763484"/>
            <a:ext cx="3869406" cy="4167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775063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138206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289" y="229867"/>
            <a:ext cx="11736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800" i="1" u="sng" dirty="0" smtClean="0"/>
              <a:t>Петр любил и коллекционировал диковинки, а в 1714г. был открыт первый музей в России. Как он назывался?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085889" y="5628662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64805" y="561559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Кунсткамера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s://avatars.mds.yandex.net/get-zen_doc/1219682/pub_5b00697e57906ab30f1e53bb_5b006f2c57906ab30f1e53fd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69911"/>
            <a:ext cx="6080476" cy="4055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00" name="AutoShape 4" descr="https://ucarecdn.com/e4b812d7-10db-4b79-a023-173c7f43ba79/-/resize/x833/-/quality/lighter/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https://ucarecdn.com/e4b812d7-10db-4b79-a023-173c7f43ba79/-/resize/x833/-/quality/lighter/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http://www.mcclaud.ru/gallery/card58/card58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78287" y="1515291"/>
            <a:ext cx="6117771" cy="4078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310641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155222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289" y="164553"/>
            <a:ext cx="1178835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ВОПРОС: </a:t>
            </a:r>
            <a:r>
              <a:rPr lang="ru-RU" sz="2400" i="1" u="sng" dirty="0" smtClean="0"/>
              <a:t>при Петре произошла европеизация. Изменилось многое. Новым были: кофе по утрам, курение табака, тюльпаны, а также ныне «традиционный» для нас овощ, который изначально крестьяне прозвали «чертовым яблоком», т.к. не знали, как его употреблять. О каком овоще идет речь? </a:t>
            </a:r>
            <a:endParaRPr lang="ru-RU" sz="32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5558" y="1999494"/>
            <a:ext cx="6878472" cy="3084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МЕСТО ДЛЯ ВСТАВКИ ИЗОБРАЖЕНИЯ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347147" y="5746228"/>
            <a:ext cx="1512627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ОТВЕТ: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Картофель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50" name="AutoShape 2" descr="https://artchive.ru/res/media/img/oy800/work/f40/5257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artchive.ru/res/media/img/oy800/work/f40/5257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6" name="Picture 8" descr="https://okartofane.ru/wp-content/uploads/2018/07/kartofelnaya-bot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0616" y="1941670"/>
            <a:ext cx="4833258" cy="3624944"/>
          </a:xfrm>
          <a:prstGeom prst="rect">
            <a:avLst/>
          </a:prstGeom>
          <a:noFill/>
        </p:spPr>
      </p:pic>
      <p:pic>
        <p:nvPicPr>
          <p:cNvPr id="2058" name="Picture 10" descr="https://img11.postila.ru/data/d0/27/3b/3d/d0273b3dd0bc4a437f175dbccc1cdd28ce51915f3da19cd6d2826f12b7d6fe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1959679"/>
            <a:ext cx="5656217" cy="3625780"/>
          </a:xfrm>
          <a:prstGeom prst="rect">
            <a:avLst/>
          </a:prstGeom>
          <a:noFill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003" t="22500" r="40565" b="18214"/>
          <a:stretch>
            <a:fillRect/>
          </a:stretch>
        </p:blipFill>
        <p:spPr bwMode="auto">
          <a:xfrm>
            <a:off x="1689464" y="5204000"/>
            <a:ext cx="1658982" cy="16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8040543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gra"/>
  <p:tag name="ISPRING_RESOURCE_PATHS_HASH_2" val="d5de1aabb4e56473b02a2a78ec7054bacfc35e2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1019</TotalTime>
  <Words>1545</Words>
  <Application>Microsoft Office PowerPoint</Application>
  <PresentationFormat>Произвольный</PresentationFormat>
  <Paragraphs>355</Paragraphs>
  <Slides>36</Slides>
  <Notes>36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igra</dc:title>
  <dc:creator>Георгий Аствацатуров</dc:creator>
  <cp:lastModifiedBy>DNA7 X86</cp:lastModifiedBy>
  <cp:revision>80</cp:revision>
  <dcterms:created xsi:type="dcterms:W3CDTF">2017-08-05T04:53:38Z</dcterms:created>
  <dcterms:modified xsi:type="dcterms:W3CDTF">2021-12-14T08:30:57Z</dcterms:modified>
</cp:coreProperties>
</file>