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3"/>
    <p:sldId id="257" r:id="rId4"/>
    <p:sldId id="258" r:id="rId5"/>
    <p:sldId id="262" r:id="rId6"/>
    <p:sldId id="264" r:id="rId7"/>
    <p:sldId id="265" r:id="rId8"/>
    <p:sldId id="266" r:id="rId9"/>
    <p:sldId id="267" r:id="rId10"/>
    <p:sldId id="271" r:id="rId11"/>
    <p:sldId id="274" r:id="rId12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 userDrawn="1">
          <p15:clr>
            <a:srgbClr val="A4A3A4"/>
          </p15:clr>
        </p15:guide>
        <p15:guide id="2" pos="37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2B2B2"/>
    <a:srgbClr val="202020"/>
    <a:srgbClr val="323232"/>
    <a:srgbClr val="CC3300"/>
    <a:srgbClr val="CC0000"/>
    <a:srgbClr val="FF3300"/>
    <a:srgbClr val="990000"/>
    <a:srgbClr val="FF8D41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2278" autoAdjust="0"/>
    <p:restoredTop sz="94660"/>
  </p:normalViewPr>
  <p:slideViewPr>
    <p:cSldViewPr snapToGrid="0" showGuides="1">
      <p:cViewPr varScale="1">
        <p:scale>
          <a:sx n="117" d="100"/>
          <a:sy n="117" d="100"/>
        </p:scale>
        <p:origin x="510" y="102"/>
      </p:cViewPr>
      <p:guideLst>
        <p:guide orient="horz" pos="2159"/>
        <p:guide pos="376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0" cy="720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7" Type="http://schemas.openxmlformats.org/officeDocument/2006/relationships/tableStyles" Target="tableStyles.xml"/><Relationship Id="rId16" Type="http://schemas.openxmlformats.org/officeDocument/2006/relationships/viewProps" Target="viewProps.xml"/><Relationship Id="rId15" Type="http://schemas.openxmlformats.org/officeDocument/2006/relationships/presProps" Target="presProps.xml"/><Relationship Id="rId14" Type="http://schemas.openxmlformats.org/officeDocument/2006/relationships/handoutMaster" Target="handoutMasters/handoutMaster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45"/>
            </a:lvl1pPr>
          </a:lstStyle>
          <a:p>
            <a:fld id="{0F9B84EA-7D68-4D60-9CB1-D50884785D1C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45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45"/>
            </a:lvl1pPr>
          </a:lstStyle>
          <a:p>
            <a:fld id="{8D4E0FC9-F1F8-4FAE-9988-3BA365CFD46F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dt" idx="1"/>
          </p:nvPr>
        </p:nvSpPr>
        <p:spPr>
          <a:xfrm>
            <a:off x="4024313" y="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C8D182-E4C8-4120-9249-FC9774456FFA}" type="datetimeFigureOut">
              <a:rPr lang="en-US" smtClean="0"/>
            </a:fld>
            <a:endParaRPr lang="en-US"/>
          </a:p>
        </p:txBody>
      </p:sp>
      <p:sp>
        <p:nvSpPr>
          <p:cNvPr id="4" name="Slide Image Placehoder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 Placeholder 4"/>
          <p:cNvSpPr>
            <a:spLocks noGrp="1"/>
          </p:cNvSpPr>
          <p:nvPr>
            <p:ph type="body" sz="quarter" idx="3"/>
          </p:nvPr>
        </p:nvSpPr>
        <p:spPr>
          <a:xfrm>
            <a:off x="711200" y="4926013"/>
            <a:ext cx="5683250" cy="40290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4313" y="9721850"/>
            <a:ext cx="3078162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D0DACE-38E0-42D2-9336-2B707D34BC6D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322962"/>
            <a:ext cx="9144000" cy="2187001"/>
          </a:xfrm>
        </p:spPr>
        <p:txBody>
          <a:bodyPr anchor="b">
            <a:normAutofit/>
          </a:bodyPr>
          <a:lstStyle>
            <a:lvl1pPr algn="ctr">
              <a:lnSpc>
                <a:spcPct val="130000"/>
              </a:lnSpc>
              <a:defRPr sz="6000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4" name="Date Placeholder 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Calibri Light" panose="020F0302020204030204" pitchFamily="34" charset="0"/>
                <a:ea typeface="+mj-ea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 anchor="ctr" anchorCtr="0">
            <a:normAutofit/>
          </a:bodyPr>
          <a:lstStyle>
            <a:lvl1pPr>
              <a:defRPr sz="4400" b="1">
                <a:effectLst/>
                <a:latin typeface="Calibri Light" panose="020F030202020403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7700" y="1825625"/>
            <a:ext cx="10515600" cy="4351338"/>
          </a:xfrm>
        </p:spPr>
        <p:txBody>
          <a:bodyPr>
            <a:normAutofit/>
          </a:bodyPr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/>
              <a:t>Second level 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750945"/>
            <a:ext cx="9843135" cy="811530"/>
          </a:xfrm>
        </p:spPr>
        <p:txBody>
          <a:bodyPr anchor="b">
            <a:noAutofit/>
          </a:bodyPr>
          <a:lstStyle>
            <a:lvl1pPr>
              <a:defRPr sz="600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 smtClean="0">
              <a:sym typeface="+mn-ea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610028"/>
            <a:ext cx="7321550" cy="647555"/>
          </a:xfrm>
        </p:spPr>
        <p:txBody>
          <a:bodyPr>
            <a:noAutofit/>
          </a:bodyPr>
          <a:lstStyle>
            <a:lvl1pPr marL="0" indent="0">
              <a:buNone/>
              <a:defRPr sz="24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7700" y="258445"/>
            <a:ext cx="10515600" cy="1325563"/>
          </a:xfrm>
        </p:spPr>
        <p:txBody>
          <a:bodyPr>
            <a:normAutofit/>
          </a:bodyPr>
          <a:lstStyle>
            <a:lvl1pPr>
              <a:defRPr sz="4400" b="0" i="0">
                <a:effectLst/>
              </a:defRPr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7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3pPr>
            <a:lvl4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4pPr>
            <a:lvl5pPr>
              <a:lnSpc>
                <a:spcPct val="150000"/>
              </a:lnSpc>
              <a:defRPr sz="180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1700" y="1825625"/>
            <a:ext cx="5181600" cy="4351338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kumimoji="0" lang="en-US" sz="2800" b="0" i="0" u="none" strike="noStrike" kern="1200" cap="none" spc="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>
              <a:lnSpc>
                <a:spcPct val="150000"/>
              </a:lnSpc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lnSpc>
                <a:spcPct val="150000"/>
              </a:lnSpc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>
            <a:lvl1pPr>
              <a:defRPr sz="4400"/>
            </a:lvl1pPr>
          </a:lstStyle>
          <a:p>
            <a:r>
              <a:rPr lang="en-US" dirty="0" smtClean="0">
                <a:sym typeface="+mn-ea"/>
              </a:rPr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2766219"/>
            <a:ext cx="10515600" cy="1325563"/>
          </a:xfrm>
        </p:spPr>
        <p:txBody>
          <a:bodyPr>
            <a:normAutofit/>
          </a:bodyPr>
          <a:lstStyle>
            <a:lvl1pPr algn="ctr">
              <a:defRPr sz="44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747" y="127000"/>
            <a:ext cx="4165200" cy="1600200"/>
          </a:xfrm>
        </p:spPr>
        <p:txBody>
          <a:bodyPr anchor="ctr" anchorCtr="0">
            <a:normAutofit/>
          </a:bodyPr>
          <a:lstStyle>
            <a:lvl1pPr>
              <a:defRPr sz="3200" b="0">
                <a:effectLst/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4000" y="766354"/>
            <a:ext cx="5817375" cy="509444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51827" y="2057400"/>
            <a:ext cx="4165200" cy="3811588"/>
          </a:xfrm>
        </p:spPr>
        <p:txBody>
          <a:bodyPr>
            <a:normAutofit/>
          </a:bodyPr>
          <a:lstStyle>
            <a:lvl1pPr marL="0" indent="0">
              <a:lnSpc>
                <a:spcPct val="150000"/>
              </a:lnSpc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en-US" smtClean="0"/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24484" y="365125"/>
            <a:ext cx="1529316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8879958" cy="5811838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en-US" dirty="0">
                <a:sym typeface="+mn-ea"/>
              </a:rPr>
              <a:t>Click to edit Master text styles</a:t>
            </a:r>
            <a:endParaRPr lang="en-US" dirty="0"/>
          </a:p>
          <a:p>
            <a:pPr lvl="1"/>
            <a:r>
              <a:rPr lang="en-US" dirty="0">
                <a:sym typeface="+mn-ea"/>
              </a:rPr>
              <a:t>Second level</a:t>
            </a:r>
            <a:endParaRPr lang="en-US" dirty="0"/>
          </a:p>
          <a:p>
            <a:pPr lvl="2"/>
            <a:r>
              <a:rPr lang="en-US" dirty="0">
                <a:sym typeface="+mn-ea"/>
              </a:rPr>
              <a:t>Third level</a:t>
            </a:r>
            <a:endParaRPr lang="en-US" dirty="0"/>
          </a:p>
          <a:p>
            <a:pPr lvl="3"/>
            <a:r>
              <a:rPr lang="en-US" dirty="0">
                <a:sym typeface="+mn-ea"/>
              </a:rPr>
              <a:t>Fourth level</a:t>
            </a:r>
            <a:endParaRPr lang="en-US" dirty="0"/>
          </a:p>
          <a:p>
            <a:pPr lvl="4"/>
            <a:r>
              <a:rPr lang="en-US" dirty="0">
                <a:sym typeface="+mn-ea"/>
              </a:rPr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Click to edit Master text styles</a:t>
            </a:r>
            <a:endParaRPr lang="en-US" dirty="0" smtClean="0"/>
          </a:p>
          <a:p>
            <a:pPr lvl="1"/>
            <a:r>
              <a:rPr lang="en-US" dirty="0" smtClean="0"/>
              <a:t>Second level</a:t>
            </a:r>
            <a:endParaRPr lang="en-US" dirty="0" smtClean="0"/>
          </a:p>
          <a:p>
            <a:pPr lvl="2"/>
            <a:r>
              <a:rPr lang="en-US" dirty="0" smtClean="0"/>
              <a:t>Third level</a:t>
            </a:r>
            <a:endParaRPr lang="en-US" dirty="0"/>
          </a:p>
          <a:p>
            <a:pPr lvl="3"/>
            <a:r>
              <a:rPr lang="en-US" dirty="0" smtClean="0"/>
              <a:t>Fourth level</a:t>
            </a:r>
            <a:endParaRPr lang="en-US" dirty="0"/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en-US" smtClean="0"/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Calibri Light" panose="020F0302020204030204" pitchFamily="34" charset="0"/>
                <a:cs typeface="Calibri Light" panose="020F0302020204030204" pitchFamily="34" charset="0"/>
              </a:defRPr>
            </a:lvl1pPr>
          </a:lstStyle>
          <a:p>
            <a:fld id="{49AE70B2-8BF9-45C0-BB95-33D1B9D3A854}" type="slidenum">
              <a:rPr lang="en-US" smtClean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tx1"/>
          </a:solidFill>
          <a:latin typeface="Calibri Light" panose="020F0302020204030204" pitchFamily="34" charset="0"/>
          <a:ea typeface="+mj-ea"/>
          <a:cs typeface="+mj-cs"/>
        </a:defRPr>
      </a:lvl1pPr>
    </p:titleStyle>
    <p:bodyStyle>
      <a:lvl1pPr marL="0" marR="0" indent="0" algn="l" defTabSz="914400" rtl="0" eaLnBrk="1" fontAlgn="auto" latinLnBrk="0" hangingPunct="1">
        <a:lnSpc>
          <a:spcPct val="90000"/>
        </a:lnSpc>
        <a:spcBef>
          <a:spcPts val="1000"/>
        </a:spcBef>
        <a:spcAft>
          <a:spcPts val="0"/>
        </a:spcAft>
        <a:buClrTx/>
        <a:buSzTx/>
        <a:buFont typeface="Arial" panose="020B0604020202020204" pitchFamily="34" charset="0"/>
        <a:buNone/>
        <a:defRPr sz="2800" b="0" kern="120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 baseline="0">
          <a:solidFill>
            <a:schemeClr val="tx1"/>
          </a:solidFill>
          <a:latin typeface="Calibri Light" panose="020F0302020204030204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 baseline="0">
          <a:solidFill>
            <a:schemeClr val="tx1"/>
          </a:solidFill>
          <a:effectLst/>
          <a:latin typeface="Calibri Light" panose="020F0302020204030204" pitchFamily="34" charset="0"/>
          <a:ea typeface="+mn-ea"/>
          <a:cs typeface="Calibri Light" panose="020F03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1.xml"/><Relationship Id="rId4" Type="http://schemas.openxmlformats.org/officeDocument/2006/relationships/image" Target="../media/image5.png"/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9.png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8.xml"/><Relationship Id="rId1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7220" y="715645"/>
            <a:ext cx="11095990" cy="1971040"/>
          </a:xfrm>
        </p:spPr>
        <p:txBody>
          <a:bodyPr>
            <a:normAutofit fontScale="90000"/>
          </a:bodyPr>
          <a:p>
            <a:r>
              <a:rPr lang="" altLang="en-US" b="1"/>
              <a:t>«</a:t>
            </a:r>
            <a:r>
              <a:rPr lang="en-US" altLang="en-US" b="1"/>
              <a:t>Буллинг</a:t>
            </a:r>
            <a:r>
              <a:rPr lang="en-US" altLang="ru-RU" b="1"/>
              <a:t> </a:t>
            </a:r>
            <a:r>
              <a:rPr lang="en-US" altLang="en-US" b="1"/>
              <a:t>и</a:t>
            </a:r>
            <a:r>
              <a:rPr lang="en-US" altLang="ru-RU" b="1"/>
              <a:t> </a:t>
            </a:r>
            <a:r>
              <a:rPr lang="en-US" altLang="en-US" b="1"/>
              <a:t>его</a:t>
            </a:r>
            <a:r>
              <a:rPr lang="en-US" altLang="ru-RU" b="1"/>
              <a:t> </a:t>
            </a:r>
            <a:r>
              <a:rPr lang="en-US" altLang="en-US" b="1"/>
              <a:t>влияние</a:t>
            </a:r>
            <a:r>
              <a:rPr lang="en-US" altLang="ru-RU" b="1"/>
              <a:t> </a:t>
            </a:r>
            <a:r>
              <a:rPr lang="en-US" altLang="en-US" b="1"/>
              <a:t>на</a:t>
            </a:r>
            <a:r>
              <a:rPr lang="en-US" altLang="ru-RU" b="1"/>
              <a:t> </a:t>
            </a:r>
            <a:r>
              <a:rPr lang="en-US" altLang="en-US" b="1"/>
              <a:t>социализацию</a:t>
            </a:r>
            <a:r>
              <a:rPr lang="en-US" altLang="ru-RU" b="1"/>
              <a:t> </a:t>
            </a:r>
            <a:r>
              <a:rPr lang="en-US" altLang="en-US" b="1"/>
              <a:t>учащихся</a:t>
            </a:r>
            <a:r>
              <a:rPr lang="" altLang="en-US" b="1"/>
              <a:t>»</a:t>
            </a:r>
            <a:r>
              <a:rPr lang="en-US" altLang="ru-RU" b="1"/>
              <a:t>.</a:t>
            </a:r>
            <a:endParaRPr lang="en-US" altLang="ru-RU" b="1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Изображение 2" descr="IMG_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62405" y="2687320"/>
            <a:ext cx="9493250" cy="345249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9455" y="176530"/>
            <a:ext cx="10515600" cy="800735"/>
          </a:xfrm>
        </p:spPr>
        <p:txBody>
          <a:bodyPr>
            <a:normAutofit fontScale="90000"/>
          </a:bodyPr>
          <a:p>
            <a:pPr algn="ctr"/>
            <a:r>
              <a:rPr lang="ru-RU" altLang="en-US" sz="2665"/>
              <a:t>Актуальность</a:t>
            </a:r>
            <a:br>
              <a:rPr lang="ru-RU" altLang="en-US"/>
            </a:br>
            <a:endParaRPr lang="ru-RU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idx="1"/>
          </p:nvPr>
        </p:nvSpPr>
        <p:spPr>
          <a:xfrm>
            <a:off x="647700" y="394970"/>
            <a:ext cx="10515600" cy="6783705"/>
          </a:xfrm>
        </p:spPr>
        <p:txBody>
          <a:bodyPr>
            <a:noAutofit/>
          </a:bodyPr>
          <a:p>
            <a:r>
              <a:rPr lang="ru-RU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равля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проявление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агрессии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–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очень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распространенная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проблема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среди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современных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подростков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почти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все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сталкивались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буллингом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качестве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жертвы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наблюдатели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Отсюда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вытекает</a:t>
            </a:r>
            <a:r>
              <a:rPr lang="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 </a:t>
            </a:r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проблема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между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школьниками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часто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происходит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недопонимание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вследствие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чего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возникают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конфликты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которые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могут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сопровождаться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буллингом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негативно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сказывается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физическом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психическом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здоровье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школьников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Цель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проекта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обнаружить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факты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среде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подростков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выяснить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подростковый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может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повлиять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социализацию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формирование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личности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Гипотеза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 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оказывает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негативное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влияние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формирование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личности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Объект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исследования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</a:t>
            </a:r>
            <a:endParaRPr lang="en-US" altLang="en-US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Предмет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 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влияние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формирование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социализацию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личности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Задачи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endParaRPr lang="en-US" altLang="ru-RU" sz="1800" b="1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</a:pP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найти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изучить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литературу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теме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</a:pP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выяснить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причины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возникновения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подросткового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</a:pP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выявить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последствия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жертвы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>
              <a:lnSpc>
                <a:spcPct val="100000"/>
              </a:lnSpc>
            </a:pP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-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провести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опрос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подростков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нашей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школы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целью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выявления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фактов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проанализировать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его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сделать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выводы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;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Продукт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проектной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деятельности</a:t>
            </a:r>
            <a:r>
              <a:rPr lang="en-US" altLang="ru-RU" sz="18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буклет</a:t>
            </a:r>
            <a:endParaRPr lang="en-US" altLang="en-US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Травля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–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болезнь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коллектива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Чтобы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её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избежать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надо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кардинально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перестроить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отношения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группе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сделать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поддерживающими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позитивными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сначала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разберёмся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понятиями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терминологией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en-US"/>
              <a:t>Что</a:t>
            </a:r>
            <a:r>
              <a:rPr lang="en-US" altLang="ru-RU"/>
              <a:t> </a:t>
            </a:r>
            <a:r>
              <a:rPr lang="en-US" altLang="en-US"/>
              <a:t>такое</a:t>
            </a:r>
            <a:r>
              <a:rPr lang="en-US" altLang="ru-RU"/>
              <a:t> </a:t>
            </a:r>
            <a:r>
              <a:rPr lang="en-US" altLang="en-US"/>
              <a:t>буллинг</a:t>
            </a:r>
            <a:r>
              <a:rPr lang="en-US" altLang="ru-RU"/>
              <a:t>?</a:t>
            </a:r>
            <a:r>
              <a:rPr lang="ru-RU" altLang="en-US"/>
              <a:t>           </a:t>
            </a:r>
            <a:r>
              <a:rPr lang="en-US" altLang="en-US"/>
              <a:t>Виды</a:t>
            </a:r>
            <a:r>
              <a:rPr lang="en-US" altLang="ru-RU"/>
              <a:t> </a:t>
            </a:r>
            <a:r>
              <a:rPr lang="en-US" altLang="en-US"/>
              <a:t>буллинга</a:t>
            </a:r>
            <a:endParaRPr lang="en-US" altLang="en-US"/>
          </a:p>
        </p:txBody>
      </p:sp>
      <p:sp>
        <p:nvSpPr>
          <p:cNvPr id="5" name="Замещающее содержимое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p>
            <a:r>
              <a:rPr lang="en-US" altLang="en-US" sz="2250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</a:t>
            </a:r>
            <a:r>
              <a:rPr lang="en-US" altLang="ru-RU" sz="2250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—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это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форма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агрессии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которая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проявляется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виде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физического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насилия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словесных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оскорблений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социального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исключения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кибер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-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(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интернете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).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может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происходить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как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внутри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школы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так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ее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пределами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затрагивая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различные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сферы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жизни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ребенка</a:t>
            </a:r>
            <a:r>
              <a:rPr lang="en-US" altLang="ru-RU" sz="225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endParaRPr lang="en-US" altLang="ru-RU" sz="225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6" name="Замещающее содержимое 5"/>
          <p:cNvSpPr>
            <a:spLocks noGrp="1"/>
          </p:cNvSpPr>
          <p:nvPr>
            <p:ph sz="half" idx="2"/>
          </p:nvPr>
        </p:nvSpPr>
        <p:spPr/>
        <p:txBody>
          <a:bodyPr>
            <a:normAutofit fontScale="60000"/>
          </a:bodyPr>
          <a:p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1.</a:t>
            </a:r>
            <a:r>
              <a:rPr altLang="ru-RU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Физический</a:t>
            </a:r>
            <a:r>
              <a:rPr altLang="ru-RU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буллинг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—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включает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удары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толчки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шлепки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другие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физические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акты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агрессии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ru-RU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2. </a:t>
            </a:r>
            <a:r>
              <a:rPr altLang="en-US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Вербальный</a:t>
            </a:r>
            <a:r>
              <a:rPr altLang="ru-RU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буллинг</a:t>
            </a:r>
            <a:r>
              <a:rPr altLang="ru-RU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—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включает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оскорбления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насмешки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угрозы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издевательства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ru-RU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3. </a:t>
            </a:r>
            <a:r>
              <a:rPr altLang="en-US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Социальный</a:t>
            </a:r>
            <a:r>
              <a:rPr altLang="ru-RU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буллинг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—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включает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исключение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из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общения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распространение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слухов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бойкотирование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ru-RU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altLang="en-US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Кибер</a:t>
            </a:r>
            <a:r>
              <a:rPr altLang="ru-RU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-</a:t>
            </a:r>
            <a:r>
              <a:rPr altLang="en-US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буллинг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—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включает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агрессию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через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электронные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средства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связи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такие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как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социальные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сети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мессенджеры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электронная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altLang="en-US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почта</a:t>
            </a:r>
            <a:r>
              <a:rPr altLang="ru-RU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ru-RU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ru-RU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986155"/>
          </a:xfrm>
        </p:spPr>
        <p:txBody>
          <a:bodyPr/>
          <a:p>
            <a:pPr algn="ctr"/>
            <a:r>
              <a:rPr lang="ru-RU" altLang="en-US"/>
              <a:t>Анкетирование </a:t>
            </a:r>
            <a:endParaRPr lang="ru-RU" altLang="en-US"/>
          </a:p>
        </p:txBody>
      </p:sp>
      <p:sp>
        <p:nvSpPr>
          <p:cNvPr id="5" name="Замещающий текст 4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6" name="Изображение 1" descr="IMG_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5630" y="1109345"/>
            <a:ext cx="5345430" cy="286956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Изображение 2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74790" y="1042035"/>
            <a:ext cx="5057775" cy="29368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Изображение 3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550" y="4231640"/>
            <a:ext cx="5632450" cy="236982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" name="Изображение 4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0948" y="4334510"/>
            <a:ext cx="5997575" cy="252349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" name="Изображение 5" descr="IMG_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6096000" cy="308991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Изображение 6" descr="IMG_2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0320" y="97155"/>
            <a:ext cx="5526405" cy="29927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" name="Изображение 7" descr="IMG_25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089910"/>
            <a:ext cx="5910580" cy="365506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" name="Изображение 8" descr="IMG_25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0580" y="3089910"/>
            <a:ext cx="5803900" cy="310261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ru-RU"/>
              <a:t> </a:t>
            </a:r>
            <a:r>
              <a:rPr lang="en-US" altLang="en-US"/>
              <a:t>Причины</a:t>
            </a:r>
            <a:r>
              <a:rPr lang="en-US" altLang="ru-RU"/>
              <a:t> </a:t>
            </a:r>
            <a:r>
              <a:rPr lang="en-US" altLang="en-US"/>
              <a:t>возникновения</a:t>
            </a:r>
            <a:r>
              <a:rPr lang="en-US" altLang="ru-RU"/>
              <a:t> </a:t>
            </a:r>
            <a:r>
              <a:rPr lang="en-US" altLang="en-US"/>
              <a:t>буллинга</a:t>
            </a:r>
            <a:r>
              <a:rPr lang="en-US" altLang="ru-RU"/>
              <a:t>.</a:t>
            </a:r>
            <a:endParaRPr lang="en-US" alt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p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Подростковый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возраст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является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одним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из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самых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сложных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этапов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становления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человеческой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жизни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этот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период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происходит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развитие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всех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основных</a:t>
            </a:r>
            <a:r>
              <a:rPr lang="ru-RU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характеристик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человека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том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числе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личностных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психологических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4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Одной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из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причин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возникновения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является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комплекс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неполноценности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который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возникает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вместе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желанием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быть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вместе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крутыми</a:t>
            </a:r>
            <a:r>
              <a:rPr lang="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подростками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Желание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мальчиков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стать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главным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компании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тоже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играет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роль</a:t>
            </a:r>
            <a:r>
              <a:rPr lang="ru-RU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4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Несмотря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участие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подростка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конфликтах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является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вполне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нормальным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проблема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заключается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том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травля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происходит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продолжительное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время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борьбе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лидерство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каждый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хочет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самоутвердиться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фоне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другого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сверстника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начинается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травля</a:t>
            </a:r>
            <a:r>
              <a:rPr lang="en-US" altLang="ru-RU" sz="14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4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Замещающее содержимое 3"/>
          <p:cNvSpPr>
            <a:spLocks noGrp="1"/>
          </p:cNvSpPr>
          <p:nvPr>
            <p:ph sz="half" idx="2"/>
          </p:nvPr>
        </p:nvSpPr>
        <p:spPr/>
        <p:txBody>
          <a:bodyPr/>
          <a:p>
            <a:endParaRPr lang="ru-RU" altLang="en-US"/>
          </a:p>
        </p:txBody>
      </p:sp>
      <p:pic>
        <p:nvPicPr>
          <p:cNvPr id="5" name="Изображение 3" descr="IMG_25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81700" y="1825625"/>
            <a:ext cx="5180965" cy="4241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ru-RU"/>
              <a:t> </a:t>
            </a:r>
            <a:r>
              <a:rPr lang="en-US" altLang="en-US"/>
              <a:t>Последствия</a:t>
            </a:r>
            <a:r>
              <a:rPr lang="en-US" altLang="ru-RU"/>
              <a:t> </a:t>
            </a:r>
            <a:r>
              <a:rPr lang="en-US" altLang="en-US"/>
              <a:t>буллинга</a:t>
            </a:r>
            <a:r>
              <a:rPr lang="en-US" altLang="ru-RU"/>
              <a:t> </a:t>
            </a:r>
            <a:r>
              <a:rPr lang="en-US" altLang="en-US"/>
              <a:t>для</a:t>
            </a:r>
            <a:r>
              <a:rPr lang="en-US" altLang="ru-RU"/>
              <a:t> </a:t>
            </a:r>
            <a:r>
              <a:rPr lang="en-US" altLang="en-US"/>
              <a:t>социализации</a:t>
            </a:r>
            <a:r>
              <a:rPr lang="en-US" altLang="ru-RU"/>
              <a:t>.</a:t>
            </a:r>
            <a:endParaRPr lang="en-US" altLang="ru-RU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>
          <a:xfrm>
            <a:off x="466090" y="1583690"/>
            <a:ext cx="5544820" cy="4593590"/>
          </a:xfrm>
        </p:spPr>
        <p:txBody>
          <a:bodyPr>
            <a:noAutofit/>
          </a:bodyPr>
          <a:p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Тревога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депрессия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жертвы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буллинга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часто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страдают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от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тревожных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расстройств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депрессии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негативно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сказывается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способности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взаимодействовать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окружающими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6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Изоляция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отчуждение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—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учащиеся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начинают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избегать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общения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одноклассниками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боясь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повторения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травли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6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Потеря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интереса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учебе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—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пострадавшие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дети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перестают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посещать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школу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или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участвуют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школьных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мероприятиях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что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приводит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ухудшению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академической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успеваемости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6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Агрессивное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поведение</a:t>
            </a:r>
            <a:r>
              <a:rPr lang="en-US" altLang="ru-RU" sz="1600" b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—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некоторые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дети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начинают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проявлять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агрессию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ответ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становясь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участниками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травли</a:t>
            </a:r>
            <a:r>
              <a:rPr lang="en-US" altLang="ru-RU" sz="16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ru-RU" sz="16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  <p:pic>
        <p:nvPicPr>
          <p:cNvPr id="7" name="Замещающее содержимое 6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156325" y="1717040"/>
            <a:ext cx="5181600" cy="4460875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en-US" altLang="ru-RU"/>
              <a:t> </a:t>
            </a:r>
            <a:r>
              <a:rPr lang="en-US" altLang="en-US"/>
              <a:t>Пути</a:t>
            </a:r>
            <a:r>
              <a:rPr lang="en-US" altLang="ru-RU"/>
              <a:t> </a:t>
            </a:r>
            <a:r>
              <a:rPr lang="en-US" altLang="en-US"/>
              <a:t>решения</a:t>
            </a:r>
            <a:r>
              <a:rPr lang="en-US" altLang="ru-RU"/>
              <a:t> </a:t>
            </a:r>
            <a:r>
              <a:rPr lang="en-US" altLang="en-US"/>
              <a:t>проблемы</a:t>
            </a:r>
            <a:endParaRPr lang="en-US" altLang="en-US"/>
          </a:p>
        </p:txBody>
      </p:sp>
      <p:sp>
        <p:nvSpPr>
          <p:cNvPr id="3" name="Замещающее содержимое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0000"/>
          </a:bodyPr>
          <a:p>
            <a:r>
              <a:rPr lang="en-US" altLang="en-US" b="1">
                <a:solidFill>
                  <a:schemeClr val="tx1"/>
                </a:solidFill>
              </a:rPr>
              <a:t>Повышение</a:t>
            </a:r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en-US" b="1">
                <a:solidFill>
                  <a:schemeClr val="tx1"/>
                </a:solidFill>
              </a:rPr>
              <a:t>осведомленности</a:t>
            </a:r>
            <a:r>
              <a:rPr lang="en-US" altLang="ru-RU">
                <a:solidFill>
                  <a:schemeClr val="tx1"/>
                </a:solidFill>
              </a:rPr>
              <a:t>— </a:t>
            </a:r>
            <a:r>
              <a:rPr lang="en-US" altLang="en-US">
                <a:solidFill>
                  <a:schemeClr val="tx1"/>
                </a:solidFill>
              </a:rPr>
              <a:t>учителя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родители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должны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понимать</a:t>
            </a:r>
            <a:r>
              <a:rPr lang="en-US" altLang="ru-RU">
                <a:solidFill>
                  <a:schemeClr val="tx1"/>
                </a:solidFill>
              </a:rPr>
              <a:t>, </a:t>
            </a:r>
            <a:r>
              <a:rPr lang="en-US" altLang="en-US">
                <a:solidFill>
                  <a:schemeClr val="tx1"/>
                </a:solidFill>
              </a:rPr>
              <a:t>что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такое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буллинг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как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его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распознать</a:t>
            </a:r>
            <a:r>
              <a:rPr lang="en-US" altLang="ru-RU">
                <a:solidFill>
                  <a:schemeClr val="tx1"/>
                </a:solidFill>
              </a:rPr>
              <a:t>.</a:t>
            </a:r>
            <a:endParaRPr lang="en-US" altLang="ru-RU">
              <a:solidFill>
                <a:schemeClr val="tx1"/>
              </a:solidFill>
            </a:endParaRPr>
          </a:p>
          <a:p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 b="1">
                <a:solidFill>
                  <a:schemeClr val="tx1"/>
                </a:solidFill>
              </a:rPr>
              <a:t>Развитие</a:t>
            </a:r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en-US" b="1">
                <a:solidFill>
                  <a:schemeClr val="tx1"/>
                </a:solidFill>
              </a:rPr>
              <a:t>программ</a:t>
            </a:r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en-US" b="1">
                <a:solidFill>
                  <a:schemeClr val="tx1"/>
                </a:solidFill>
              </a:rPr>
              <a:t>антибуллинга</a:t>
            </a:r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ru-RU">
                <a:solidFill>
                  <a:schemeClr val="tx1"/>
                </a:solidFill>
              </a:rPr>
              <a:t>— </a:t>
            </a:r>
            <a:r>
              <a:rPr lang="en-US" altLang="en-US">
                <a:solidFill>
                  <a:schemeClr val="tx1"/>
                </a:solidFill>
              </a:rPr>
              <a:t>внедрение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программ</a:t>
            </a:r>
            <a:r>
              <a:rPr lang="en-US" altLang="ru-RU">
                <a:solidFill>
                  <a:schemeClr val="tx1"/>
                </a:solidFill>
              </a:rPr>
              <a:t>, </a:t>
            </a:r>
            <a:r>
              <a:rPr lang="en-US" altLang="en-US">
                <a:solidFill>
                  <a:schemeClr val="tx1"/>
                </a:solidFill>
              </a:rPr>
              <a:t>направленных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на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борьбу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с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буллингом</a:t>
            </a:r>
            <a:r>
              <a:rPr lang="en-US" altLang="ru-RU">
                <a:solidFill>
                  <a:schemeClr val="tx1"/>
                </a:solidFill>
              </a:rPr>
              <a:t>, </a:t>
            </a:r>
            <a:r>
              <a:rPr lang="en-US" altLang="en-US">
                <a:solidFill>
                  <a:schemeClr val="tx1"/>
                </a:solidFill>
              </a:rPr>
              <a:t>в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школах</a:t>
            </a:r>
            <a:r>
              <a:rPr lang="en-US" altLang="ru-RU">
                <a:solidFill>
                  <a:schemeClr val="tx1"/>
                </a:solidFill>
              </a:rPr>
              <a:t>.</a:t>
            </a:r>
            <a:endParaRPr lang="en-US" altLang="ru-RU">
              <a:solidFill>
                <a:schemeClr val="tx1"/>
              </a:solidFill>
            </a:endParaRPr>
          </a:p>
          <a:p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en-US" b="1">
                <a:solidFill>
                  <a:schemeClr val="tx1"/>
                </a:solidFill>
              </a:rPr>
              <a:t>Участие</a:t>
            </a:r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en-US" b="1">
                <a:solidFill>
                  <a:schemeClr val="tx1"/>
                </a:solidFill>
              </a:rPr>
              <a:t>родителей</a:t>
            </a:r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ru-RU">
                <a:solidFill>
                  <a:schemeClr val="tx1"/>
                </a:solidFill>
              </a:rPr>
              <a:t>— </a:t>
            </a:r>
            <a:r>
              <a:rPr lang="en-US" altLang="en-US">
                <a:solidFill>
                  <a:schemeClr val="tx1"/>
                </a:solidFill>
              </a:rPr>
              <a:t>активное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участие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родителей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в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школьной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жизни</a:t>
            </a:r>
            <a:r>
              <a:rPr lang="en-US" altLang="ru-RU">
                <a:solidFill>
                  <a:schemeClr val="tx1"/>
                </a:solidFill>
              </a:rPr>
              <a:t>, </a:t>
            </a:r>
            <a:r>
              <a:rPr lang="en-US" altLang="en-US">
                <a:solidFill>
                  <a:schemeClr val="tx1"/>
                </a:solidFill>
              </a:rPr>
              <a:t>чтобы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следить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за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ситуацией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помогать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детям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справляться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с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трудностями</a:t>
            </a:r>
            <a:r>
              <a:rPr lang="en-US" altLang="ru-RU">
                <a:solidFill>
                  <a:schemeClr val="tx1"/>
                </a:solidFill>
              </a:rPr>
              <a:t>.</a:t>
            </a:r>
            <a:endParaRPr lang="en-US" altLang="ru-RU">
              <a:solidFill>
                <a:schemeClr val="tx1"/>
              </a:solidFill>
            </a:endParaRPr>
          </a:p>
          <a:p>
            <a:r>
              <a:rPr lang="en-US" altLang="en-US" b="1">
                <a:solidFill>
                  <a:schemeClr val="tx1"/>
                </a:solidFill>
              </a:rPr>
              <a:t>Поддержка</a:t>
            </a:r>
            <a:r>
              <a:rPr lang="en-US" altLang="ru-RU" b="1">
                <a:solidFill>
                  <a:schemeClr val="tx1"/>
                </a:solidFill>
              </a:rPr>
              <a:t> </a:t>
            </a:r>
            <a:r>
              <a:rPr lang="en-US" altLang="en-US" b="1">
                <a:solidFill>
                  <a:schemeClr val="tx1"/>
                </a:solidFill>
              </a:rPr>
              <a:t>пострадавших</a:t>
            </a:r>
            <a:r>
              <a:rPr lang="en-US" altLang="ru-RU" b="1">
                <a:solidFill>
                  <a:schemeClr val="tx1"/>
                </a:solidFill>
              </a:rPr>
              <a:t> —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предоставление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психологической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помощи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и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консультирования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для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детей</a:t>
            </a:r>
            <a:r>
              <a:rPr lang="en-US" altLang="ru-RU">
                <a:solidFill>
                  <a:schemeClr val="tx1"/>
                </a:solidFill>
              </a:rPr>
              <a:t>, </a:t>
            </a:r>
            <a:r>
              <a:rPr lang="en-US" altLang="en-US">
                <a:solidFill>
                  <a:schemeClr val="tx1"/>
                </a:solidFill>
              </a:rPr>
              <a:t>подвергшихся</a:t>
            </a:r>
            <a:r>
              <a:rPr lang="en-US" altLang="ru-RU">
                <a:solidFill>
                  <a:schemeClr val="tx1"/>
                </a:solidFill>
              </a:rPr>
              <a:t> </a:t>
            </a:r>
            <a:r>
              <a:rPr lang="en-US" altLang="en-US">
                <a:solidFill>
                  <a:schemeClr val="tx1"/>
                </a:solidFill>
              </a:rPr>
              <a:t>буллингу</a:t>
            </a:r>
            <a:r>
              <a:rPr lang="en-US" altLang="ru-RU">
                <a:solidFill>
                  <a:schemeClr val="tx1"/>
                </a:solidFill>
              </a:rPr>
              <a:t>.</a:t>
            </a:r>
            <a:endParaRPr lang="en-US" altLang="ru-RU">
              <a:solidFill>
                <a:schemeClr val="tx1"/>
              </a:solidFill>
            </a:endParaRPr>
          </a:p>
        </p:txBody>
      </p:sp>
      <p:pic>
        <p:nvPicPr>
          <p:cNvPr id="5" name="Замещающее содержимое 4"/>
          <p:cNvPicPr>
            <a:picLocks noChangeAspect="1"/>
          </p:cNvPicPr>
          <p:nvPr>
            <p:ph sz="half" idx="2"/>
          </p:nvPr>
        </p:nvPicPr>
        <p:blipFill>
          <a:blip r:embed="rId1"/>
          <a:stretch>
            <a:fillRect/>
          </a:stretch>
        </p:blipFill>
        <p:spPr>
          <a:xfrm>
            <a:off x="6285865" y="1825625"/>
            <a:ext cx="4877435" cy="369951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646430" y="127000"/>
            <a:ext cx="10489565" cy="1600200"/>
          </a:xfrm>
        </p:spPr>
        <p:txBody>
          <a:bodyPr/>
          <a:p>
            <a:pPr algn="ctr"/>
            <a:r>
              <a:rPr lang="ru-RU" altLang="en-US" b="1"/>
              <a:t>Заключение</a:t>
            </a:r>
            <a:endParaRPr lang="ru-RU" altLang="en-US" b="1"/>
          </a:p>
        </p:txBody>
      </p:sp>
      <p:pic>
        <p:nvPicPr>
          <p:cNvPr id="8" name="Замещающая рамка рисунка 7"/>
          <p:cNvPicPr>
            <a:picLocks noChangeAspect="1"/>
          </p:cNvPicPr>
          <p:nvPr>
            <p:ph type="pic" idx="1"/>
          </p:nvPr>
        </p:nvPicPr>
        <p:blipFill>
          <a:blip r:embed="rId1"/>
          <a:stretch>
            <a:fillRect/>
          </a:stretch>
        </p:blipFill>
        <p:spPr>
          <a:xfrm>
            <a:off x="6484620" y="1275080"/>
            <a:ext cx="4639310" cy="4627880"/>
          </a:xfrm>
          <a:prstGeom prst="rect">
            <a:avLst/>
          </a:prstGeom>
        </p:spPr>
      </p:pic>
      <p:sp>
        <p:nvSpPr>
          <p:cNvPr id="5" name="Замещающий текст 4"/>
          <p:cNvSpPr>
            <a:spLocks noGrp="1"/>
          </p:cNvSpPr>
          <p:nvPr>
            <p:ph type="body" sz="half" idx="2"/>
          </p:nvPr>
        </p:nvSpPr>
        <p:spPr>
          <a:xfrm>
            <a:off x="646430" y="1496695"/>
            <a:ext cx="5449570" cy="4406900"/>
          </a:xfrm>
        </p:spPr>
        <p:txBody>
          <a:bodyPr>
            <a:noAutofit/>
          </a:bodyPr>
          <a:p>
            <a:r>
              <a:rPr lang="en-US" altLang="en-US" sz="1800" i="1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—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серьезная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угроза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социализации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учащихся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оказывающая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разрушительное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влияние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эмоциональное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состояние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академическую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успеваемость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Школы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семьи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должны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уделять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больше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внимания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этому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вопросу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разрабатывать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стратегии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борьбы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буллингом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поддерживать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пострадавших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детей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Только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совместными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усилиями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можно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создать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безопасную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благоприятную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среду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развития</a:t>
            </a:r>
            <a:r>
              <a:rPr lang="en-US" altLang="ru-RU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детей</a:t>
            </a:r>
            <a:r>
              <a:rPr lang="ru-RU" altLang="en-US" sz="180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80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2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/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031240" y="800735"/>
            <a:ext cx="10515600" cy="3161030"/>
          </a:xfrm>
          <a:pattFill prst="pct5">
            <a:fgClr>
              <a:schemeClr val="accent1"/>
            </a:fgClr>
            <a:bgClr>
              <a:schemeClr val="bg1"/>
            </a:bgClr>
          </a:pattFill>
        </p:spPr>
        <p:txBody>
          <a:bodyPr/>
          <a:p>
            <a:endParaRPr lang="ru-RU" alt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1565275" y="1652270"/>
            <a:ext cx="9062085" cy="290957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noAutofit/>
          </a:bodyPr>
          <a:p>
            <a:pPr algn="ctr"/>
            <a:r>
              <a:rPr lang="ru-RU" altLang="en-US" sz="7200" b="1">
                <a:ln w="15875"/>
                <a:gradFill>
                  <a:gsLst>
                    <a:gs pos="0">
                      <a:schemeClr val="accent1">
                        <a:hueMod val="80000"/>
                      </a:schemeClr>
                    </a:gs>
                    <a:gs pos="100000">
                      <a:schemeClr val="accent1">
                        <a:alpha val="100000"/>
                      </a:schemeClr>
                    </a:gs>
                  </a:gsLst>
                  <a:lin ang="2700000" scaled="0"/>
                </a:gradFill>
                <a:effectLst/>
              </a:rPr>
              <a:t>Спасибо за внимание!</a:t>
            </a:r>
            <a:endParaRPr lang="ru-RU" altLang="en-US" sz="7200" b="1">
              <a:ln w="15875"/>
              <a:gradFill>
                <a:gsLst>
                  <a:gs pos="0">
                    <a:schemeClr val="accent1">
                      <a:hueMod val="80000"/>
                    </a:schemeClr>
                  </a:gs>
                  <a:gs pos="100000">
                    <a:schemeClr val="accent1">
                      <a:alpha val="100000"/>
                    </a:schemeClr>
                  </a:gs>
                </a:gsLst>
                <a:lin ang="2700000" scaled="0"/>
              </a:gradFill>
              <a:effectLst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微软雅黑"/>
        <a:ea typeface=""/>
        <a:cs typeface=""/>
        <a:font script="Jpan" typeface="游ゴシック Light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微软雅黑"/>
        <a:ea typeface=""/>
        <a:cs typeface=""/>
        <a:font script="Jpan" typeface="游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4154</Words>
  <Application>WPS Presentation</Application>
  <PresentationFormat>宽屏</PresentationFormat>
  <Paragraphs>56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9" baseType="lpstr">
      <vt:lpstr>Arial</vt:lpstr>
      <vt:lpstr>SimSun</vt:lpstr>
      <vt:lpstr>Wingdings</vt:lpstr>
      <vt:lpstr>Calibri Light</vt:lpstr>
      <vt:lpstr>Microsoft YaHei</vt:lpstr>
      <vt:lpstr>Arial Unicode MS</vt:lpstr>
      <vt:lpstr>Calibri</vt:lpstr>
      <vt:lpstr>Times New Roman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Оксана Шангина</cp:lastModifiedBy>
  <cp:revision>4</cp:revision>
  <dcterms:created xsi:type="dcterms:W3CDTF">2025-01-29T14:23:00Z</dcterms:created>
  <dcterms:modified xsi:type="dcterms:W3CDTF">2025-01-29T15:25:35Z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1049-12.2.0.19821</vt:lpwstr>
  </property>
  <property fmtid="{D5CDD505-2E9C-101B-9397-08002B2CF9AE}" pid="3" name="ICV">
    <vt:lpwstr>AB1655FC7B9F409194F641539028820B_11</vt:lpwstr>
  </property>
</Properties>
</file>