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81" r:id="rId3"/>
    <p:sldId id="267" r:id="rId4"/>
    <p:sldId id="268" r:id="rId5"/>
    <p:sldId id="269" r:id="rId6"/>
    <p:sldId id="270" r:id="rId7"/>
    <p:sldId id="278" r:id="rId8"/>
    <p:sldId id="275" r:id="rId9"/>
    <p:sldId id="276" r:id="rId10"/>
    <p:sldId id="277" r:id="rId11"/>
    <p:sldId id="271" r:id="rId12"/>
    <p:sldId id="28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1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13B777-6A61-43BF-BBBB-94F01B33B151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9211D-BA87-4B81-8E18-B15B0F7914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Детям</a:t>
            </a:r>
            <a:r>
              <a:rPr lang="ru-RU" baseline="0" dirty="0" smtClean="0"/>
              <a:t> дошкольного </a:t>
            </a:r>
            <a:r>
              <a:rPr lang="ru-RU" dirty="0" smtClean="0"/>
              <a:t>возраста </a:t>
            </a:r>
            <a:r>
              <a:rPr lang="ru-RU" baseline="0" dirty="0" smtClean="0"/>
              <a:t>необходимо знать о Великой Отечественной войне, подвиге людей в это нелегкое время. Во время войны сражались не только люди. В деле Великой Победы помогали животные – северные олени.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 сожалению, специальная литература, посвященная участию в боевых действиях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оленетранспортных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батальонов, лыжных бригад в нашем Мурманском книжном издательстве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издавалась, но познакомить детей с этой темой очень хотелось.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Тогда и пришло решение дополнить по возможности картину военных событий чем-то новым и рассказать об этих уникальных подразделениях на основе </a:t>
            </a:r>
            <a:r>
              <a:rPr lang="ru-RU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презентации.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конце беседы и рассматривания презентации предлагаю детям ответить на вопросы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Тундра… Болота. Голая, покрытая скалами земля. Долгая зима с буранами и метелями. Армия в таких условиях испытывала значительные трудности в снабжении. Обильные снегопады на двое-трое суток могут задержать автомобильный и гужевой транспорт, который с нетерпением ждали солдаты на передовой, раненые в госпиталях, артиллеристы на огневых </a:t>
            </a:r>
            <a:r>
              <a:rPr lang="ru-RU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позициях.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годы Великой Отечественной войны в обороне Советского Заполярья принимали участие уникальные подразделения, уникальные не только для Красной Армии, но и для армий других стран. В военных билетах наших бойцов появилась запись «ездовой оленевод». Речь идет об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оленетранспортных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дивизионах.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Выгоды оленьей упряжки были неоспоримы: на санях легко по бездорожью проникнуть в тыл врага. Северный олень неприхотлив к пище, не требует специального ухода, сам добывает себе корм. И в тундре, и в лесу он всегда найдет себе пропитание — серебристый ягель. Кормом для него служат трава, листья, которых много под ногами.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Олень никогда не нарушит тишины — даже раненый, он не издает ни звука. И, что немаловажно, ни одно крупное упряжное животное не сможет пробежать по снежной целине десятки километров за сутки.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Олень </a:t>
            </a:r>
            <a:r>
              <a:rPr lang="ru-RU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очень вынослив.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Северный олень неприхотлив к пище, не требует специального ухода, сам добывает себе корм. И в тундре, и в лесу он всегда найдет себе пропитание — серебристый ягель. Кормом для него служат трава, листья, которых много под ногами.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Выгоды оленьей упряжки были неоспоримы: на санях легко по бездорожью проникнуть в тыл врага.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Оленеводы ехали по горам и болотам; перебирались запряженные олени через реки и озера без единого звука; олени не лают, не воют, не стонут; олени помогли выстоять и защитить родной край.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Нарьян-Мар. Памятник подвигу участников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оленетранспортных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батальонов в годы Великой Отечественной войны.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конце беседы и рассматривания презентации предлагаю детям ответить на вопросы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211D-BA87-4B81-8E18-B15B0F7914C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ВКР Л.Л\Отчеты\Эффективный контракт 2019-2020\конкурс ИРО 20.04.20\фото для презентации\ferdinand-hibikirus-tank.jpg"/>
          <p:cNvPicPr>
            <a:picLocks noChangeAspect="1" noChangeArrowheads="1"/>
          </p:cNvPicPr>
          <p:nvPr/>
        </p:nvPicPr>
        <p:blipFill>
          <a:blip r:embed="rId3"/>
          <a:srcRect l="8159" r="4817" b="129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928802"/>
            <a:ext cx="7772400" cy="1727203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  <a:defRPr/>
            </a:pPr>
            <a:r>
              <a:rPr lang="ru-RU" sz="5400" b="1" dirty="0" smtClean="0">
                <a:ln w="3175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«</a:t>
            </a:r>
            <a:r>
              <a:rPr lang="ru-RU" sz="54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Заполярная кавалерия</a:t>
            </a:r>
            <a:r>
              <a:rPr lang="ru-RU" sz="5400" b="1" dirty="0" smtClean="0">
                <a:ln w="3175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/>
                </a:solidFill>
              </a:rPr>
              <a:t>»</a:t>
            </a:r>
            <a:endParaRPr lang="ru-RU" sz="5400" dirty="0">
              <a:ln w="3175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bg1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subTitle" idx="1"/>
          </p:nvPr>
        </p:nvSpPr>
        <p:spPr>
          <a:xfrm>
            <a:off x="928662" y="5214950"/>
            <a:ext cx="7358114" cy="128588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softEdge rad="63500"/>
          </a:effectLst>
        </p:spPr>
        <p:txBody>
          <a:bodyPr>
            <a:normAutofit/>
          </a:bodyPr>
          <a:lstStyle/>
          <a:p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</a:rPr>
              <a:t>Методический материал для работы с детьми старшего дошкольного возраста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28662" y="285729"/>
            <a:ext cx="7500990" cy="1323439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>
                <a:tab pos="1214438" algn="l"/>
                <a:tab pos="5534025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ГАПОУ МО</a:t>
            </a: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>
                <a:tab pos="1214438" algn="l"/>
                <a:tab pos="5534025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«Мурманский педагогический колледж»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>
                <a:tab pos="1214438" algn="l"/>
                <a:tab pos="55340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28596" y="285728"/>
            <a:ext cx="8429684" cy="2939266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l" fontAlgn="base">
              <a:tabLst>
                <a:tab pos="1214438" algn="l"/>
                <a:tab pos="5534025" algn="l"/>
              </a:tabLst>
            </a:pPr>
            <a:r>
              <a:rPr lang="ru-RU" sz="2400" b="1" dirty="0" smtClean="0"/>
              <a:t>                   </a:t>
            </a:r>
            <a:r>
              <a:rPr lang="ru-RU" sz="2300" b="1" dirty="0" smtClean="0"/>
              <a:t>АВТОРЫ МЕТОДИЧЕСКОГО МАТЕРИАЛА:</a:t>
            </a:r>
            <a:br>
              <a:rPr lang="ru-RU" sz="2300" b="1" dirty="0" smtClean="0"/>
            </a:br>
            <a:r>
              <a:rPr lang="ru-RU" sz="2300" b="1" dirty="0" smtClean="0"/>
              <a:t>1. Васильева Наталья Борисовна, </a:t>
            </a:r>
            <a:r>
              <a:rPr lang="ru-RU" sz="2300" dirty="0" smtClean="0"/>
              <a:t>преподаватель ГАПОУ МО «МПК»</a:t>
            </a:r>
            <a:r>
              <a:rPr lang="ru-RU" sz="2300" b="1" dirty="0" smtClean="0"/>
              <a:t/>
            </a:r>
            <a:br>
              <a:rPr lang="ru-RU" sz="2300" b="1" dirty="0" smtClean="0"/>
            </a:br>
            <a:r>
              <a:rPr lang="ru-RU" sz="2300" b="1" dirty="0" smtClean="0"/>
              <a:t>2. Ищенко Наталья Владимировна, </a:t>
            </a:r>
            <a:r>
              <a:rPr lang="ru-RU" sz="2300" dirty="0" smtClean="0"/>
              <a:t>преподаватель </a:t>
            </a:r>
            <a:r>
              <a:rPr lang="ru-RU" sz="2300" dirty="0" smtClean="0"/>
              <a:t>ГАПОУ МО «МПК</a:t>
            </a:r>
            <a:r>
              <a:rPr lang="ru-RU" sz="2300" dirty="0" smtClean="0"/>
              <a:t>»</a:t>
            </a:r>
            <a:br>
              <a:rPr lang="ru-RU" sz="2300" dirty="0" smtClean="0"/>
            </a:br>
            <a:r>
              <a:rPr lang="ru-RU" sz="2300" b="1" dirty="0" smtClean="0"/>
              <a:t>3. </a:t>
            </a:r>
            <a:r>
              <a:rPr lang="ru-RU" sz="2300" b="1" dirty="0" smtClean="0">
                <a:ln w="18000">
                  <a:noFill/>
                  <a:prstDash val="solid"/>
                  <a:miter lim="800000"/>
                </a:ln>
              </a:rPr>
              <a:t>Хомякова Анастасия </a:t>
            </a:r>
            <a:r>
              <a:rPr lang="ru-RU" sz="2300" b="1" dirty="0" smtClean="0">
                <a:ln w="18000">
                  <a:noFill/>
                  <a:prstDash val="solid"/>
                  <a:miter lim="800000"/>
                </a:ln>
              </a:rPr>
              <a:t>Сергеевна,</a:t>
            </a:r>
            <a:r>
              <a:rPr lang="ru-RU" sz="2300" dirty="0" smtClean="0"/>
              <a:t> </a:t>
            </a:r>
            <a:r>
              <a:rPr lang="ru-RU" sz="2300" dirty="0" smtClean="0">
                <a:ln w="18000">
                  <a:noFill/>
                  <a:prstDash val="solid"/>
                  <a:miter lim="800000"/>
                </a:ln>
              </a:rPr>
              <a:t>студентка </a:t>
            </a:r>
            <a:r>
              <a:rPr lang="ru-RU" sz="2300" dirty="0" smtClean="0">
                <a:ln w="18000">
                  <a:noFill/>
                  <a:prstDash val="solid"/>
                  <a:miter lim="800000"/>
                </a:ln>
              </a:rPr>
              <a:t>4 курса, группы «С</a:t>
            </a:r>
            <a:r>
              <a:rPr lang="ru-RU" sz="2300" dirty="0" smtClean="0">
                <a:ln w="18000">
                  <a:noFill/>
                  <a:prstDash val="solid"/>
                  <a:miter lim="800000"/>
                </a:ln>
              </a:rPr>
              <a:t>» ГАПОУ МО «МПК»; специальность</a:t>
            </a:r>
            <a:r>
              <a:rPr lang="ru-RU" sz="2300" dirty="0" smtClean="0">
                <a:ln w="18000">
                  <a:noFill/>
                  <a:prstDash val="solid"/>
                  <a:miter lim="800000"/>
                </a:ln>
              </a:rPr>
              <a:t>: специальное дошкольное образование </a:t>
            </a:r>
            <a:r>
              <a:rPr lang="ru-RU" sz="2300" dirty="0" smtClean="0">
                <a:ln w="18000">
                  <a:noFill/>
                  <a:prstDash val="solid"/>
                  <a:miter lim="800000"/>
                </a:ln>
              </a:rPr>
              <a:t>44.02.04</a:t>
            </a:r>
            <a:endParaRPr kumimoji="0" lang="ru-RU" sz="23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28596" y="3500438"/>
            <a:ext cx="8501122" cy="2939266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r>
              <a:rPr lang="ru-RU" sz="2400" b="1" dirty="0" smtClean="0"/>
              <a:t>АННОТАЦИЯ</a:t>
            </a:r>
          </a:p>
          <a:p>
            <a:pPr lvl="0" algn="just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r>
              <a:rPr kumimoji="0" lang="ru-RU" sz="23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Данный </a:t>
            </a:r>
            <a:r>
              <a:rPr lang="ru-RU" sz="2300" dirty="0" smtClean="0">
                <a:ea typeface="Times New Roman" pitchFamily="18" charset="0"/>
                <a:cs typeface="Times New Roman" pitchFamily="18" charset="0"/>
              </a:rPr>
              <a:t>методический материал может быть использован в работе с детьми старшего дошкольного возраста.  Презентация может быть основной частью познавательного занятия, также ее возможно использовать при проведении беседы в рамках ознакомления детей с событиями ВОВ. </a:t>
            </a:r>
          </a:p>
          <a:p>
            <a:pPr lvl="0" algn="just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r>
              <a:rPr kumimoji="0" lang="ru-RU" sz="2300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Необходимая дополнительная информация содержится в «заметках к слайду»</a:t>
            </a:r>
            <a:endParaRPr kumimoji="0" lang="ru-RU" sz="23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advClick="0" advTm="4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pic>
        <p:nvPicPr>
          <p:cNvPr id="2052" name="Picture 4" descr="G:\ВКР Л.Л\Отчеты\Эффективный контракт 2019-2020\конкурс ИРО 20.04.20\фото для презентации\s1200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500175"/>
            <a:ext cx="4929221" cy="3286147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077218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r>
              <a:rPr lang="ru-RU" sz="3200" b="1" dirty="0" smtClean="0"/>
              <a:t>Тундра… Болота. Голая, покрытая скалами земля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11" name="Picture 2" descr="G:\ВКР Л.Л\Отчеты\Эффективный контракт 2019-2020\конкурс ИРО 20.04.20\фото для презентации\s1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597" y="3643314"/>
            <a:ext cx="5003403" cy="321468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84775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«Ездовой оленевод»</a:t>
            </a:r>
          </a:p>
        </p:txBody>
      </p:sp>
      <p:pic>
        <p:nvPicPr>
          <p:cNvPr id="4" name="Picture 2" descr="G:\ВКР Л.Л\Отчеты\Эффективный контракт 2019-2020\конкурс ИРО 20.04.20\фото для презентации\246031-b251977eb21bd88447a1578cdc8d8b0f.jpg"/>
          <p:cNvPicPr>
            <a:picLocks noChangeAspect="1" noChangeArrowheads="1"/>
          </p:cNvPicPr>
          <p:nvPr/>
        </p:nvPicPr>
        <p:blipFill>
          <a:blip r:embed="rId4"/>
          <a:srcRect l="3333" t="20833" b="9722"/>
          <a:stretch>
            <a:fillRect/>
          </a:stretch>
        </p:blipFill>
        <p:spPr bwMode="auto">
          <a:xfrm>
            <a:off x="285720" y="1000108"/>
            <a:ext cx="6215086" cy="2857520"/>
          </a:xfrm>
          <a:prstGeom prst="rect">
            <a:avLst/>
          </a:prstGeom>
          <a:noFill/>
        </p:spPr>
      </p:pic>
      <p:pic>
        <p:nvPicPr>
          <p:cNvPr id="6" name="Picture 3" descr="G:\ВКР Л.Л\Отчеты\Эффективный контракт 2019-2020\конкурс ИРО 20.04.20\фото для презентации\769379-4a0f2af2d9dcfb13647486c68e26d7da.jpg"/>
          <p:cNvPicPr>
            <a:picLocks noChangeAspect="1" noChangeArrowheads="1"/>
          </p:cNvPicPr>
          <p:nvPr/>
        </p:nvPicPr>
        <p:blipFill>
          <a:blip r:embed="rId5"/>
          <a:srcRect l="7152" r="7152"/>
          <a:stretch>
            <a:fillRect/>
          </a:stretch>
        </p:blipFill>
        <p:spPr bwMode="auto">
          <a:xfrm>
            <a:off x="4798336" y="3286124"/>
            <a:ext cx="4345664" cy="335756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077218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3200" b="1" dirty="0" smtClean="0"/>
              <a:t>На </a:t>
            </a:r>
            <a:r>
              <a:rPr lang="ru-RU" sz="3200" b="1" dirty="0"/>
              <a:t>санях </a:t>
            </a:r>
            <a:r>
              <a:rPr lang="ru-RU" sz="3200" b="1" dirty="0" smtClean="0"/>
              <a:t>по </a:t>
            </a:r>
            <a:r>
              <a:rPr lang="ru-RU" sz="3200" b="1" dirty="0"/>
              <a:t>бездорожью</a:t>
            </a:r>
            <a:r>
              <a:rPr lang="ru-RU" sz="3200" dirty="0"/>
              <a:t> </a:t>
            </a:r>
            <a:r>
              <a:rPr lang="ru-RU" sz="3200" b="1" dirty="0" smtClean="0"/>
              <a:t>легко проникнуть </a:t>
            </a:r>
            <a:r>
              <a:rPr lang="ru-RU" sz="3200" b="1" dirty="0"/>
              <a:t>в тыл врага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4" name="Picture 3" descr="G:\ВКР Л.Л\Отчеты\Эффективный контракт 2019-2020\конкурс ИРО 20.04.20\фото для презентации\769373-2589ad694d255706241d7511fed91716.jpg"/>
          <p:cNvPicPr>
            <a:picLocks noChangeAspect="1" noChangeArrowheads="1"/>
          </p:cNvPicPr>
          <p:nvPr/>
        </p:nvPicPr>
        <p:blipFill>
          <a:blip r:embed="rId4"/>
          <a:srcRect t="-482" r="126" b="-1"/>
          <a:stretch>
            <a:fillRect/>
          </a:stretch>
        </p:blipFill>
        <p:spPr bwMode="auto">
          <a:xfrm>
            <a:off x="1000100" y="1428736"/>
            <a:ext cx="7429552" cy="498562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84775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3200" b="1" dirty="0"/>
              <a:t>Олень никогда не нарушит </a:t>
            </a:r>
            <a:r>
              <a:rPr lang="ru-RU" sz="3200" b="1" dirty="0" smtClean="0"/>
              <a:t>тишины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5" name="Picture 4" descr="G:\ВКР Л.Л\Отчеты\Эффективный контракт 2019-2020\конкурс ИРО 20.04.20\фото для презентации\769390-ea4cf353ece0a7af5b2cfee2e9469294.jpg"/>
          <p:cNvPicPr>
            <a:picLocks noChangeAspect="1" noChangeArrowheads="1"/>
          </p:cNvPicPr>
          <p:nvPr/>
        </p:nvPicPr>
        <p:blipFill>
          <a:blip r:embed="rId4"/>
          <a:srcRect l="5062" t="26201" r="10287" b="4349"/>
          <a:stretch>
            <a:fillRect/>
          </a:stretch>
        </p:blipFill>
        <p:spPr bwMode="auto">
          <a:xfrm>
            <a:off x="214282" y="928670"/>
            <a:ext cx="5786478" cy="3143272"/>
          </a:xfrm>
          <a:prstGeom prst="rect">
            <a:avLst/>
          </a:prstGeom>
          <a:noFill/>
        </p:spPr>
      </p:pic>
      <p:pic>
        <p:nvPicPr>
          <p:cNvPr id="8" name="Picture 2" descr="G:\ВКР Л.Л\Отчеты\Эффективный контракт 2019-2020\конкурс ИРО 20.04.20\фото для презентации\PyAAAgJPuuA-96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9799" y="3286124"/>
            <a:ext cx="4924201" cy="332383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71472" y="357166"/>
            <a:ext cx="8086724" cy="584775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3200" b="1" dirty="0" smtClean="0"/>
              <a:t>Олень очень вынослив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5" name="Picture 2" descr="G:\ВКР Л.Л\Отчеты\Эффективный контракт 2019-2020\конкурс ИРО 20.04.20\фото для презентации\l-1530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2507" y="1222526"/>
            <a:ext cx="8335773" cy="513543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077218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3200" b="1" dirty="0" smtClean="0"/>
              <a:t>Северный олень </a:t>
            </a:r>
            <a:r>
              <a:rPr lang="ru-RU" sz="3200" b="1" dirty="0"/>
              <a:t>всегда найдет себе пропитание 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5" name="Picture 2" descr="G:\ВКР Л.Л\Отчеты\Эффективный контракт 2019-2020\конкурс ИРО 20.04.20\фото для презентации\149. Самоеды с оленями.jpg"/>
          <p:cNvPicPr>
            <a:picLocks noChangeAspect="1" noChangeArrowheads="1"/>
          </p:cNvPicPr>
          <p:nvPr/>
        </p:nvPicPr>
        <p:blipFill>
          <a:blip r:embed="rId4"/>
          <a:srcRect t="24503"/>
          <a:stretch>
            <a:fillRect/>
          </a:stretch>
        </p:blipFill>
        <p:spPr bwMode="auto">
          <a:xfrm>
            <a:off x="1500166" y="1500174"/>
            <a:ext cx="6578456" cy="489864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077218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3200" b="1" dirty="0" smtClean="0"/>
              <a:t>На </a:t>
            </a:r>
            <a:r>
              <a:rPr lang="ru-RU" sz="3200" b="1" dirty="0"/>
              <a:t>санях </a:t>
            </a:r>
            <a:r>
              <a:rPr lang="ru-RU" sz="3200" b="1" dirty="0" smtClean="0"/>
              <a:t>по </a:t>
            </a:r>
            <a:r>
              <a:rPr lang="ru-RU" sz="3200" b="1" dirty="0"/>
              <a:t>бездорожью </a:t>
            </a:r>
            <a:r>
              <a:rPr lang="ru-RU" sz="3200" b="1" dirty="0" smtClean="0"/>
              <a:t>легко проникнуть </a:t>
            </a:r>
            <a:r>
              <a:rPr lang="ru-RU" sz="3200" b="1" dirty="0"/>
              <a:t>в тыл врага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4" name="Picture 2" descr="G:\ВКР Л.Л\Отчеты\Эффективный контракт 2019-2020\конкурс ИРО 20.04.20\фото для презентации\NORD_106.jpg"/>
          <p:cNvPicPr>
            <a:picLocks noChangeAspect="1" noChangeArrowheads="1"/>
          </p:cNvPicPr>
          <p:nvPr/>
        </p:nvPicPr>
        <p:blipFill>
          <a:blip r:embed="rId4"/>
          <a:srcRect t="5302" r="5418" b="4349"/>
          <a:stretch>
            <a:fillRect/>
          </a:stretch>
        </p:blipFill>
        <p:spPr bwMode="auto">
          <a:xfrm>
            <a:off x="849815" y="1643050"/>
            <a:ext cx="7579837" cy="48693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28596" y="285728"/>
            <a:ext cx="8429684" cy="1077218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3200" b="1" dirty="0" smtClean="0"/>
              <a:t>Олени </a:t>
            </a:r>
            <a:r>
              <a:rPr lang="ru-RU" sz="3200" b="1" dirty="0"/>
              <a:t>помогли выстоять и защитить родной край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4" name="Picture 3" descr="G:\ВКР Л.Л\Отчеты\Эффективный контракт 2019-2020\конкурс ИРО 20.04.20\фото для презентации\26-411509613681b9200fc15734166f7bc3.jpg"/>
          <p:cNvPicPr>
            <a:picLocks noChangeAspect="1" noChangeArrowheads="1"/>
          </p:cNvPicPr>
          <p:nvPr/>
        </p:nvPicPr>
        <p:blipFill>
          <a:blip r:embed="rId4"/>
          <a:srcRect l="2703"/>
          <a:stretch>
            <a:fillRect/>
          </a:stretch>
        </p:blipFill>
        <p:spPr bwMode="auto">
          <a:xfrm>
            <a:off x="2428860" y="1548276"/>
            <a:ext cx="5143535" cy="499859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954107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2800" b="1" dirty="0"/>
              <a:t>Памятник подвигу участников </a:t>
            </a:r>
            <a:r>
              <a:rPr lang="ru-RU" sz="2800" b="1" dirty="0" err="1" smtClean="0"/>
              <a:t>оленетранспортных</a:t>
            </a:r>
            <a:r>
              <a:rPr lang="ru-RU" sz="2800" b="1" dirty="0" smtClean="0"/>
              <a:t> </a:t>
            </a:r>
            <a:r>
              <a:rPr lang="ru-RU" sz="2800" b="1" dirty="0"/>
              <a:t>батальонов в годы Великой Отечественной войны</a:t>
            </a: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5" name="Picture 2" descr="G:\ВКР Л.Л\Отчеты\Эффективный контракт 2019-2020\конкурс ИРО 20.04.20\фото для презентации\769280-8807b22416eac53e6441e5eda443f0d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1857364"/>
            <a:ext cx="4714908" cy="445393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ВКР Л.Л\Отчеты\Эффективный контракт 2019-2020\конкурс ИРО 20.04.20\фото для презентации\paper_texture12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8345" cy="6911182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14348" y="428604"/>
            <a:ext cx="7929618" cy="1384995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tabLst>
                <a:tab pos="1214438" algn="l"/>
                <a:tab pos="5534025" algn="l"/>
              </a:tabLst>
            </a:pPr>
            <a:r>
              <a:rPr lang="ru-RU" sz="2800" b="1" dirty="0" smtClean="0"/>
              <a:t>Какие животные помогали нашим солдатам в </a:t>
            </a:r>
            <a:r>
              <a:rPr lang="ru-RU" sz="2800" b="1" dirty="0"/>
              <a:t>годы Великой Отечественной </a:t>
            </a:r>
            <a:r>
              <a:rPr lang="ru-RU" sz="2800" b="1" dirty="0" smtClean="0"/>
              <a:t>войны на севере ?</a:t>
            </a:r>
            <a:br>
              <a:rPr lang="ru-RU" sz="2800" b="1" dirty="0" smtClean="0"/>
            </a:b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785786" y="3571876"/>
            <a:ext cx="8001056" cy="1384995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r>
              <a:rPr lang="ru-RU" sz="2800" b="1" dirty="0" smtClean="0"/>
              <a:t>Почему в боевых условиях олени были лучшими помощниками?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ctr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714348" y="5072074"/>
            <a:ext cx="8072494" cy="1384995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r>
              <a:rPr lang="ru-RU" sz="2800" b="1" dirty="0" smtClean="0"/>
              <a:t>Как увековечили память о подвигах оленей во время Великой Отечественной войны?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ctr" fontAlgn="base">
              <a:spcBef>
                <a:spcPct val="0"/>
              </a:spcBef>
              <a:tabLst>
                <a:tab pos="1214438" algn="l"/>
                <a:tab pos="5534025" algn="l"/>
              </a:tabLst>
            </a:pP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714348" y="2000240"/>
            <a:ext cx="8001056" cy="1323439"/>
          </a:xfrm>
          <a:custGeom>
            <a:avLst/>
            <a:gdLst>
              <a:gd name="connsiteX0" fmla="*/ 0 w 6429420"/>
              <a:gd name="connsiteY0" fmla="*/ 119184 h 715089"/>
              <a:gd name="connsiteX1" fmla="*/ 34908 w 6429420"/>
              <a:gd name="connsiteY1" fmla="*/ 34908 h 715089"/>
              <a:gd name="connsiteX2" fmla="*/ 119184 w 6429420"/>
              <a:gd name="connsiteY2" fmla="*/ 0 h 715089"/>
              <a:gd name="connsiteX3" fmla="*/ 6310236 w 6429420"/>
              <a:gd name="connsiteY3" fmla="*/ 0 h 715089"/>
              <a:gd name="connsiteX4" fmla="*/ 6394512 w 6429420"/>
              <a:gd name="connsiteY4" fmla="*/ 34908 h 715089"/>
              <a:gd name="connsiteX5" fmla="*/ 6429420 w 6429420"/>
              <a:gd name="connsiteY5" fmla="*/ 119184 h 715089"/>
              <a:gd name="connsiteX6" fmla="*/ 6429420 w 6429420"/>
              <a:gd name="connsiteY6" fmla="*/ 595905 h 715089"/>
              <a:gd name="connsiteX7" fmla="*/ 6394512 w 6429420"/>
              <a:gd name="connsiteY7" fmla="*/ 680181 h 715089"/>
              <a:gd name="connsiteX8" fmla="*/ 6310236 w 6429420"/>
              <a:gd name="connsiteY8" fmla="*/ 715089 h 715089"/>
              <a:gd name="connsiteX9" fmla="*/ 119184 w 6429420"/>
              <a:gd name="connsiteY9" fmla="*/ 715089 h 715089"/>
              <a:gd name="connsiteX10" fmla="*/ 34908 w 6429420"/>
              <a:gd name="connsiteY10" fmla="*/ 680181 h 715089"/>
              <a:gd name="connsiteX11" fmla="*/ 0 w 6429420"/>
              <a:gd name="connsiteY11" fmla="*/ 595905 h 715089"/>
              <a:gd name="connsiteX12" fmla="*/ 0 w 6429420"/>
              <a:gd name="connsiteY12" fmla="*/ 119184 h 715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0" h="715089">
                <a:moveTo>
                  <a:pt x="0" y="119184"/>
                </a:moveTo>
                <a:cubicBezTo>
                  <a:pt x="0" y="87574"/>
                  <a:pt x="12557" y="57260"/>
                  <a:pt x="34908" y="34908"/>
                </a:cubicBezTo>
                <a:cubicBezTo>
                  <a:pt x="57259" y="12557"/>
                  <a:pt x="87574" y="0"/>
                  <a:pt x="119184" y="0"/>
                </a:cubicBezTo>
                <a:lnTo>
                  <a:pt x="6310236" y="0"/>
                </a:lnTo>
                <a:cubicBezTo>
                  <a:pt x="6341846" y="0"/>
                  <a:pt x="6372160" y="12557"/>
                  <a:pt x="6394512" y="34908"/>
                </a:cubicBezTo>
                <a:cubicBezTo>
                  <a:pt x="6416863" y="57259"/>
                  <a:pt x="6429420" y="87574"/>
                  <a:pt x="6429420" y="119184"/>
                </a:cubicBezTo>
                <a:lnTo>
                  <a:pt x="6429420" y="595905"/>
                </a:lnTo>
                <a:cubicBezTo>
                  <a:pt x="6429420" y="627515"/>
                  <a:pt x="6416863" y="657830"/>
                  <a:pt x="6394512" y="680181"/>
                </a:cubicBezTo>
                <a:cubicBezTo>
                  <a:pt x="6372161" y="702532"/>
                  <a:pt x="6341846" y="715089"/>
                  <a:pt x="6310236" y="715089"/>
                </a:cubicBezTo>
                <a:lnTo>
                  <a:pt x="119184" y="715089"/>
                </a:lnTo>
                <a:cubicBezTo>
                  <a:pt x="87574" y="715089"/>
                  <a:pt x="57260" y="702532"/>
                  <a:pt x="34908" y="680181"/>
                </a:cubicBezTo>
                <a:cubicBezTo>
                  <a:pt x="12557" y="657830"/>
                  <a:pt x="0" y="627515"/>
                  <a:pt x="0" y="595905"/>
                </a:cubicBezTo>
                <a:lnTo>
                  <a:pt x="0" y="1191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softEdge rad="6350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>
                <a:tab pos="1214438" algn="l"/>
                <a:tab pos="5534025" algn="l"/>
              </a:tabLst>
            </a:pP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>
                <a:tab pos="1214438" algn="l"/>
                <a:tab pos="5534025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Кто такой «ездовой оленевод»?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>
                <a:tab pos="1214438" algn="l"/>
                <a:tab pos="55340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</TotalTime>
  <Words>601</Words>
  <PresentationFormat>Экран (4:3)</PresentationFormat>
  <Paragraphs>48</Paragraphs>
  <Slides>12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«Заполярная кавалерия»</vt:lpstr>
      <vt:lpstr>                   АВТОРЫ МЕТОДИЧЕСКОГО МАТЕРИАЛА: 1. Васильева Наталья Борисовна, преподаватель ГАПОУ МО «МПК» 2. Ищенко Наталья Владимировна, преподаватель ГАПОУ МО «МПК» 3. Хомякова Анастасия Сергеевна, студентка 4 курса, группы «С» ГАПОУ МО «МПК»; специальность: специальное дошкольное образование 44.02.04</vt:lpstr>
      <vt:lpstr>Тундра… Болота. Голая, покрытая скалами земля</vt:lpstr>
      <vt:lpstr>«Ездовой оленевод»</vt:lpstr>
      <vt:lpstr>На санях по бездорожью легко проникнуть в тыл врага</vt:lpstr>
      <vt:lpstr>Олень никогда не нарушит тишины</vt:lpstr>
      <vt:lpstr>Олень очень вынослив</vt:lpstr>
      <vt:lpstr>Северный олень всегда найдет себе пропитание </vt:lpstr>
      <vt:lpstr>На санях по бездорожью легко проникнуть в тыл врага</vt:lpstr>
      <vt:lpstr>Олени помогли выстоять и защитить родной край</vt:lpstr>
      <vt:lpstr>Памятник подвигу участников оленетранспортных батальонов в годы Великой Отечественной войны</vt:lpstr>
      <vt:lpstr>Какие животные помогали нашим солдатам в годы Великой Отечественной войны на севере ?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«Наследие  Л.К. Шлегер»</dc:title>
  <dc:creator>Наташа</dc:creator>
  <cp:lastModifiedBy>Наташа</cp:lastModifiedBy>
  <cp:revision>28</cp:revision>
  <dcterms:created xsi:type="dcterms:W3CDTF">2020-04-16T12:03:01Z</dcterms:created>
  <dcterms:modified xsi:type="dcterms:W3CDTF">2021-01-15T18:24:02Z</dcterms:modified>
</cp:coreProperties>
</file>