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66" r:id="rId2"/>
    <p:sldId id="274" r:id="rId3"/>
    <p:sldId id="256" r:id="rId4"/>
    <p:sldId id="258" r:id="rId5"/>
    <p:sldId id="257" r:id="rId6"/>
    <p:sldId id="260" r:id="rId7"/>
    <p:sldId id="259" r:id="rId8"/>
    <p:sldId id="261" r:id="rId9"/>
    <p:sldId id="262" r:id="rId10"/>
    <p:sldId id="267" r:id="rId11"/>
    <p:sldId id="268" r:id="rId12"/>
    <p:sldId id="263" r:id="rId13"/>
    <p:sldId id="269" r:id="rId14"/>
    <p:sldId id="264" r:id="rId15"/>
    <p:sldId id="270" r:id="rId16"/>
    <p:sldId id="271" r:id="rId17"/>
    <p:sldId id="272" r:id="rId18"/>
    <p:sldId id="273" r:id="rId19"/>
    <p:sldId id="265"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1204"/>
    <a:srgbClr val="FB4537"/>
    <a:srgbClr val="BF25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6" d="100"/>
          <a:sy n="96" d="100"/>
        </p:scale>
        <p:origin x="1066"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D6924C-0A9A-4CEE-A555-688B241C66E9}" type="datetimeFigureOut">
              <a:rPr lang="ru-RU" smtClean="0"/>
              <a:t>27.09.2025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6EBED9-D89D-4C83-8A25-1F74A00B1155}" type="slidenum">
              <a:rPr lang="ru-RU" smtClean="0"/>
              <a:t>‹#›</a:t>
            </a:fld>
            <a:endParaRPr lang="ru-RU"/>
          </a:p>
        </p:txBody>
      </p:sp>
    </p:spTree>
    <p:extLst>
      <p:ext uri="{BB962C8B-B14F-4D97-AF65-F5344CB8AC3E}">
        <p14:creationId xmlns:p14="http://schemas.microsoft.com/office/powerpoint/2010/main" val="39483331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A6EBED9-D89D-4C83-8A25-1F74A00B1155}" type="slidenum">
              <a:rPr lang="ru-RU" smtClean="0"/>
              <a:t>5</a:t>
            </a:fld>
            <a:endParaRPr lang="ru-RU"/>
          </a:p>
        </p:txBody>
      </p:sp>
    </p:spTree>
    <p:extLst>
      <p:ext uri="{BB962C8B-B14F-4D97-AF65-F5344CB8AC3E}">
        <p14:creationId xmlns:p14="http://schemas.microsoft.com/office/powerpoint/2010/main" val="1374345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27.09.2025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27.09.2025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27.09.2025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27.09.2025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27.09.2025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27.09.2025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27.09.2025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27.09.2025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27.09.2025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27.09.2025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27.09.2025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27.09.2025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0.jpeg"/><Relationship Id="rId7" Type="http://schemas.openxmlformats.org/officeDocument/2006/relationships/image" Target="../media/image33.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41.jpeg"/></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6.jpeg"/><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jpeg"/></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270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одзаголовок 2"/>
          <p:cNvSpPr>
            <a:spLocks noGrp="1"/>
          </p:cNvSpPr>
          <p:nvPr>
            <p:ph type="subTitle" idx="1"/>
          </p:nvPr>
        </p:nvSpPr>
        <p:spPr>
          <a:xfrm>
            <a:off x="399354" y="591003"/>
            <a:ext cx="8280920" cy="5832648"/>
          </a:xfrm>
        </p:spPr>
        <p:txBody>
          <a:bodyPr>
            <a:normAutofit/>
          </a:bodyPr>
          <a:lstStyle/>
          <a:p>
            <a:r>
              <a:rPr lang="ru-RU" sz="2400" dirty="0" smtClean="0">
                <a:solidFill>
                  <a:schemeClr val="tx2">
                    <a:lumMod val="50000"/>
                  </a:schemeClr>
                </a:solidFill>
                <a:latin typeface="Times New Roman" pitchFamily="18" charset="0"/>
                <a:cs typeface="Times New Roman" pitchFamily="18" charset="0"/>
              </a:rPr>
              <a:t>КОУ РА «СКОШИ для детей с нарушением слуха»</a:t>
            </a:r>
          </a:p>
          <a:p>
            <a:endParaRPr lang="ru-RU" sz="2400" dirty="0" smtClean="0">
              <a:solidFill>
                <a:schemeClr val="tx1"/>
              </a:solidFill>
              <a:latin typeface="Times New Roman" pitchFamily="18" charset="0"/>
              <a:cs typeface="Times New Roman" pitchFamily="18" charset="0"/>
            </a:endParaRPr>
          </a:p>
          <a:p>
            <a:endParaRPr lang="ru-RU" sz="2400" dirty="0" smtClean="0">
              <a:solidFill>
                <a:schemeClr val="tx1"/>
              </a:solidFill>
              <a:latin typeface="Times New Roman" pitchFamily="18" charset="0"/>
              <a:cs typeface="Times New Roman" pitchFamily="18" charset="0"/>
            </a:endParaRPr>
          </a:p>
          <a:p>
            <a:r>
              <a:rPr lang="ru-RU" sz="2400" dirty="0" smtClean="0">
                <a:solidFill>
                  <a:schemeClr val="tx2">
                    <a:lumMod val="50000"/>
                  </a:schemeClr>
                </a:solidFill>
                <a:latin typeface="Times New Roman" pitchFamily="18" charset="0"/>
                <a:cs typeface="Times New Roman" pitchFamily="18" charset="0"/>
              </a:rPr>
              <a:t>Устный журнал.</a:t>
            </a:r>
          </a:p>
          <a:p>
            <a:pPr lvl="0">
              <a:lnSpc>
                <a:spcPct val="110000"/>
              </a:lnSpc>
              <a:spcBef>
                <a:spcPts val="0"/>
              </a:spcBef>
            </a:pPr>
            <a:r>
              <a:rPr lang="ru-RU" sz="2400">
                <a:solidFill>
                  <a:srgbClr val="C00000"/>
                </a:solidFill>
                <a:latin typeface="Times New Roman" pitchFamily="18" charset="0"/>
                <a:ea typeface="Cambria" panose="02040503050406030204" pitchFamily="18" charset="0"/>
                <a:cs typeface="Times New Roman" pitchFamily="18" charset="0"/>
              </a:rPr>
              <a:t>«</a:t>
            </a:r>
            <a:r>
              <a:rPr lang="ru-RU" sz="2400" smtClean="0">
                <a:solidFill>
                  <a:srgbClr val="C00000"/>
                </a:solidFill>
                <a:latin typeface="Times New Roman" pitchFamily="18" charset="0"/>
                <a:ea typeface="Cambria" panose="02040503050406030204" pitchFamily="18" charset="0"/>
                <a:cs typeface="Times New Roman" pitchFamily="18" charset="0"/>
              </a:rPr>
              <a:t>Язык- это </a:t>
            </a:r>
            <a:r>
              <a:rPr lang="ru-RU" sz="2400" dirty="0">
                <a:solidFill>
                  <a:srgbClr val="C00000"/>
                </a:solidFill>
                <a:latin typeface="Times New Roman" pitchFamily="18" charset="0"/>
                <a:ea typeface="Cambria" panose="02040503050406030204" pitchFamily="18" charset="0"/>
                <a:cs typeface="Times New Roman" pitchFamily="18" charset="0"/>
              </a:rPr>
              <a:t>душа народа» </a:t>
            </a:r>
          </a:p>
          <a:p>
            <a:pPr lvl="0">
              <a:lnSpc>
                <a:spcPct val="110000"/>
              </a:lnSpc>
              <a:spcBef>
                <a:spcPts val="0"/>
              </a:spcBef>
            </a:pPr>
            <a:r>
              <a:rPr lang="ru-RU" sz="2400" dirty="0">
                <a:solidFill>
                  <a:srgbClr val="C00000"/>
                </a:solidFill>
                <a:latin typeface="Times New Roman" pitchFamily="18" charset="0"/>
                <a:ea typeface="Cambria" panose="02040503050406030204" pitchFamily="18" charset="0"/>
                <a:cs typeface="Times New Roman" pitchFamily="18" charset="0"/>
              </a:rPr>
              <a:t>20 октября - День алтайского </a:t>
            </a:r>
            <a:r>
              <a:rPr lang="ru-RU" sz="2400" dirty="0" smtClean="0">
                <a:solidFill>
                  <a:srgbClr val="C00000"/>
                </a:solidFill>
                <a:latin typeface="Times New Roman" pitchFamily="18" charset="0"/>
                <a:ea typeface="Cambria" panose="02040503050406030204" pitchFamily="18" charset="0"/>
                <a:cs typeface="Times New Roman" pitchFamily="18" charset="0"/>
              </a:rPr>
              <a:t>языка</a:t>
            </a:r>
          </a:p>
          <a:p>
            <a:pPr lvl="0">
              <a:lnSpc>
                <a:spcPct val="110000"/>
              </a:lnSpc>
              <a:spcBef>
                <a:spcPts val="0"/>
              </a:spcBef>
            </a:pPr>
            <a:endParaRPr lang="ru-RU" sz="2400" dirty="0" smtClean="0">
              <a:solidFill>
                <a:schemeClr val="accent1">
                  <a:lumMod val="75000"/>
                </a:schemeClr>
              </a:solidFill>
              <a:latin typeface="Times New Roman" pitchFamily="18" charset="0"/>
              <a:ea typeface="Cambria" panose="02040503050406030204" pitchFamily="18" charset="0"/>
              <a:cs typeface="Times New Roman" pitchFamily="18" charset="0"/>
            </a:endParaRPr>
          </a:p>
          <a:p>
            <a:pPr lvl="0">
              <a:lnSpc>
                <a:spcPct val="110000"/>
              </a:lnSpc>
              <a:spcBef>
                <a:spcPts val="0"/>
              </a:spcBef>
            </a:pPr>
            <a:endParaRPr lang="ru-RU" sz="2400" dirty="0" smtClean="0">
              <a:solidFill>
                <a:schemeClr val="accent1">
                  <a:lumMod val="75000"/>
                </a:schemeClr>
              </a:solidFill>
              <a:latin typeface="Times New Roman" pitchFamily="18" charset="0"/>
              <a:ea typeface="Cambria" panose="02040503050406030204" pitchFamily="18" charset="0"/>
              <a:cs typeface="Times New Roman" pitchFamily="18" charset="0"/>
            </a:endParaRPr>
          </a:p>
          <a:p>
            <a:pPr lvl="0">
              <a:lnSpc>
                <a:spcPct val="110000"/>
              </a:lnSpc>
              <a:spcBef>
                <a:spcPts val="0"/>
              </a:spcBef>
            </a:pPr>
            <a:endParaRPr lang="ru-RU" sz="2400" dirty="0">
              <a:solidFill>
                <a:schemeClr val="accent1">
                  <a:lumMod val="75000"/>
                </a:schemeClr>
              </a:solidFill>
              <a:latin typeface="Times New Roman" pitchFamily="18" charset="0"/>
              <a:ea typeface="Cambria" panose="02040503050406030204" pitchFamily="18" charset="0"/>
              <a:cs typeface="Times New Roman" pitchFamily="18" charset="0"/>
            </a:endParaRPr>
          </a:p>
          <a:p>
            <a:pPr lvl="0">
              <a:lnSpc>
                <a:spcPct val="110000"/>
              </a:lnSpc>
              <a:spcBef>
                <a:spcPts val="0"/>
              </a:spcBef>
            </a:pPr>
            <a:endParaRPr lang="ru-RU" sz="2400" dirty="0" smtClean="0">
              <a:solidFill>
                <a:schemeClr val="accent1">
                  <a:lumMod val="75000"/>
                </a:schemeClr>
              </a:solidFill>
              <a:latin typeface="Times New Roman" pitchFamily="18" charset="0"/>
              <a:ea typeface="Cambria" panose="02040503050406030204" pitchFamily="18" charset="0"/>
              <a:cs typeface="Times New Roman" pitchFamily="18" charset="0"/>
            </a:endParaRPr>
          </a:p>
          <a:p>
            <a:pPr lvl="0">
              <a:lnSpc>
                <a:spcPct val="110000"/>
              </a:lnSpc>
              <a:spcBef>
                <a:spcPts val="0"/>
              </a:spcBef>
            </a:pPr>
            <a:endParaRPr lang="ru-RU" sz="2400" dirty="0" smtClean="0">
              <a:solidFill>
                <a:schemeClr val="accent1">
                  <a:lumMod val="75000"/>
                </a:schemeClr>
              </a:solidFill>
              <a:latin typeface="Times New Roman" pitchFamily="18" charset="0"/>
              <a:ea typeface="Cambria" panose="02040503050406030204" pitchFamily="18" charset="0"/>
              <a:cs typeface="Times New Roman" pitchFamily="18" charset="0"/>
            </a:endParaRPr>
          </a:p>
          <a:p>
            <a:pPr lvl="0" algn="r">
              <a:lnSpc>
                <a:spcPct val="110000"/>
              </a:lnSpc>
              <a:spcBef>
                <a:spcPts val="0"/>
              </a:spcBef>
            </a:pPr>
            <a:r>
              <a:rPr lang="ru-RU" sz="1800" dirty="0" smtClean="0">
                <a:solidFill>
                  <a:schemeClr val="tx1"/>
                </a:solidFill>
                <a:latin typeface="Times New Roman" pitchFamily="18" charset="0"/>
                <a:ea typeface="Cambria" panose="02040503050406030204" pitchFamily="18" charset="0"/>
                <a:cs typeface="Times New Roman" pitchFamily="18" charset="0"/>
              </a:rPr>
              <a:t>Авторы- составители: </a:t>
            </a:r>
            <a:r>
              <a:rPr lang="ru-RU" sz="1800" dirty="0" err="1" smtClean="0">
                <a:solidFill>
                  <a:schemeClr val="tx1"/>
                </a:solidFill>
                <a:latin typeface="Times New Roman" pitchFamily="18" charset="0"/>
                <a:ea typeface="Cambria" panose="02040503050406030204" pitchFamily="18" charset="0"/>
                <a:cs typeface="Times New Roman" pitchFamily="18" charset="0"/>
              </a:rPr>
              <a:t>Телетова</a:t>
            </a:r>
            <a:r>
              <a:rPr lang="ru-RU" sz="1800" dirty="0" smtClean="0">
                <a:solidFill>
                  <a:schemeClr val="tx1"/>
                </a:solidFill>
                <a:latin typeface="Times New Roman" pitchFamily="18" charset="0"/>
                <a:ea typeface="Cambria" panose="02040503050406030204" pitchFamily="18" charset="0"/>
                <a:cs typeface="Times New Roman" pitchFamily="18" charset="0"/>
              </a:rPr>
              <a:t> </a:t>
            </a:r>
            <a:r>
              <a:rPr lang="ru-RU" sz="1800" dirty="0" err="1" smtClean="0">
                <a:solidFill>
                  <a:schemeClr val="tx1"/>
                </a:solidFill>
                <a:latin typeface="Times New Roman" pitchFamily="18" charset="0"/>
                <a:ea typeface="Cambria" panose="02040503050406030204" pitchFamily="18" charset="0"/>
                <a:cs typeface="Times New Roman" pitchFamily="18" charset="0"/>
              </a:rPr>
              <a:t>А.Н,Чичканова</a:t>
            </a:r>
            <a:r>
              <a:rPr lang="ru-RU" sz="1800" dirty="0" smtClean="0">
                <a:solidFill>
                  <a:schemeClr val="tx1"/>
                </a:solidFill>
                <a:latin typeface="Times New Roman" pitchFamily="18" charset="0"/>
                <a:ea typeface="Cambria" panose="02040503050406030204" pitchFamily="18" charset="0"/>
                <a:cs typeface="Times New Roman" pitchFamily="18" charset="0"/>
              </a:rPr>
              <a:t> </a:t>
            </a:r>
            <a:r>
              <a:rPr lang="ru-RU" sz="1800" dirty="0" smtClean="0">
                <a:solidFill>
                  <a:schemeClr val="tx1"/>
                </a:solidFill>
                <a:latin typeface="Times New Roman" pitchFamily="18" charset="0"/>
                <a:ea typeface="Cambria" panose="02040503050406030204" pitchFamily="18" charset="0"/>
                <a:cs typeface="Times New Roman" pitchFamily="18" charset="0"/>
              </a:rPr>
              <a:t>А.В.- учителя русского </a:t>
            </a:r>
            <a:r>
              <a:rPr lang="ru-RU" sz="1800" dirty="0" err="1" smtClean="0">
                <a:solidFill>
                  <a:schemeClr val="tx1"/>
                </a:solidFill>
                <a:latin typeface="Times New Roman" pitchFamily="18" charset="0"/>
                <a:ea typeface="Cambria" panose="02040503050406030204" pitchFamily="18" charset="0"/>
                <a:cs typeface="Times New Roman" pitchFamily="18" charset="0"/>
              </a:rPr>
              <a:t>чзыка</a:t>
            </a:r>
            <a:r>
              <a:rPr lang="ru-RU" sz="1800" dirty="0" smtClean="0">
                <a:solidFill>
                  <a:schemeClr val="tx1"/>
                </a:solidFill>
                <a:latin typeface="Times New Roman" pitchFamily="18" charset="0"/>
                <a:ea typeface="Cambria" panose="02040503050406030204" pitchFamily="18" charset="0"/>
                <a:cs typeface="Times New Roman" pitchFamily="18" charset="0"/>
              </a:rPr>
              <a:t> и литературы;</a:t>
            </a:r>
          </a:p>
          <a:p>
            <a:pPr lvl="0" algn="r">
              <a:lnSpc>
                <a:spcPct val="110000"/>
              </a:lnSpc>
              <a:spcBef>
                <a:spcPts val="0"/>
              </a:spcBef>
            </a:pPr>
            <a:r>
              <a:rPr lang="ru-RU" sz="1800" dirty="0" err="1" smtClean="0">
                <a:solidFill>
                  <a:schemeClr val="tx1"/>
                </a:solidFill>
                <a:latin typeface="Times New Roman" pitchFamily="18" charset="0"/>
                <a:ea typeface="Cambria" panose="02040503050406030204" pitchFamily="18" charset="0"/>
                <a:cs typeface="Times New Roman" pitchFamily="18" charset="0"/>
              </a:rPr>
              <a:t>Шодоева</a:t>
            </a:r>
            <a:r>
              <a:rPr lang="ru-RU" sz="1800" dirty="0" smtClean="0">
                <a:solidFill>
                  <a:schemeClr val="tx1"/>
                </a:solidFill>
                <a:latin typeface="Times New Roman" pitchFamily="18" charset="0"/>
                <a:ea typeface="Cambria" panose="02040503050406030204" pitchFamily="18" charset="0"/>
                <a:cs typeface="Times New Roman" pitchFamily="18" charset="0"/>
              </a:rPr>
              <a:t> </a:t>
            </a:r>
            <a:r>
              <a:rPr lang="ru-RU" sz="1800" dirty="0" smtClean="0">
                <a:solidFill>
                  <a:schemeClr val="tx1"/>
                </a:solidFill>
                <a:latin typeface="Times New Roman" pitchFamily="18" charset="0"/>
                <a:ea typeface="Cambria" panose="02040503050406030204" pitchFamily="18" charset="0"/>
                <a:cs typeface="Times New Roman" pitchFamily="18" charset="0"/>
              </a:rPr>
              <a:t>Р.А.- </a:t>
            </a:r>
            <a:r>
              <a:rPr lang="ru-RU" sz="1800" dirty="0" smtClean="0">
                <a:solidFill>
                  <a:schemeClr val="tx1"/>
                </a:solidFill>
                <a:latin typeface="Times New Roman" pitchFamily="18" charset="0"/>
                <a:ea typeface="Cambria" panose="02040503050406030204" pitchFamily="18" charset="0"/>
                <a:cs typeface="Times New Roman" pitchFamily="18" charset="0"/>
              </a:rPr>
              <a:t>методист</a:t>
            </a:r>
            <a:r>
              <a:rPr lang="ru-RU" sz="1800" dirty="0">
                <a:solidFill>
                  <a:schemeClr val="tx1"/>
                </a:solidFill>
                <a:latin typeface="Times New Roman" pitchFamily="18" charset="0"/>
                <a:ea typeface="Cambria" panose="02040503050406030204" pitchFamily="18" charset="0"/>
                <a:cs typeface="Times New Roman" pitchFamily="18" charset="0"/>
              </a:rPr>
              <a:t>.</a:t>
            </a:r>
            <a:endParaRPr lang="ru-RU" sz="2400" dirty="0" smtClean="0">
              <a:solidFill>
                <a:schemeClr val="tx1"/>
              </a:solidFill>
              <a:latin typeface="Times New Roman" pitchFamily="18" charset="0"/>
              <a:ea typeface="Cambria" panose="02040503050406030204" pitchFamily="18" charset="0"/>
              <a:cs typeface="Times New Roman" pitchFamily="18" charset="0"/>
            </a:endParaRPr>
          </a:p>
          <a:p>
            <a:pPr lvl="0">
              <a:lnSpc>
                <a:spcPct val="110000"/>
              </a:lnSpc>
              <a:spcBef>
                <a:spcPts val="0"/>
              </a:spcBef>
            </a:pPr>
            <a:endParaRPr lang="ru-RU" sz="2400" dirty="0">
              <a:solidFill>
                <a:schemeClr val="accent1">
                  <a:lumMod val="75000"/>
                </a:schemeClr>
              </a:solidFill>
              <a:latin typeface="Times New Roman" pitchFamily="18" charset="0"/>
              <a:ea typeface="Cambria" panose="02040503050406030204" pitchFamily="18" charset="0"/>
              <a:cs typeface="Times New Roman" pitchFamily="18" charset="0"/>
            </a:endParaRPr>
          </a:p>
          <a:p>
            <a:pPr lvl="0">
              <a:lnSpc>
                <a:spcPct val="110000"/>
              </a:lnSpc>
              <a:spcBef>
                <a:spcPts val="0"/>
              </a:spcBef>
            </a:pPr>
            <a:endParaRPr lang="ru-RU" sz="2400" dirty="0" smtClean="0">
              <a:solidFill>
                <a:schemeClr val="accent1">
                  <a:lumMod val="75000"/>
                </a:schemeClr>
              </a:solidFill>
              <a:latin typeface="Times New Roman" pitchFamily="18" charset="0"/>
              <a:ea typeface="Cambria" panose="02040503050406030204" pitchFamily="18" charset="0"/>
              <a:cs typeface="Times New Roman" pitchFamily="18" charset="0"/>
            </a:endParaRPr>
          </a:p>
          <a:p>
            <a:pPr lvl="0">
              <a:lnSpc>
                <a:spcPct val="110000"/>
              </a:lnSpc>
              <a:spcBef>
                <a:spcPts val="0"/>
              </a:spcBef>
            </a:pPr>
            <a:endParaRPr lang="ru-RU" dirty="0">
              <a:solidFill>
                <a:schemeClr val="accent1">
                  <a:lumMod val="75000"/>
                </a:schemeClr>
              </a:solidFill>
              <a:latin typeface="Monotype Corsiva" pitchFamily="66" charset="0"/>
              <a:ea typeface="Cambria" panose="02040503050406030204" pitchFamily="18" charset="0"/>
              <a:cs typeface="Tahoma" panose="020B0604030504040204" pitchFamily="34" charset="0"/>
            </a:endParaRPr>
          </a:p>
          <a:p>
            <a:endParaRPr lang="ru-RU" dirty="0"/>
          </a:p>
        </p:txBody>
      </p:sp>
      <p:pic>
        <p:nvPicPr>
          <p:cNvPr id="5"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467615"/>
            <a:ext cx="792088" cy="719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381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270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p:txBody>
          <a:bodyPr/>
          <a:lstStyle/>
          <a:p>
            <a:r>
              <a:rPr lang="ru-RU" b="1" dirty="0" smtClean="0">
                <a:solidFill>
                  <a:schemeClr val="accent6">
                    <a:lumMod val="50000"/>
                  </a:schemeClr>
                </a:solidFill>
                <a:latin typeface="Monotype Corsiva" pitchFamily="66" charset="0"/>
              </a:rPr>
              <a:t>Слово об Алтая</a:t>
            </a:r>
            <a:endParaRPr lang="ru-RU" b="1" dirty="0">
              <a:solidFill>
                <a:schemeClr val="accent6">
                  <a:lumMod val="50000"/>
                </a:schemeClr>
              </a:solidFill>
              <a:latin typeface="Monotype Corsiva" pitchFamily="66" charset="0"/>
            </a:endParaRPr>
          </a:p>
        </p:txBody>
      </p:sp>
      <p:sp>
        <p:nvSpPr>
          <p:cNvPr id="3" name="Объект 2"/>
          <p:cNvSpPr>
            <a:spLocks noGrp="1"/>
          </p:cNvSpPr>
          <p:nvPr>
            <p:ph idx="1"/>
          </p:nvPr>
        </p:nvSpPr>
        <p:spPr>
          <a:xfrm>
            <a:off x="457200" y="1412776"/>
            <a:ext cx="8229600" cy="4713387"/>
          </a:xfrm>
        </p:spPr>
        <p:txBody>
          <a:bodyPr>
            <a:normAutofit fontScale="92500"/>
          </a:bodyPr>
          <a:lstStyle/>
          <a:p>
            <a:pPr marL="0" indent="0">
              <a:buNone/>
            </a:pPr>
            <a:r>
              <a:rPr lang="ru-RU" dirty="0" smtClean="0"/>
              <a:t>    </a:t>
            </a:r>
            <a:r>
              <a:rPr lang="ru-RU" sz="2800" dirty="0" smtClean="0">
                <a:latin typeface="Monotype Corsiva" pitchFamily="66" charset="0"/>
              </a:rPr>
              <a:t>Золотой горой стоящей на равном удалении от четырех океанов, почитая и преклоняясь, </a:t>
            </a:r>
            <a:r>
              <a:rPr lang="ru-RU" sz="2800" dirty="0">
                <a:latin typeface="Monotype Corsiva" pitchFamily="66" charset="0"/>
              </a:rPr>
              <a:t>и</a:t>
            </a:r>
            <a:r>
              <a:rPr lang="ru-RU" sz="2800" dirty="0" smtClean="0">
                <a:latin typeface="Monotype Corsiva" pitchFamily="66" charset="0"/>
              </a:rPr>
              <a:t>здревле нарекают </a:t>
            </a:r>
            <a:r>
              <a:rPr lang="ru-RU" sz="2800" dirty="0" smtClean="0">
                <a:solidFill>
                  <a:schemeClr val="accent6">
                    <a:lumMod val="50000"/>
                  </a:schemeClr>
                </a:solidFill>
                <a:latin typeface="Monotype Corsiva" pitchFamily="66" charset="0"/>
              </a:rPr>
              <a:t>Алтай. </a:t>
            </a:r>
            <a:r>
              <a:rPr lang="ru-RU" sz="2800" dirty="0" smtClean="0">
                <a:latin typeface="Monotype Corsiva" pitchFamily="66" charset="0"/>
              </a:rPr>
              <a:t>Золотой седловиной стоит </a:t>
            </a:r>
            <a:r>
              <a:rPr lang="ru-RU" sz="2800" dirty="0" smtClean="0">
                <a:solidFill>
                  <a:schemeClr val="accent6">
                    <a:lumMod val="50000"/>
                  </a:schemeClr>
                </a:solidFill>
                <a:latin typeface="Monotype Corsiva" pitchFamily="66" charset="0"/>
              </a:rPr>
              <a:t>Алтай </a:t>
            </a:r>
            <a:r>
              <a:rPr lang="ru-RU" sz="2800" dirty="0" smtClean="0">
                <a:latin typeface="Monotype Corsiva" pitchFamily="66" charset="0"/>
              </a:rPr>
              <a:t>на тверди земной, стыкуя собой две половины </a:t>
            </a:r>
            <a:r>
              <a:rPr lang="ru-RU" sz="2800" dirty="0">
                <a:latin typeface="Monotype Corsiva" pitchFamily="66" charset="0"/>
              </a:rPr>
              <a:t>В</a:t>
            </a:r>
            <a:r>
              <a:rPr lang="ru-RU" sz="2800" dirty="0" smtClean="0">
                <a:latin typeface="Monotype Corsiva" pitchFamily="66" charset="0"/>
              </a:rPr>
              <a:t>еликой Степи – мир монголов и тюрков. </a:t>
            </a:r>
          </a:p>
          <a:p>
            <a:pPr marL="0" indent="0">
              <a:buNone/>
            </a:pPr>
            <a:r>
              <a:rPr lang="ru-RU" sz="2800" dirty="0" smtClean="0">
                <a:latin typeface="Monotype Corsiva" pitchFamily="66" charset="0"/>
              </a:rPr>
              <a:t>    Мы алтайский – народ будущего, быть алтайским человеком, быть рожденным на</a:t>
            </a:r>
            <a:r>
              <a:rPr lang="ru-RU" sz="2800" dirty="0" smtClean="0">
                <a:solidFill>
                  <a:schemeClr val="accent6">
                    <a:lumMod val="50000"/>
                  </a:schemeClr>
                </a:solidFill>
                <a:latin typeface="Monotype Corsiva" pitchFamily="66" charset="0"/>
              </a:rPr>
              <a:t> Алтае- </a:t>
            </a:r>
            <a:r>
              <a:rPr lang="ru-RU" sz="2800" dirty="0" smtClean="0">
                <a:latin typeface="Monotype Corsiva" pitchFamily="66" charset="0"/>
              </a:rPr>
              <a:t>это великая гордость и счастье.</a:t>
            </a:r>
          </a:p>
          <a:p>
            <a:pPr marL="0" indent="0">
              <a:buNone/>
            </a:pPr>
            <a:r>
              <a:rPr lang="ru-RU" sz="2800" dirty="0" smtClean="0">
                <a:latin typeface="Monotype Corsiva" pitchFamily="66" charset="0"/>
              </a:rPr>
              <a:t>   Мы обладаем основным жизненным богатством – горы реки, наша Земля, которая является жемчужиной не только Азии, но и всей планеты, и не менее важным потенциалом – духовным.</a:t>
            </a:r>
            <a:endParaRPr lang="ru-RU" sz="2800" dirty="0">
              <a:latin typeface="Monotype Corsiva" pitchFamily="66" charset="0"/>
            </a:endParaRPr>
          </a:p>
        </p:txBody>
      </p:sp>
      <p:pic>
        <p:nvPicPr>
          <p:cNvPr id="5"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467615"/>
            <a:ext cx="792088" cy="719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4350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167"/>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одзаголовок 2"/>
          <p:cNvSpPr>
            <a:spLocks noGrp="1"/>
          </p:cNvSpPr>
          <p:nvPr>
            <p:ph type="subTitle" idx="1"/>
          </p:nvPr>
        </p:nvSpPr>
        <p:spPr>
          <a:xfrm>
            <a:off x="158587" y="640443"/>
            <a:ext cx="8856984" cy="2448272"/>
          </a:xfrm>
        </p:spPr>
        <p:txBody>
          <a:bodyPr>
            <a:normAutofit lnSpcReduction="10000"/>
          </a:bodyPr>
          <a:lstStyle/>
          <a:p>
            <a:pPr lvl="0">
              <a:lnSpc>
                <a:spcPct val="110000"/>
              </a:lnSpc>
              <a:spcBef>
                <a:spcPts val="0"/>
              </a:spcBef>
            </a:pPr>
            <a:r>
              <a:rPr lang="ru-RU" sz="5400" dirty="0">
                <a:solidFill>
                  <a:srgbClr val="FB4537"/>
                </a:solidFill>
                <a:latin typeface="Monotype Corsiva" pitchFamily="66" charset="0"/>
                <a:ea typeface="Cambria" panose="02040503050406030204" pitchFamily="18" charset="0"/>
                <a:cs typeface="Tahoma" panose="020B0604030504040204" pitchFamily="34" charset="0"/>
              </a:rPr>
              <a:t>Устный журнал</a:t>
            </a:r>
            <a:r>
              <a:rPr lang="en-US" sz="5400" dirty="0">
                <a:solidFill>
                  <a:srgbClr val="FB4537"/>
                </a:solidFill>
                <a:latin typeface="Monotype Corsiva" pitchFamily="66" charset="0"/>
                <a:ea typeface="Cambria" panose="02040503050406030204" pitchFamily="18" charset="0"/>
                <a:cs typeface="Tahoma" panose="020B0604030504040204" pitchFamily="34" charset="0"/>
              </a:rPr>
              <a:t> </a:t>
            </a:r>
            <a:endParaRPr lang="ru-RU" sz="5400" dirty="0" smtClean="0">
              <a:solidFill>
                <a:srgbClr val="FB4537"/>
              </a:solidFill>
              <a:latin typeface="Monotype Corsiva" pitchFamily="66" charset="0"/>
              <a:ea typeface="Cambria" panose="02040503050406030204" pitchFamily="18" charset="0"/>
              <a:cs typeface="Tahoma" panose="020B0604030504040204" pitchFamily="34" charset="0"/>
            </a:endParaRPr>
          </a:p>
          <a:p>
            <a:pPr lvl="0">
              <a:lnSpc>
                <a:spcPct val="110000"/>
              </a:lnSpc>
              <a:spcBef>
                <a:spcPts val="0"/>
              </a:spcBef>
            </a:pPr>
            <a:r>
              <a:rPr lang="ru-RU" sz="4400" dirty="0" smtClean="0">
                <a:solidFill>
                  <a:schemeClr val="accent1">
                    <a:lumMod val="75000"/>
                  </a:schemeClr>
                </a:solidFill>
                <a:latin typeface="Monotype Corsiva" pitchFamily="66" charset="0"/>
                <a:ea typeface="Cambria" panose="02040503050406030204" pitchFamily="18" charset="0"/>
                <a:cs typeface="Tahoma" panose="020B0604030504040204" pitchFamily="34" charset="0"/>
              </a:rPr>
              <a:t>«</a:t>
            </a:r>
            <a:r>
              <a:rPr lang="ru-RU" sz="4400" dirty="0">
                <a:solidFill>
                  <a:schemeClr val="accent1">
                    <a:lumMod val="75000"/>
                  </a:schemeClr>
                </a:solidFill>
                <a:latin typeface="Monotype Corsiva" pitchFamily="66" charset="0"/>
                <a:ea typeface="Cambria" panose="02040503050406030204" pitchFamily="18" charset="0"/>
                <a:cs typeface="Tahoma" panose="020B0604030504040204" pitchFamily="34" charset="0"/>
              </a:rPr>
              <a:t>Язык это душа народа» </a:t>
            </a:r>
          </a:p>
          <a:p>
            <a:pPr lvl="0">
              <a:lnSpc>
                <a:spcPct val="110000"/>
              </a:lnSpc>
              <a:spcBef>
                <a:spcPts val="0"/>
              </a:spcBef>
            </a:pPr>
            <a:r>
              <a:rPr lang="ru-RU" sz="4400" dirty="0">
                <a:solidFill>
                  <a:schemeClr val="accent1">
                    <a:lumMod val="75000"/>
                  </a:schemeClr>
                </a:solidFill>
                <a:latin typeface="Monotype Corsiva" pitchFamily="66" charset="0"/>
                <a:ea typeface="Cambria" panose="02040503050406030204" pitchFamily="18" charset="0"/>
                <a:cs typeface="Tahoma" panose="020B0604030504040204" pitchFamily="34" charset="0"/>
              </a:rPr>
              <a:t>20 октября - День алтайского языка</a:t>
            </a:r>
          </a:p>
          <a:p>
            <a:endParaRPr lang="ru-RU"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3503" y="3099786"/>
            <a:ext cx="1524241" cy="1306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34575" y="3143776"/>
            <a:ext cx="1458087" cy="1458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Рисунок 7" descr="H:\РАШОДОЕВА\фото Белухи\054f3b2c9636718a4e07dad5aa9e355a.png"/>
          <p:cNvPicPr/>
          <p:nvPr/>
        </p:nvPicPr>
        <p:blipFill>
          <a:blip r:embed="rId5" cstate="print"/>
          <a:srcRect/>
          <a:stretch>
            <a:fillRect/>
          </a:stretch>
        </p:blipFill>
        <p:spPr bwMode="auto">
          <a:xfrm>
            <a:off x="2657159" y="4365104"/>
            <a:ext cx="3931065" cy="2073100"/>
          </a:xfrm>
          <a:prstGeom prst="rect">
            <a:avLst/>
          </a:prstGeom>
          <a:noFill/>
          <a:ln w="9525">
            <a:noFill/>
            <a:miter lim="800000"/>
            <a:headEnd/>
            <a:tailEnd/>
          </a:ln>
        </p:spPr>
      </p:pic>
      <p:sp>
        <p:nvSpPr>
          <p:cNvPr id="4" name="Прямоугольник 3"/>
          <p:cNvSpPr/>
          <p:nvPr/>
        </p:nvSpPr>
        <p:spPr>
          <a:xfrm>
            <a:off x="548795" y="4487804"/>
            <a:ext cx="1913656"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solidFill>
                  <a:srgbClr val="C41204"/>
                </a:solidFill>
              </a:rPr>
              <a:t>ф</a:t>
            </a:r>
            <a:r>
              <a:rPr lang="ru-RU" dirty="0" smtClean="0">
                <a:solidFill>
                  <a:srgbClr val="C41204"/>
                </a:solidFill>
              </a:rPr>
              <a:t>лаг Республики Алтай</a:t>
            </a:r>
            <a:endParaRPr lang="ru-RU" dirty="0">
              <a:solidFill>
                <a:srgbClr val="C41204"/>
              </a:solidFill>
            </a:endParaRPr>
          </a:p>
        </p:txBody>
      </p:sp>
      <p:sp>
        <p:nvSpPr>
          <p:cNvPr id="5" name="Прямоугольник 4"/>
          <p:cNvSpPr/>
          <p:nvPr/>
        </p:nvSpPr>
        <p:spPr>
          <a:xfrm>
            <a:off x="6588224" y="4601863"/>
            <a:ext cx="1944216" cy="7997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solidFill>
                  <a:srgbClr val="C41204"/>
                </a:solidFill>
              </a:rPr>
              <a:t>г</a:t>
            </a:r>
            <a:r>
              <a:rPr lang="ru-RU" dirty="0" smtClean="0">
                <a:solidFill>
                  <a:srgbClr val="C41204"/>
                </a:solidFill>
              </a:rPr>
              <a:t>ерб Республики Алтай</a:t>
            </a:r>
            <a:endParaRPr lang="ru-RU" dirty="0">
              <a:solidFill>
                <a:srgbClr val="C41204"/>
              </a:solidFill>
            </a:endParaRPr>
          </a:p>
        </p:txBody>
      </p:sp>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7229" y="476672"/>
            <a:ext cx="1512168" cy="1374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98928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70" y="-29057"/>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457200" y="692696"/>
            <a:ext cx="8229600" cy="864096"/>
          </a:xfrm>
        </p:spPr>
        <p:txBody>
          <a:bodyPr>
            <a:normAutofit fontScale="90000"/>
          </a:bodyPr>
          <a:lstStyle/>
          <a:p>
            <a:r>
              <a:rPr lang="ru-RU" i="1" dirty="0" smtClean="0">
                <a:solidFill>
                  <a:srgbClr val="C41204"/>
                </a:solidFill>
                <a:latin typeface="Monotype Corsiva" pitchFamily="66" charset="0"/>
              </a:rPr>
              <a:t>Подготовка  и проведение </a:t>
            </a:r>
            <a:br>
              <a:rPr lang="ru-RU" i="1" dirty="0" smtClean="0">
                <a:solidFill>
                  <a:srgbClr val="C41204"/>
                </a:solidFill>
                <a:latin typeface="Monotype Corsiva" pitchFamily="66" charset="0"/>
              </a:rPr>
            </a:br>
            <a:r>
              <a:rPr lang="ru-RU" i="1" dirty="0" smtClean="0">
                <a:solidFill>
                  <a:srgbClr val="C41204"/>
                </a:solidFill>
                <a:latin typeface="Monotype Corsiva" pitchFamily="66" charset="0"/>
              </a:rPr>
              <a:t>Устного журнала</a:t>
            </a:r>
            <a:r>
              <a:rPr lang="ru-RU" dirty="0"/>
              <a:t/>
            </a:r>
            <a:br>
              <a:rPr lang="ru-RU" dirty="0"/>
            </a:br>
            <a:endParaRPr lang="ru-RU" dirty="0"/>
          </a:p>
        </p:txBody>
      </p:sp>
      <p:sp>
        <p:nvSpPr>
          <p:cNvPr id="3" name="Объект 2"/>
          <p:cNvSpPr>
            <a:spLocks noGrp="1"/>
          </p:cNvSpPr>
          <p:nvPr>
            <p:ph idx="1"/>
          </p:nvPr>
        </p:nvSpPr>
        <p:spPr>
          <a:xfrm>
            <a:off x="374163" y="1268760"/>
            <a:ext cx="8312637" cy="4857403"/>
          </a:xfrm>
        </p:spPr>
        <p:txBody>
          <a:bodyPr>
            <a:normAutofit lnSpcReduction="10000"/>
          </a:bodyPr>
          <a:lstStyle/>
          <a:p>
            <a:pPr indent="0">
              <a:buNone/>
            </a:pPr>
            <a:r>
              <a:rPr lang="ru-RU" sz="2600" dirty="0" smtClean="0">
                <a:latin typeface="Monotype Corsiva" pitchFamily="66" charset="0"/>
                <a:ea typeface="Tahoma" panose="020B0604030504040204" pitchFamily="34" charset="0"/>
                <a:cs typeface="Tahoma" panose="020B0604030504040204" pitchFamily="34" charset="0"/>
              </a:rPr>
              <a:t>    Устный </a:t>
            </a:r>
            <a:r>
              <a:rPr lang="ru-RU" sz="2600" dirty="0">
                <a:latin typeface="Monotype Corsiva" pitchFamily="66" charset="0"/>
                <a:ea typeface="Tahoma" panose="020B0604030504040204" pitchFamily="34" charset="0"/>
                <a:cs typeface="Tahoma" panose="020B0604030504040204" pitchFamily="34" charset="0"/>
              </a:rPr>
              <a:t>журнал  посвящён празднику </a:t>
            </a:r>
            <a:r>
              <a:rPr lang="ru-RU" sz="2600" dirty="0">
                <a:solidFill>
                  <a:srgbClr val="FF0000"/>
                </a:solidFill>
                <a:latin typeface="Monotype Corsiva" pitchFamily="66" charset="0"/>
                <a:ea typeface="Tahoma" panose="020B0604030504040204" pitchFamily="34" charset="0"/>
                <a:cs typeface="Tahoma" panose="020B0604030504040204" pitchFamily="34" charset="0"/>
              </a:rPr>
              <a:t>«День  алтайского языка</a:t>
            </a:r>
            <a:r>
              <a:rPr lang="ru-RU" sz="2600" dirty="0" smtClean="0">
                <a:solidFill>
                  <a:srgbClr val="FF0000"/>
                </a:solidFill>
                <a:latin typeface="Monotype Corsiva" pitchFamily="66" charset="0"/>
                <a:ea typeface="Tahoma" panose="020B0604030504040204" pitchFamily="34" charset="0"/>
                <a:cs typeface="Tahoma" panose="020B0604030504040204" pitchFamily="34" charset="0"/>
              </a:rPr>
              <a:t>»</a:t>
            </a: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 </a:t>
            </a:r>
            <a:r>
              <a:rPr lang="ru-RU" sz="2600" dirty="0">
                <a:solidFill>
                  <a:srgbClr val="000000"/>
                </a:solidFill>
                <a:latin typeface="Monotype Corsiva" pitchFamily="66" charset="0"/>
                <a:ea typeface="Tahoma" panose="020B0604030504040204" pitchFamily="34" charset="0"/>
                <a:cs typeface="Tahoma" panose="020B0604030504040204" pitchFamily="34" charset="0"/>
              </a:rPr>
              <a:t>в </a:t>
            </a: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ходе которого собирается </a:t>
            </a:r>
            <a:r>
              <a:rPr lang="ru-RU" sz="2600" dirty="0">
                <a:solidFill>
                  <a:srgbClr val="000000"/>
                </a:solidFill>
                <a:latin typeface="Monotype Corsiva" pitchFamily="66" charset="0"/>
                <a:ea typeface="Tahoma" panose="020B0604030504040204" pitchFamily="34" charset="0"/>
                <a:cs typeface="Tahoma" panose="020B0604030504040204" pitchFamily="34" charset="0"/>
              </a:rPr>
              <a:t>информация о </a:t>
            </a: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культурном и духовном наследии алтайского народа.</a:t>
            </a:r>
            <a:endParaRPr lang="ru-RU" sz="2600" dirty="0">
              <a:solidFill>
                <a:srgbClr val="FF0000"/>
              </a:solidFill>
              <a:latin typeface="Monotype Corsiva" pitchFamily="66" charset="0"/>
              <a:ea typeface="Tahoma" panose="020B0604030504040204" pitchFamily="34" charset="0"/>
              <a:cs typeface="Tahoma" panose="020B0604030504040204" pitchFamily="34" charset="0"/>
            </a:endParaRPr>
          </a:p>
          <a:p>
            <a:pPr indent="0">
              <a:buNone/>
            </a:pP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Для </a:t>
            </a:r>
            <a:r>
              <a:rPr lang="ru-RU" sz="2600" dirty="0">
                <a:solidFill>
                  <a:srgbClr val="000000"/>
                </a:solidFill>
                <a:latin typeface="Monotype Corsiva" pitchFamily="66" charset="0"/>
                <a:ea typeface="Tahoma" panose="020B0604030504040204" pitchFamily="34" charset="0"/>
                <a:cs typeface="Tahoma" panose="020B0604030504040204" pitchFamily="34" charset="0"/>
              </a:rPr>
              <a:t>подготовки и проведения устного журнала </a:t>
            </a: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 </a:t>
            </a:r>
          </a:p>
          <a:p>
            <a:pPr indent="0">
              <a:buNone/>
            </a:pP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 создали редакцию(редколлегию)  в </a:t>
            </a:r>
            <a:r>
              <a:rPr lang="ru-RU" sz="2600" dirty="0">
                <a:solidFill>
                  <a:srgbClr val="000000"/>
                </a:solidFill>
                <a:latin typeface="Monotype Corsiva" pitchFamily="66" charset="0"/>
                <a:ea typeface="Tahoma" panose="020B0604030504040204" pitchFamily="34" charset="0"/>
                <a:cs typeface="Tahoma" panose="020B0604030504040204" pitchFamily="34" charset="0"/>
              </a:rPr>
              <a:t>составе 5-6 </a:t>
            </a: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человек; </a:t>
            </a:r>
          </a:p>
          <a:p>
            <a:pPr indent="0">
              <a:buNone/>
            </a:pP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утвердили редактора журнала</a:t>
            </a:r>
            <a:r>
              <a:rPr lang="ru-RU" sz="2600" dirty="0">
                <a:solidFill>
                  <a:srgbClr val="000000"/>
                </a:solidFill>
                <a:latin typeface="Monotype Corsiva" pitchFamily="66" charset="0"/>
                <a:ea typeface="Tahoma" panose="020B0604030504040204" pitchFamily="34" charset="0"/>
                <a:cs typeface="Tahoma" panose="020B0604030504040204" pitchFamily="34" charset="0"/>
              </a:rPr>
              <a:t>;</a:t>
            </a:r>
            <a:endParaRPr lang="ru-RU" sz="2600" dirty="0" smtClean="0">
              <a:solidFill>
                <a:srgbClr val="000000"/>
              </a:solidFill>
              <a:latin typeface="Monotype Corsiva" pitchFamily="66" charset="0"/>
              <a:ea typeface="Tahoma" panose="020B0604030504040204" pitchFamily="34" charset="0"/>
              <a:cs typeface="Tahoma" panose="020B0604030504040204" pitchFamily="34" charset="0"/>
            </a:endParaRPr>
          </a:p>
          <a:p>
            <a:pPr indent="0">
              <a:buNone/>
            </a:pP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собирали информацию  </a:t>
            </a:r>
            <a:r>
              <a:rPr lang="ru-RU" sz="2600" dirty="0">
                <a:solidFill>
                  <a:srgbClr val="000000"/>
                </a:solidFill>
                <a:latin typeface="Monotype Corsiva" pitchFamily="66" charset="0"/>
                <a:ea typeface="Tahoma" panose="020B0604030504040204" pitchFamily="34" charset="0"/>
                <a:cs typeface="Tahoma" panose="020B0604030504040204" pitchFamily="34" charset="0"/>
              </a:rPr>
              <a:t>о развитии алтайского языка и </a:t>
            </a: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литературы; </a:t>
            </a:r>
          </a:p>
          <a:p>
            <a:pPr indent="0">
              <a:buNone/>
            </a:pP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работали </a:t>
            </a:r>
            <a:r>
              <a:rPr lang="ru-RU" sz="2600" dirty="0">
                <a:solidFill>
                  <a:srgbClr val="000000"/>
                </a:solidFill>
                <a:latin typeface="Monotype Corsiva" pitchFamily="66" charset="0"/>
                <a:ea typeface="Tahoma" panose="020B0604030504040204" pitchFamily="34" charset="0"/>
                <a:cs typeface="Tahoma" panose="020B0604030504040204" pitchFamily="34" charset="0"/>
              </a:rPr>
              <a:t>над сбором достоверной информации об истории народа, этапах развития и становления алтайской </a:t>
            </a: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литературы;</a:t>
            </a:r>
          </a:p>
          <a:p>
            <a:pPr indent="0">
              <a:buNone/>
            </a:pPr>
            <a:r>
              <a:rPr lang="ru-RU" sz="2600" dirty="0">
                <a:solidFill>
                  <a:srgbClr val="000000"/>
                </a:solidFill>
                <a:latin typeface="Monotype Corsiva" pitchFamily="66" charset="0"/>
                <a:ea typeface="Tahoma" panose="020B0604030504040204" pitchFamily="34" charset="0"/>
                <a:cs typeface="Tahoma" panose="020B0604030504040204" pitchFamily="34" charset="0"/>
              </a:rPr>
              <a:t>з</a:t>
            </a:r>
            <a:r>
              <a:rPr lang="ru-RU" sz="2600" dirty="0" smtClean="0">
                <a:solidFill>
                  <a:srgbClr val="000000"/>
                </a:solidFill>
                <a:latin typeface="Monotype Corsiva" pitchFamily="66" charset="0"/>
                <a:ea typeface="Tahoma" panose="020B0604030504040204" pitchFamily="34" charset="0"/>
                <a:cs typeface="Tahoma" panose="020B0604030504040204" pitchFamily="34" charset="0"/>
              </a:rPr>
              <a:t>накомились с творчеством алтайских  поэтов и писателей.</a:t>
            </a:r>
          </a:p>
          <a:p>
            <a:pPr indent="0">
              <a:buNone/>
            </a:pPr>
            <a:endParaRPr lang="ru-RU"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endParaRPr lang="ru-RU" dirty="0"/>
          </a:p>
        </p:txBody>
      </p:sp>
      <p:pic>
        <p:nvPicPr>
          <p:cNvPr id="5" name="Рисунок 4" descr="C:\Users\елена\Downloads\CH8U8W8dPNE.jpg"/>
          <p:cNvPicPr/>
          <p:nvPr/>
        </p:nvPicPr>
        <p:blipFill rotWithShape="1">
          <a:blip r:embed="rId3" cstate="print">
            <a:extLst>
              <a:ext uri="{28A0092B-C50C-407E-A947-70E740481C1C}">
                <a14:useLocalDpi xmlns:a14="http://schemas.microsoft.com/office/drawing/2010/main" val="0"/>
              </a:ext>
            </a:extLst>
          </a:blip>
          <a:srcRect l="73293" t="76234" r="3815" b="2742"/>
          <a:stretch/>
        </p:blipFill>
        <p:spPr bwMode="auto">
          <a:xfrm>
            <a:off x="472964" y="2970105"/>
            <a:ext cx="299402" cy="232021"/>
          </a:xfrm>
          <a:prstGeom prst="rect">
            <a:avLst/>
          </a:prstGeom>
          <a:noFill/>
          <a:ln>
            <a:noFill/>
          </a:ln>
          <a:extLst>
            <a:ext uri="{53640926-AAD7-44D8-BBD7-CCE9431645EC}">
              <a14:shadowObscured xmlns:a14="http://schemas.microsoft.com/office/drawing/2010/main"/>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916" y="3414124"/>
            <a:ext cx="298450"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595" y="3873711"/>
            <a:ext cx="298450"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444" y="4629734"/>
            <a:ext cx="298450"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4163" y="460051"/>
            <a:ext cx="789765" cy="720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369" y="5805264"/>
            <a:ext cx="298450"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57980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4" y="8498"/>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781655" y="527061"/>
            <a:ext cx="7859216" cy="6192688"/>
          </a:xfrm>
        </p:spPr>
        <p:txBody>
          <a:bodyPr>
            <a:normAutofit fontScale="25000" lnSpcReduction="20000"/>
          </a:bodyPr>
          <a:lstStyle/>
          <a:p>
            <a:pPr marL="0" indent="0">
              <a:buNone/>
            </a:pPr>
            <a:r>
              <a:rPr lang="ru-RU" sz="9600" b="1" dirty="0" smtClean="0">
                <a:solidFill>
                  <a:schemeClr val="accent2">
                    <a:lumMod val="60000"/>
                    <a:lumOff val="40000"/>
                  </a:schemeClr>
                </a:solidFill>
                <a:latin typeface="Monotype Corsiva" pitchFamily="66" charset="0"/>
              </a:rPr>
              <a:t>Цель: </a:t>
            </a:r>
            <a:r>
              <a:rPr lang="ru-RU" sz="9600" dirty="0" smtClean="0">
                <a:latin typeface="Monotype Corsiva" pitchFamily="66" charset="0"/>
              </a:rPr>
              <a:t>сохранение, поддержка </a:t>
            </a:r>
            <a:r>
              <a:rPr lang="ru-RU" sz="9600" dirty="0">
                <a:latin typeface="Monotype Corsiva" pitchFamily="66" charset="0"/>
              </a:rPr>
              <a:t>и </a:t>
            </a:r>
            <a:r>
              <a:rPr lang="ru-RU" sz="9600" dirty="0" smtClean="0">
                <a:latin typeface="Monotype Corsiva" pitchFamily="66" charset="0"/>
              </a:rPr>
              <a:t>развитие алтайского</a:t>
            </a:r>
            <a:r>
              <a:rPr lang="ru-RU" sz="9600" dirty="0">
                <a:latin typeface="Monotype Corsiva" pitchFamily="66" charset="0"/>
              </a:rPr>
              <a:t> языка как государственного языка Республики </a:t>
            </a:r>
            <a:r>
              <a:rPr lang="ru-RU" sz="9600" dirty="0" smtClean="0">
                <a:latin typeface="Monotype Corsiva" pitchFamily="66" charset="0"/>
              </a:rPr>
              <a:t>Алтай.</a:t>
            </a:r>
          </a:p>
          <a:p>
            <a:pPr marL="0" lvl="0" indent="0">
              <a:lnSpc>
                <a:spcPct val="115000"/>
              </a:lnSpc>
              <a:buNone/>
            </a:pPr>
            <a:r>
              <a:rPr lang="ru-RU" sz="9600" b="1" dirty="0" smtClean="0">
                <a:latin typeface="Monotype Corsiva" pitchFamily="66" charset="0"/>
              </a:rPr>
              <a:t>       </a:t>
            </a:r>
            <a:r>
              <a:rPr lang="ru-RU" sz="9600" b="1" dirty="0" smtClean="0">
                <a:solidFill>
                  <a:schemeClr val="accent2">
                    <a:lumMod val="60000"/>
                    <a:lumOff val="40000"/>
                  </a:schemeClr>
                </a:solidFill>
                <a:latin typeface="Monotype Corsiva" pitchFamily="66" charset="0"/>
              </a:rPr>
              <a:t>Задачи:</a:t>
            </a:r>
          </a:p>
          <a:p>
            <a:pPr marL="0" lvl="0" indent="0">
              <a:lnSpc>
                <a:spcPct val="115000"/>
              </a:lnSpc>
              <a:buNone/>
            </a:pPr>
            <a:r>
              <a:rPr lang="ru-RU" sz="9600" dirty="0" smtClean="0">
                <a:solidFill>
                  <a:srgbClr val="000000"/>
                </a:solidFill>
                <a:latin typeface="Monotype Corsiva" pitchFamily="66" charset="0"/>
                <a:ea typeface="Tahoma" panose="020B0604030504040204" pitchFamily="34" charset="0"/>
                <a:cs typeface="Tahoma" panose="020B0604030504040204" pitchFamily="34" charset="0"/>
              </a:rPr>
              <a:t>формирование </a:t>
            </a:r>
            <a:r>
              <a:rPr lang="ru-RU" sz="9600" dirty="0">
                <a:solidFill>
                  <a:srgbClr val="000000"/>
                </a:solidFill>
                <a:latin typeface="Monotype Corsiva" pitchFamily="66" charset="0"/>
                <a:ea typeface="Tahoma" panose="020B0604030504040204" pitchFamily="34" charset="0"/>
                <a:cs typeface="Tahoma" panose="020B0604030504040204" pitchFamily="34" charset="0"/>
              </a:rPr>
              <a:t>научно-теоретического, нестандартного мышления учащихся;</a:t>
            </a:r>
            <a:endParaRPr lang="ru-RU" sz="9600" dirty="0">
              <a:latin typeface="Monotype Corsiva" pitchFamily="66" charset="0"/>
              <a:ea typeface="Tahoma" panose="020B0604030504040204" pitchFamily="34" charset="0"/>
              <a:cs typeface="Tahoma" panose="020B0604030504040204" pitchFamily="34" charset="0"/>
            </a:endParaRPr>
          </a:p>
          <a:p>
            <a:pPr marL="0" lvl="0" indent="0">
              <a:lnSpc>
                <a:spcPct val="115000"/>
              </a:lnSpc>
              <a:buNone/>
            </a:pPr>
            <a:r>
              <a:rPr lang="ru-RU" sz="9600" dirty="0">
                <a:solidFill>
                  <a:srgbClr val="000000"/>
                </a:solidFill>
                <a:latin typeface="Monotype Corsiva" pitchFamily="66" charset="0"/>
                <a:ea typeface="Tahoma" panose="020B0604030504040204" pitchFamily="34" charset="0"/>
                <a:cs typeface="Tahoma" panose="020B0604030504040204" pitchFamily="34" charset="0"/>
              </a:rPr>
              <a:t>создание  ситуации успеха (переживание радости от самостоятельных открытий);</a:t>
            </a:r>
            <a:endParaRPr lang="ru-RU" sz="9600" dirty="0">
              <a:latin typeface="Monotype Corsiva" pitchFamily="66" charset="0"/>
              <a:ea typeface="Tahoma" panose="020B0604030504040204" pitchFamily="34" charset="0"/>
              <a:cs typeface="Tahoma" panose="020B0604030504040204" pitchFamily="34" charset="0"/>
            </a:endParaRPr>
          </a:p>
          <a:p>
            <a:pPr marL="0" lvl="0" indent="0">
              <a:lnSpc>
                <a:spcPct val="115000"/>
              </a:lnSpc>
              <a:buNone/>
            </a:pPr>
            <a:r>
              <a:rPr lang="ru-RU" sz="9600" dirty="0">
                <a:solidFill>
                  <a:srgbClr val="000000"/>
                </a:solidFill>
                <a:latin typeface="Monotype Corsiva" pitchFamily="66" charset="0"/>
                <a:ea typeface="Tahoma" panose="020B0604030504040204" pitchFamily="34" charset="0"/>
                <a:cs typeface="Tahoma" panose="020B0604030504040204" pitchFamily="34" charset="0"/>
              </a:rPr>
              <a:t>укрепление интереса к предмету на основе </a:t>
            </a:r>
            <a:r>
              <a:rPr lang="ru-RU" sz="9600" dirty="0" err="1">
                <a:solidFill>
                  <a:srgbClr val="000000"/>
                </a:solidFill>
                <a:latin typeface="Monotype Corsiva" pitchFamily="66" charset="0"/>
                <a:ea typeface="Tahoma" panose="020B0604030504040204" pitchFamily="34" charset="0"/>
                <a:cs typeface="Tahoma" panose="020B0604030504040204" pitchFamily="34" charset="0"/>
              </a:rPr>
              <a:t>межпредметных</a:t>
            </a:r>
            <a:r>
              <a:rPr lang="ru-RU" sz="9600" dirty="0">
                <a:solidFill>
                  <a:srgbClr val="000000"/>
                </a:solidFill>
                <a:latin typeface="Monotype Corsiva" pitchFamily="66" charset="0"/>
                <a:ea typeface="Tahoma" panose="020B0604030504040204" pitchFamily="34" charset="0"/>
                <a:cs typeface="Tahoma" panose="020B0604030504040204" pitchFamily="34" charset="0"/>
              </a:rPr>
              <a:t> связей с историей Горного Алтая, биологией, алтайской и  русской литературой; </a:t>
            </a:r>
            <a:endParaRPr lang="ru-RU" sz="9600" dirty="0">
              <a:latin typeface="Monotype Corsiva" pitchFamily="66" charset="0"/>
              <a:ea typeface="Tahoma" panose="020B0604030504040204" pitchFamily="34" charset="0"/>
              <a:cs typeface="Tahoma" panose="020B0604030504040204" pitchFamily="34" charset="0"/>
            </a:endParaRPr>
          </a:p>
          <a:p>
            <a:pPr marL="0" lvl="0" indent="0">
              <a:lnSpc>
                <a:spcPct val="115000"/>
              </a:lnSpc>
              <a:buNone/>
            </a:pPr>
            <a:r>
              <a:rPr lang="ru-RU" sz="9600" dirty="0">
                <a:solidFill>
                  <a:srgbClr val="000000"/>
                </a:solidFill>
                <a:latin typeface="Monotype Corsiva" pitchFamily="66" charset="0"/>
                <a:ea typeface="Tahoma" panose="020B0604030504040204" pitchFamily="34" charset="0"/>
                <a:cs typeface="Tahoma" panose="020B0604030504040204" pitchFamily="34" charset="0"/>
              </a:rPr>
              <a:t>умение вести самостоятельный поиск, анализ, отбор информации, её преобразование, сохранение, передачу и презентацию с помощью технических средств и информационных </a:t>
            </a:r>
            <a:r>
              <a:rPr lang="ru-RU" sz="9600" dirty="0" smtClean="0">
                <a:solidFill>
                  <a:srgbClr val="000000"/>
                </a:solidFill>
                <a:latin typeface="Monotype Corsiva" pitchFamily="66" charset="0"/>
                <a:ea typeface="Tahoma" panose="020B0604030504040204" pitchFamily="34" charset="0"/>
                <a:cs typeface="Tahoma" panose="020B0604030504040204" pitchFamily="34" charset="0"/>
              </a:rPr>
              <a:t>технологий;</a:t>
            </a:r>
          </a:p>
          <a:p>
            <a:pPr marL="0" lvl="0" indent="0">
              <a:lnSpc>
                <a:spcPct val="115000"/>
              </a:lnSpc>
              <a:buNone/>
            </a:pPr>
            <a:r>
              <a:rPr lang="ru-RU" sz="9600" dirty="0">
                <a:solidFill>
                  <a:srgbClr val="000000"/>
                </a:solidFill>
                <a:latin typeface="Monotype Corsiva" pitchFamily="66" charset="0"/>
                <a:ea typeface="Tahoma" panose="020B0604030504040204" pitchFamily="34" charset="0"/>
                <a:cs typeface="Tahoma" panose="020B0604030504040204" pitchFamily="34" charset="0"/>
              </a:rPr>
              <a:t>у</a:t>
            </a:r>
            <a:r>
              <a:rPr lang="ru-RU" sz="9600" dirty="0" smtClean="0">
                <a:solidFill>
                  <a:srgbClr val="000000"/>
                </a:solidFill>
                <a:latin typeface="Monotype Corsiva" pitchFamily="66" charset="0"/>
                <a:ea typeface="Tahoma" panose="020B0604030504040204" pitchFamily="34" charset="0"/>
                <a:cs typeface="Tahoma" panose="020B0604030504040204" pitchFamily="34" charset="0"/>
              </a:rPr>
              <a:t>мение работать над коррекцией произношения, расширять активный словарный состав.</a:t>
            </a:r>
            <a:endParaRPr lang="ru-RU" sz="9600" dirty="0">
              <a:latin typeface="Monotype Corsiva" pitchFamily="66" charset="0"/>
              <a:ea typeface="Tahoma" panose="020B0604030504040204" pitchFamily="34" charset="0"/>
              <a:cs typeface="Tahoma" panose="020B0604030504040204" pitchFamily="34" charset="0"/>
            </a:endParaRPr>
          </a:p>
          <a:p>
            <a:pPr marL="0" indent="0">
              <a:buNone/>
            </a:pPr>
            <a:endParaRPr lang="ru-RU"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419" y="1733495"/>
            <a:ext cx="390525" cy="37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222" y="2557361"/>
            <a:ext cx="390525" cy="37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221" y="3344472"/>
            <a:ext cx="390525" cy="37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130" y="4435064"/>
            <a:ext cx="390525" cy="37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222" y="5904383"/>
            <a:ext cx="390525" cy="37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81064" y="839149"/>
            <a:ext cx="1013061" cy="923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73423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13" y="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p:txBody>
          <a:bodyPr/>
          <a:lstStyle/>
          <a:p>
            <a:r>
              <a:rPr lang="ru-RU" dirty="0" smtClean="0">
                <a:latin typeface="Monotype Corsiva" pitchFamily="66" charset="0"/>
              </a:rPr>
              <a:t>Сценарий Устного журнала</a:t>
            </a:r>
            <a:endParaRPr lang="ru-RU" dirty="0">
              <a:latin typeface="Monotype Corsiva" pitchFamily="66" charset="0"/>
            </a:endParaRPr>
          </a:p>
        </p:txBody>
      </p:sp>
      <p:sp>
        <p:nvSpPr>
          <p:cNvPr id="3" name="Объект 2"/>
          <p:cNvSpPr>
            <a:spLocks noGrp="1"/>
          </p:cNvSpPr>
          <p:nvPr>
            <p:ph idx="1"/>
          </p:nvPr>
        </p:nvSpPr>
        <p:spPr>
          <a:xfrm>
            <a:off x="323528" y="1844824"/>
            <a:ext cx="4752528" cy="4752528"/>
          </a:xfrm>
        </p:spPr>
        <p:txBody>
          <a:bodyPr>
            <a:noAutofit/>
          </a:bodyPr>
          <a:lstStyle/>
          <a:p>
            <a:pPr marL="0" indent="0">
              <a:spcBef>
                <a:spcPts val="0"/>
              </a:spcBef>
              <a:buNone/>
            </a:pPr>
            <a:r>
              <a:rPr lang="ru-RU" sz="2300" dirty="0" smtClean="0">
                <a:latin typeface="Monotype Corsiva" pitchFamily="66" charset="0"/>
              </a:rPr>
              <a:t>    По </a:t>
            </a:r>
            <a:r>
              <a:rPr lang="ru-RU" sz="2300" dirty="0">
                <a:latin typeface="Monotype Corsiva" pitchFamily="66" charset="0"/>
              </a:rPr>
              <a:t>постановлению Государственного     Собрания Эл Курултай  Республики  Алтай  20 октября  - в  день рождения Лазаря </a:t>
            </a:r>
            <a:r>
              <a:rPr lang="ru-RU" sz="2300" dirty="0" err="1">
                <a:latin typeface="Monotype Corsiva" pitchFamily="66" charset="0"/>
              </a:rPr>
              <a:t>Кокышева</a:t>
            </a:r>
            <a:r>
              <a:rPr lang="ru-RU" sz="2300" dirty="0">
                <a:latin typeface="Monotype Corsiva" pitchFamily="66" charset="0"/>
              </a:rPr>
              <a:t> считается государственным праздником </a:t>
            </a:r>
            <a:r>
              <a:rPr lang="ru-RU" sz="2300" i="1" dirty="0">
                <a:latin typeface="Monotype Corsiva" pitchFamily="66" charset="0"/>
              </a:rPr>
              <a:t>- Днём алтайского  языка. </a:t>
            </a:r>
            <a:endParaRPr lang="ru-RU" sz="2300" dirty="0">
              <a:latin typeface="Monotype Corsiva" pitchFamily="66" charset="0"/>
            </a:endParaRPr>
          </a:p>
          <a:p>
            <a:pPr marL="0" indent="0">
              <a:spcBef>
                <a:spcPts val="0"/>
              </a:spcBef>
              <a:buNone/>
            </a:pPr>
            <a:r>
              <a:rPr lang="ru-RU" sz="2300" dirty="0">
                <a:latin typeface="Monotype Corsiva" pitchFamily="66" charset="0"/>
              </a:rPr>
              <a:t>Государственные языки Республики Алтай -  русский и алтайский.</a:t>
            </a:r>
          </a:p>
          <a:p>
            <a:pPr marL="0" indent="0">
              <a:spcBef>
                <a:spcPts val="0"/>
              </a:spcBef>
              <a:buNone/>
            </a:pPr>
            <a:r>
              <a:rPr lang="ru-RU" sz="2300" dirty="0" smtClean="0">
                <a:latin typeface="Monotype Corsiva" pitchFamily="66" charset="0"/>
              </a:rPr>
              <a:t>Алтайский </a:t>
            </a:r>
            <a:r>
              <a:rPr lang="ru-RU" sz="2300" dirty="0">
                <a:latin typeface="Monotype Corsiva" pitchFamily="66" charset="0"/>
              </a:rPr>
              <a:t>язык, наряду с русским, – это неотъемлемая часть культурного  наследия народов Республики Алтай, это духовные скрепы, объединяющие людей.</a:t>
            </a:r>
          </a:p>
          <a:p>
            <a:pPr marL="0" indent="0" algn="ctr">
              <a:buNone/>
            </a:pPr>
            <a:endParaRPr lang="ru-RU" sz="1600" dirty="0">
              <a:latin typeface="Monotype Corsiva" pitchFamily="66" charset="0"/>
            </a:endParaRPr>
          </a:p>
        </p:txBody>
      </p:sp>
      <p:sp>
        <p:nvSpPr>
          <p:cNvPr id="4" name="Прямоугольник 3"/>
          <p:cNvSpPr/>
          <p:nvPr/>
        </p:nvSpPr>
        <p:spPr>
          <a:xfrm>
            <a:off x="5076056" y="1052736"/>
            <a:ext cx="3528392"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dirty="0" smtClean="0">
                <a:solidFill>
                  <a:schemeClr val="tx1"/>
                </a:solidFill>
                <a:latin typeface="Monotype Corsiva" pitchFamily="66" charset="0"/>
                <a:ea typeface="Tahoma" panose="020B0604030504040204" pitchFamily="34" charset="0"/>
                <a:cs typeface="Tahoma" panose="020B0604030504040204" pitchFamily="34" charset="0"/>
              </a:rPr>
              <a:t>Не </a:t>
            </a:r>
            <a:r>
              <a:rPr lang="ru-RU" sz="2000" dirty="0">
                <a:solidFill>
                  <a:schemeClr val="tx1"/>
                </a:solidFill>
                <a:latin typeface="Monotype Corsiva" pitchFamily="66" charset="0"/>
                <a:ea typeface="Tahoma" panose="020B0604030504040204" pitchFamily="34" charset="0"/>
                <a:cs typeface="Tahoma" panose="020B0604030504040204" pitchFamily="34" charset="0"/>
              </a:rPr>
              <a:t>зря говорят,</a:t>
            </a:r>
            <a:br>
              <a:rPr lang="ru-RU" sz="2000" dirty="0">
                <a:solidFill>
                  <a:schemeClr val="tx1"/>
                </a:solidFill>
                <a:latin typeface="Monotype Corsiva" pitchFamily="66" charset="0"/>
                <a:ea typeface="Tahoma" panose="020B0604030504040204" pitchFamily="34" charset="0"/>
                <a:cs typeface="Tahoma" panose="020B0604030504040204" pitchFamily="34" charset="0"/>
              </a:rPr>
            </a:br>
            <a:r>
              <a:rPr lang="ru-RU" sz="2000" dirty="0">
                <a:solidFill>
                  <a:schemeClr val="tx1"/>
                </a:solidFill>
                <a:latin typeface="Monotype Corsiva" pitchFamily="66" charset="0"/>
                <a:ea typeface="Tahoma" panose="020B0604030504040204" pitchFamily="34" charset="0"/>
                <a:cs typeface="Tahoma" panose="020B0604030504040204" pitchFamily="34" charset="0"/>
              </a:rPr>
              <a:t>что язык – это душа народа. </a:t>
            </a:r>
            <a:br>
              <a:rPr lang="ru-RU" sz="2000" dirty="0">
                <a:solidFill>
                  <a:schemeClr val="tx1"/>
                </a:solidFill>
                <a:latin typeface="Monotype Corsiva" pitchFamily="66" charset="0"/>
                <a:ea typeface="Tahoma" panose="020B0604030504040204" pitchFamily="34" charset="0"/>
                <a:cs typeface="Tahoma" panose="020B0604030504040204" pitchFamily="34" charset="0"/>
              </a:rPr>
            </a:br>
            <a:r>
              <a:rPr lang="ru-RU" sz="2000" dirty="0">
                <a:solidFill>
                  <a:schemeClr val="tx1"/>
                </a:solidFill>
                <a:latin typeface="Monotype Corsiva" pitchFamily="66" charset="0"/>
                <a:ea typeface="Tahoma" panose="020B0604030504040204" pitchFamily="34" charset="0"/>
                <a:cs typeface="Tahoma" panose="020B0604030504040204" pitchFamily="34" charset="0"/>
              </a:rPr>
              <a:t>Нет языка – нет народа. </a:t>
            </a:r>
            <a:endParaRPr lang="ru-RU" sz="2000" dirty="0">
              <a:solidFill>
                <a:schemeClr val="tx1"/>
              </a:solidFill>
              <a:latin typeface="Monotype Corsiva" pitchFamily="66" charset="0"/>
            </a:endParaRPr>
          </a:p>
        </p:txBody>
      </p:sp>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26478" y="2132856"/>
            <a:ext cx="2627548"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6795" y="4221088"/>
            <a:ext cx="2232248" cy="2294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r="41819"/>
          <a:stretch/>
        </p:blipFill>
        <p:spPr bwMode="auto">
          <a:xfrm>
            <a:off x="6925879" y="4221088"/>
            <a:ext cx="1994997" cy="2294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43567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15" y="14272"/>
            <a:ext cx="9169400" cy="6840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395536" y="457200"/>
            <a:ext cx="8280920" cy="3034202"/>
          </a:xfrm>
        </p:spPr>
        <p:txBody>
          <a:bodyPr>
            <a:normAutofit fontScale="90000"/>
          </a:bodyPr>
          <a:lstStyle/>
          <a:p>
            <a:r>
              <a:rPr lang="ru-RU" sz="2700" dirty="0">
                <a:latin typeface="Monotype Corsiva" pitchFamily="66" charset="0"/>
              </a:rPr>
              <a:t>Алтайцы находились в составе могущественного государства – </a:t>
            </a:r>
            <a:r>
              <a:rPr lang="ru-RU" sz="2700" dirty="0" err="1">
                <a:latin typeface="Monotype Corsiva" pitchFamily="66" charset="0"/>
              </a:rPr>
              <a:t>Ойротии</a:t>
            </a:r>
            <a:r>
              <a:rPr lang="ru-RU" sz="2700" dirty="0">
                <a:latin typeface="Monotype Corsiva" pitchFamily="66" charset="0"/>
              </a:rPr>
              <a:t> ( последнее государство кочевников </a:t>
            </a:r>
            <a:r>
              <a:rPr lang="ru-RU" sz="2700" dirty="0" err="1">
                <a:latin typeface="Monotype Corsiva" pitchFamily="66" charset="0"/>
              </a:rPr>
              <a:t>монголии</a:t>
            </a:r>
            <a:r>
              <a:rPr lang="ru-RU" sz="2700" dirty="0">
                <a:latin typeface="Monotype Corsiva" pitchFamily="66" charset="0"/>
              </a:rPr>
              <a:t> и тюрков). За всю свою   многострадальную историю, алтайский народ не раз подвергался гонениям, нашествиям ворогов. Не один раз судьба народа висела на волоске от смерти. Долгие столетия алтайский язык был  засыпан пеплом этих нашествий, была утеряна древнетюркская письменность, но язык не умер.</a:t>
            </a:r>
            <a:r>
              <a:rPr lang="ru-RU" sz="2000" dirty="0"/>
              <a:t/>
            </a:r>
            <a:br>
              <a:rPr lang="ru-RU" sz="2000" dirty="0"/>
            </a:br>
            <a:endParaRPr lang="ru-RU" sz="2400" dirty="0"/>
          </a:p>
        </p:txBody>
      </p:sp>
      <p:sp>
        <p:nvSpPr>
          <p:cNvPr id="3" name="Объект 2"/>
          <p:cNvSpPr>
            <a:spLocks noGrp="1"/>
          </p:cNvSpPr>
          <p:nvPr>
            <p:ph idx="1"/>
          </p:nvPr>
        </p:nvSpPr>
        <p:spPr>
          <a:xfrm>
            <a:off x="395536" y="5373216"/>
            <a:ext cx="4593779" cy="1171337"/>
          </a:xfrm>
        </p:spPr>
        <p:txBody>
          <a:bodyPr>
            <a:normAutofit fontScale="32500" lnSpcReduction="20000"/>
          </a:bodyPr>
          <a:lstStyle/>
          <a:p>
            <a:pPr marL="0" indent="0" algn="ctr">
              <a:buNone/>
            </a:pPr>
            <a:r>
              <a:rPr lang="ru-RU" dirty="0"/>
              <a:t/>
            </a:r>
            <a:br>
              <a:rPr lang="ru-RU" dirty="0"/>
            </a:br>
            <a:r>
              <a:rPr lang="ru-RU" sz="6200" dirty="0">
                <a:solidFill>
                  <a:schemeClr val="accent6">
                    <a:lumMod val="50000"/>
                  </a:schemeClr>
                </a:solidFill>
                <a:latin typeface="Monotype Corsiva" pitchFamily="66" charset="0"/>
              </a:rPr>
              <a:t>В 7-8 веках до нашей эры, у тюрков Алтая была своя руническая письменность, основанная на рунах (буквах).</a:t>
            </a:r>
          </a:p>
          <a:p>
            <a:pPr marL="0" indent="0">
              <a:buNone/>
            </a:pPr>
            <a:endParaRPr lang="ru-RU" dirty="0"/>
          </a:p>
        </p:txBody>
      </p:sp>
      <p:pic>
        <p:nvPicPr>
          <p:cNvPr id="4100" name="Рисунок 34" descr="Описание: https://www.booklot.ru/templates/newimg/original/47f8118af2d90734a215d5585096c71a.png"/>
          <p:cNvPicPr>
            <a:picLocks noChangeAspect="1" noChangeArrowheads="1"/>
          </p:cNvPicPr>
          <p:nvPr/>
        </p:nvPicPr>
        <p:blipFill>
          <a:blip r:embed="rId3">
            <a:extLst>
              <a:ext uri="{28A0092B-C50C-407E-A947-70E740481C1C}">
                <a14:useLocalDpi xmlns:a14="http://schemas.microsoft.com/office/drawing/2010/main" val="0"/>
              </a:ext>
            </a:extLst>
          </a:blip>
          <a:srcRect l="11923" t="41508" r="4782" b="36082"/>
          <a:stretch>
            <a:fillRect/>
          </a:stretch>
        </p:blipFill>
        <p:spPr bwMode="auto">
          <a:xfrm>
            <a:off x="539552" y="3992846"/>
            <a:ext cx="4449763" cy="73342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Описание: https://www.booklot.ru/templates/newimg/original/47f8118af2d90734a215d5585096c71a.png"/>
          <p:cNvPicPr>
            <a:picLocks noChangeAspect="1" noChangeArrowheads="1"/>
          </p:cNvPicPr>
          <p:nvPr/>
        </p:nvPicPr>
        <p:blipFill>
          <a:blip r:embed="rId3">
            <a:extLst>
              <a:ext uri="{28A0092B-C50C-407E-A947-70E740481C1C}">
                <a14:useLocalDpi xmlns:a14="http://schemas.microsoft.com/office/drawing/2010/main" val="0"/>
              </a:ext>
            </a:extLst>
          </a:blip>
          <a:srcRect l="11700" t="14035" r="5557" b="62402"/>
          <a:stretch>
            <a:fillRect/>
          </a:stretch>
        </p:blipFill>
        <p:spPr bwMode="auto">
          <a:xfrm>
            <a:off x="539552" y="4719474"/>
            <a:ext cx="4233862" cy="74136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6"/>
          <p:cNvSpPr>
            <a:spLocks noChangeArrowheads="1"/>
          </p:cNvSpPr>
          <p:nvPr/>
        </p:nvSpPr>
        <p:spPr bwMode="auto">
          <a:xfrm>
            <a:off x="0" y="457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9" name="Рисунок 8" descr="https://www.booklot.ru/templates/newimg/original/47f8118af2d90734a215d5585096c71a.png"/>
          <p:cNvPicPr/>
          <p:nvPr/>
        </p:nvPicPr>
        <p:blipFill>
          <a:blip r:embed="rId3" cstate="print"/>
          <a:srcRect l="12045" t="70283" r="4362" b="4471"/>
          <a:stretch>
            <a:fillRect/>
          </a:stretch>
        </p:blipFill>
        <p:spPr bwMode="auto">
          <a:xfrm>
            <a:off x="539552" y="3165687"/>
            <a:ext cx="4345305" cy="810260"/>
          </a:xfrm>
          <a:prstGeom prst="rect">
            <a:avLst/>
          </a:prstGeom>
          <a:noFill/>
          <a:ln w="9525">
            <a:noFill/>
            <a:miter lim="800000"/>
            <a:headEnd/>
            <a:tailEnd/>
          </a:ln>
        </p:spPr>
      </p:pic>
      <p:pic>
        <p:nvPicPr>
          <p:cNvPr id="4103"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68399" y="3165687"/>
            <a:ext cx="3182866" cy="24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4989315" y="5192095"/>
            <a:ext cx="3543125" cy="1171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chemeClr val="accent6">
                    <a:lumMod val="50000"/>
                  </a:schemeClr>
                </a:solidFill>
                <a:latin typeface="Monotype Corsiva" pitchFamily="66" charset="0"/>
              </a:rPr>
              <a:t>Современный алтайский алфавит</a:t>
            </a:r>
            <a:endParaRPr lang="ru-RU" sz="2000" dirty="0">
              <a:solidFill>
                <a:schemeClr val="accent6">
                  <a:lumMod val="50000"/>
                </a:schemeClr>
              </a:solidFill>
              <a:latin typeface="Monotype Corsiva" pitchFamily="66" charset="0"/>
            </a:endParaRPr>
          </a:p>
        </p:txBody>
      </p:sp>
    </p:spTree>
    <p:extLst>
      <p:ext uri="{BB962C8B-B14F-4D97-AF65-F5344CB8AC3E}">
        <p14:creationId xmlns:p14="http://schemas.microsoft.com/office/powerpoint/2010/main" val="27186349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89" y="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457200" y="2996952"/>
            <a:ext cx="5266928" cy="3129211"/>
          </a:xfrm>
        </p:spPr>
        <p:txBody>
          <a:bodyPr>
            <a:normAutofit/>
          </a:bodyPr>
          <a:lstStyle/>
          <a:p>
            <a:pPr marL="0" indent="0" algn="ctr">
              <a:buNone/>
            </a:pPr>
            <a:r>
              <a:rPr lang="ru-RU" sz="2800" i="1" dirty="0" smtClean="0">
                <a:solidFill>
                  <a:schemeClr val="tx2">
                    <a:lumMod val="50000"/>
                  </a:schemeClr>
                </a:solidFill>
                <a:latin typeface="Monotype Corsiva" pitchFamily="66" charset="0"/>
              </a:rPr>
              <a:t>Великое </a:t>
            </a:r>
            <a:r>
              <a:rPr lang="ru-RU" sz="2800" i="1" dirty="0">
                <a:solidFill>
                  <a:schemeClr val="tx2">
                    <a:lumMod val="50000"/>
                  </a:schemeClr>
                </a:solidFill>
                <a:latin typeface="Monotype Corsiva" pitchFamily="66" charset="0"/>
              </a:rPr>
              <a:t>начало</a:t>
            </a:r>
            <a:endParaRPr lang="ru-RU" sz="2800" dirty="0">
              <a:solidFill>
                <a:schemeClr val="tx2">
                  <a:lumMod val="50000"/>
                </a:schemeClr>
              </a:solidFill>
              <a:latin typeface="Monotype Corsiva" pitchFamily="66" charset="0"/>
            </a:endParaRPr>
          </a:p>
          <a:p>
            <a:pPr marL="0" indent="0">
              <a:buNone/>
            </a:pPr>
            <a:r>
              <a:rPr lang="ru-RU" sz="2400" dirty="0" smtClean="0">
                <a:latin typeface="Monotype Corsiva" pitchFamily="66" charset="0"/>
              </a:rPr>
              <a:t>Начало </a:t>
            </a:r>
            <a:r>
              <a:rPr lang="ru-RU" sz="2400" dirty="0">
                <a:latin typeface="Monotype Corsiva" pitchFamily="66" charset="0"/>
              </a:rPr>
              <a:t>алтайской письменности относится к 40-ым годам   </a:t>
            </a:r>
            <a:r>
              <a:rPr lang="en-US" sz="2400" dirty="0">
                <a:latin typeface="Monotype Corsiva" pitchFamily="66" charset="0"/>
              </a:rPr>
              <a:t>XIX </a:t>
            </a:r>
            <a:r>
              <a:rPr lang="ru-RU" sz="2400" dirty="0">
                <a:latin typeface="Monotype Corsiva" pitchFamily="66" charset="0"/>
              </a:rPr>
              <a:t>века, у истоков стоял архимандрит - (настоятель мужского монастыря) </a:t>
            </a:r>
            <a:r>
              <a:rPr lang="ru-RU" sz="2400" dirty="0" err="1">
                <a:latin typeface="Monotype Corsiva" pitchFamily="66" charset="0"/>
              </a:rPr>
              <a:t>Макарий</a:t>
            </a:r>
            <a:r>
              <a:rPr lang="ru-RU" sz="2400" dirty="0">
                <a:latin typeface="Monotype Corsiva" pitchFamily="66" charset="0"/>
              </a:rPr>
              <a:t> Глухарёв. </a:t>
            </a:r>
          </a:p>
          <a:p>
            <a:endParaRPr lang="ru-RU" dirty="0"/>
          </a:p>
        </p:txBody>
      </p:sp>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0152" y="3068960"/>
            <a:ext cx="1977734" cy="264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395536" y="548680"/>
            <a:ext cx="8208912" cy="25202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i="1" dirty="0">
                <a:solidFill>
                  <a:schemeClr val="tx2">
                    <a:lumMod val="50000"/>
                  </a:schemeClr>
                </a:solidFill>
                <a:latin typeface="Monotype Corsiva" pitchFamily="66" charset="0"/>
              </a:rPr>
              <a:t>Главные вехи становления языка народа</a:t>
            </a:r>
            <a:endParaRPr lang="ru-RU" sz="2800" dirty="0">
              <a:solidFill>
                <a:schemeClr val="tx2">
                  <a:lumMod val="50000"/>
                </a:schemeClr>
              </a:solidFill>
              <a:latin typeface="Monotype Corsiva" pitchFamily="66" charset="0"/>
            </a:endParaRPr>
          </a:p>
          <a:p>
            <a:r>
              <a:rPr lang="ru-RU" sz="2400" dirty="0" smtClean="0">
                <a:solidFill>
                  <a:schemeClr val="tx1"/>
                </a:solidFill>
                <a:latin typeface="Monotype Corsiva" pitchFamily="66" charset="0"/>
              </a:rPr>
              <a:t>   Войны</a:t>
            </a:r>
            <a:r>
              <a:rPr lang="ru-RU" sz="2400" dirty="0">
                <a:solidFill>
                  <a:schemeClr val="tx1"/>
                </a:solidFill>
                <a:latin typeface="Monotype Corsiva" pitchFamily="66" charset="0"/>
              </a:rPr>
              <a:t>, нашествия, смена культурных традиций оборвали развитие нашего языка. Надо было изобретать новую грамоту. Пришли русские люди и сказали: « Зачем изобретать новую грамоту? Возьмите у нас, мы поделимся своей грамотой, </a:t>
            </a:r>
            <a:r>
              <a:rPr lang="ru-RU" sz="2400" dirty="0" smtClean="0">
                <a:solidFill>
                  <a:schemeClr val="tx1"/>
                </a:solidFill>
                <a:latin typeface="Monotype Corsiva" pitchFamily="66" charset="0"/>
              </a:rPr>
              <a:t>только </a:t>
            </a:r>
            <a:r>
              <a:rPr lang="ru-RU" sz="2400" dirty="0">
                <a:solidFill>
                  <a:schemeClr val="tx1"/>
                </a:solidFill>
                <a:latin typeface="Monotype Corsiva" pitchFamily="66" charset="0"/>
              </a:rPr>
              <a:t>приспособьте к звукам своего языка». </a:t>
            </a:r>
          </a:p>
          <a:p>
            <a:endParaRPr lang="ru-RU" dirty="0"/>
          </a:p>
        </p:txBody>
      </p:sp>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332" y="5372686"/>
            <a:ext cx="1127332" cy="1027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29069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 y="-1270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3347864" y="692696"/>
            <a:ext cx="5338936" cy="2736305"/>
          </a:xfrm>
        </p:spPr>
        <p:txBody>
          <a:bodyPr>
            <a:noAutofit/>
          </a:bodyPr>
          <a:lstStyle/>
          <a:p>
            <a:pPr marL="0" indent="0">
              <a:buNone/>
            </a:pPr>
            <a:r>
              <a:rPr lang="ru-RU" sz="2800" i="1" dirty="0">
                <a:solidFill>
                  <a:schemeClr val="tx2">
                    <a:lumMod val="50000"/>
                  </a:schemeClr>
                </a:solidFill>
                <a:latin typeface="Monotype Corsiva" pitchFamily="66" charset="0"/>
              </a:rPr>
              <a:t>Михаил </a:t>
            </a:r>
            <a:r>
              <a:rPr lang="ru-RU" sz="2800" i="1" dirty="0" err="1">
                <a:solidFill>
                  <a:schemeClr val="tx2">
                    <a:lumMod val="50000"/>
                  </a:schemeClr>
                </a:solidFill>
                <a:latin typeface="Monotype Corsiva" pitchFamily="66" charset="0"/>
              </a:rPr>
              <a:t>Чевалков</a:t>
            </a:r>
            <a:r>
              <a:rPr lang="ru-RU" sz="2800" i="1" dirty="0">
                <a:solidFill>
                  <a:schemeClr val="tx2">
                    <a:lumMod val="50000"/>
                  </a:schemeClr>
                </a:solidFill>
                <a:latin typeface="Monotype Corsiva" pitchFamily="66" charset="0"/>
              </a:rPr>
              <a:t> </a:t>
            </a:r>
            <a:r>
              <a:rPr lang="ru-RU" sz="2400" i="1" dirty="0">
                <a:latin typeface="Monotype Corsiva" pitchFamily="66" charset="0"/>
              </a:rPr>
              <a:t>-основоположник алтайской литературы</a:t>
            </a:r>
            <a:endParaRPr lang="ru-RU" sz="2400" dirty="0">
              <a:latin typeface="Monotype Corsiva" pitchFamily="66" charset="0"/>
            </a:endParaRPr>
          </a:p>
          <a:p>
            <a:pPr marL="0" indent="0">
              <a:buNone/>
            </a:pPr>
            <a:r>
              <a:rPr lang="ru-RU" sz="2400" dirty="0" smtClean="0">
                <a:latin typeface="Monotype Corsiva" pitchFamily="66" charset="0"/>
              </a:rPr>
              <a:t>В </a:t>
            </a:r>
            <a:r>
              <a:rPr lang="ru-RU" sz="2400" i="1" dirty="0">
                <a:latin typeface="Monotype Corsiva" pitchFamily="66" charset="0"/>
              </a:rPr>
              <a:t>1866</a:t>
            </a:r>
            <a:r>
              <a:rPr lang="ru-RU" sz="2400" b="1" dirty="0">
                <a:latin typeface="Monotype Corsiva" pitchFamily="66" charset="0"/>
              </a:rPr>
              <a:t> </a:t>
            </a:r>
            <a:r>
              <a:rPr lang="ru-RU" sz="2400" dirty="0">
                <a:latin typeface="Monotype Corsiva" pitchFamily="66" charset="0"/>
              </a:rPr>
              <a:t>году в Санкт- Петербурге, на алтайском языке выходит первое художественное произведение «Житие </a:t>
            </a:r>
            <a:r>
              <a:rPr lang="ru-RU" sz="2400" dirty="0" err="1">
                <a:latin typeface="Monotype Corsiva" pitchFamily="66" charset="0"/>
              </a:rPr>
              <a:t>Чевалкова</a:t>
            </a:r>
            <a:r>
              <a:rPr lang="ru-RU" sz="2400" dirty="0">
                <a:latin typeface="Monotype Corsiva" pitchFamily="66" charset="0"/>
              </a:rPr>
              <a:t>».</a:t>
            </a:r>
          </a:p>
        </p:txBody>
      </p:sp>
      <p:sp>
        <p:nvSpPr>
          <p:cNvPr id="4" name="AutoShape 2" descr="https://altzapoved.ru/CMSPages/GetBizFormFile.aspx?filename=e7368a30-c934-49b8-b013-ea251df32176.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819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4949" t="7640" r="16808" b="13108"/>
          <a:stretch/>
        </p:blipFill>
        <p:spPr bwMode="auto">
          <a:xfrm>
            <a:off x="683569" y="548681"/>
            <a:ext cx="2463889"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AutoShape 6" descr="https://altzapoved.ru/CMSPages/GetBizFormFile.aspx?filename=e7368a30-c934-49b8-b013-ea251df32176.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8" descr="https://altzapoved.ru/CMSPages/GetBizFormFile.aspx?filename=e7368a30-c934-49b8-b013-ea251df32176.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8201" name="Picture 9" descr="C:\Users\елена\Downloads\Писатель Кучияк П.В. х.м.75х60. 1988 г..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8144" y="3428999"/>
            <a:ext cx="2450796" cy="2880321"/>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460375" y="3717032"/>
            <a:ext cx="5407769" cy="2471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800" i="1" dirty="0">
                <a:solidFill>
                  <a:schemeClr val="tx2">
                    <a:lumMod val="50000"/>
                  </a:schemeClr>
                </a:solidFill>
                <a:latin typeface="Monotype Corsiva" pitchFamily="66" charset="0"/>
              </a:rPr>
              <a:t>Павел </a:t>
            </a:r>
            <a:r>
              <a:rPr lang="ru-RU" sz="2800" i="1" dirty="0" err="1">
                <a:solidFill>
                  <a:schemeClr val="tx2">
                    <a:lumMod val="50000"/>
                  </a:schemeClr>
                </a:solidFill>
                <a:latin typeface="Monotype Corsiva" pitchFamily="66" charset="0"/>
              </a:rPr>
              <a:t>Кучияк</a:t>
            </a:r>
            <a:r>
              <a:rPr lang="ru-RU" sz="2800" i="1" dirty="0">
                <a:solidFill>
                  <a:schemeClr val="tx2">
                    <a:lumMod val="50000"/>
                  </a:schemeClr>
                </a:solidFill>
                <a:latin typeface="Monotype Corsiva" pitchFamily="66" charset="0"/>
              </a:rPr>
              <a:t>- </a:t>
            </a:r>
            <a:r>
              <a:rPr lang="ru-RU" sz="2400" i="1" dirty="0">
                <a:solidFill>
                  <a:schemeClr val="tx1"/>
                </a:solidFill>
                <a:latin typeface="Monotype Corsiva" pitchFamily="66" charset="0"/>
              </a:rPr>
              <a:t>поэт, прозаик, </a:t>
            </a:r>
            <a:r>
              <a:rPr lang="ru-RU" sz="2400" i="1" dirty="0" smtClean="0">
                <a:solidFill>
                  <a:schemeClr val="tx1"/>
                </a:solidFill>
                <a:latin typeface="Monotype Corsiva" pitchFamily="66" charset="0"/>
              </a:rPr>
              <a:t>драматург</a:t>
            </a:r>
            <a:r>
              <a:rPr lang="ru-RU" sz="2400" i="1" dirty="0">
                <a:solidFill>
                  <a:schemeClr val="tx1"/>
                </a:solidFill>
                <a:latin typeface="Monotype Corsiva" pitchFamily="66" charset="0"/>
              </a:rPr>
              <a:t>.</a:t>
            </a:r>
            <a:endParaRPr lang="ru-RU" sz="2400" dirty="0">
              <a:solidFill>
                <a:schemeClr val="tx1"/>
              </a:solidFill>
              <a:latin typeface="Monotype Corsiva" pitchFamily="66" charset="0"/>
            </a:endParaRPr>
          </a:p>
          <a:p>
            <a:r>
              <a:rPr lang="ru-RU" sz="2400" dirty="0" smtClean="0">
                <a:solidFill>
                  <a:schemeClr val="tx1"/>
                </a:solidFill>
                <a:latin typeface="Monotype Corsiva" pitchFamily="66" charset="0"/>
              </a:rPr>
              <a:t>Деятельность </a:t>
            </a:r>
            <a:r>
              <a:rPr lang="ru-RU" sz="2400" dirty="0">
                <a:solidFill>
                  <a:schemeClr val="tx1"/>
                </a:solidFill>
                <a:latin typeface="Monotype Corsiva" pitchFamily="66" charset="0"/>
              </a:rPr>
              <a:t>Павла </a:t>
            </a:r>
            <a:r>
              <a:rPr lang="ru-RU" sz="2400" dirty="0" err="1">
                <a:solidFill>
                  <a:schemeClr val="tx1"/>
                </a:solidFill>
                <a:latin typeface="Monotype Corsiva" pitchFamily="66" charset="0"/>
              </a:rPr>
              <a:t>Кучияка</a:t>
            </a:r>
            <a:r>
              <a:rPr lang="ru-RU" sz="2400" dirty="0">
                <a:solidFill>
                  <a:schemeClr val="tx1"/>
                </a:solidFill>
                <a:latin typeface="Monotype Corsiva" pitchFamily="66" charset="0"/>
              </a:rPr>
              <a:t> оставляет яркий след в алтайской литературе.</a:t>
            </a:r>
          </a:p>
          <a:p>
            <a:pPr algn="ctr"/>
            <a:endParaRPr lang="ru-RU" dirty="0"/>
          </a:p>
        </p:txBody>
      </p:sp>
      <p:pic>
        <p:nvPicPr>
          <p:cNvPr id="71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46508" y="445603"/>
            <a:ext cx="744864" cy="6791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2251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88" y="22536"/>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2915816" y="692696"/>
            <a:ext cx="5770984" cy="2736305"/>
          </a:xfrm>
        </p:spPr>
        <p:txBody>
          <a:bodyPr>
            <a:noAutofit/>
          </a:bodyPr>
          <a:lstStyle/>
          <a:p>
            <a:pPr marL="0" indent="0">
              <a:buNone/>
            </a:pPr>
            <a:r>
              <a:rPr lang="ru-RU" sz="2800" dirty="0" smtClean="0">
                <a:solidFill>
                  <a:schemeClr val="tx2">
                    <a:lumMod val="75000"/>
                  </a:schemeClr>
                </a:solidFill>
                <a:latin typeface="Monotype Corsiva" pitchFamily="66" charset="0"/>
              </a:rPr>
              <a:t>М.В. </a:t>
            </a:r>
            <a:r>
              <a:rPr lang="ru-RU" sz="2800" dirty="0" err="1" smtClean="0">
                <a:solidFill>
                  <a:schemeClr val="tx2">
                    <a:lumMod val="75000"/>
                  </a:schemeClr>
                </a:solidFill>
                <a:latin typeface="Monotype Corsiva" pitchFamily="66" charset="0"/>
              </a:rPr>
              <a:t>Мундус-Эдоков</a:t>
            </a:r>
            <a:r>
              <a:rPr lang="ru-RU" sz="2800" dirty="0" smtClean="0">
                <a:solidFill>
                  <a:schemeClr val="tx2">
                    <a:lumMod val="75000"/>
                  </a:schemeClr>
                </a:solidFill>
                <a:latin typeface="Monotype Corsiva" pitchFamily="66" charset="0"/>
              </a:rPr>
              <a:t> </a:t>
            </a:r>
            <a:r>
              <a:rPr lang="ru-RU" sz="2400" dirty="0" smtClean="0">
                <a:latin typeface="Monotype Corsiva" pitchFamily="66" charset="0"/>
              </a:rPr>
              <a:t>- алтайский </a:t>
            </a:r>
            <a:r>
              <a:rPr lang="ru-RU" sz="2400" dirty="0">
                <a:latin typeface="Monotype Corsiva" pitchFamily="66" charset="0"/>
              </a:rPr>
              <a:t>поэт, писатель, драматург, </a:t>
            </a:r>
            <a:r>
              <a:rPr lang="ru-RU" sz="2400" dirty="0" smtClean="0">
                <a:latin typeface="Monotype Corsiva" pitchFamily="66" charset="0"/>
              </a:rPr>
              <a:t>переводчик. В </a:t>
            </a:r>
            <a:r>
              <a:rPr lang="ru-RU" sz="2400" i="1" dirty="0">
                <a:latin typeface="Monotype Corsiva" pitchFamily="66" charset="0"/>
              </a:rPr>
              <a:t>20- 30</a:t>
            </a:r>
            <a:r>
              <a:rPr lang="ru-RU" sz="2400" dirty="0">
                <a:latin typeface="Monotype Corsiva" pitchFamily="66" charset="0"/>
              </a:rPr>
              <a:t> годы, </a:t>
            </a:r>
            <a:r>
              <a:rPr lang="ru-RU" sz="2400" dirty="0" err="1">
                <a:latin typeface="Monotype Corsiva" pitchFamily="66" charset="0"/>
              </a:rPr>
              <a:t>Мундус</a:t>
            </a:r>
            <a:r>
              <a:rPr lang="ru-RU" sz="2400" dirty="0">
                <a:latin typeface="Monotype Corsiva" pitchFamily="66" charset="0"/>
              </a:rPr>
              <a:t> –</a:t>
            </a:r>
            <a:r>
              <a:rPr lang="ru-RU" sz="2400" dirty="0" err="1">
                <a:latin typeface="Monotype Corsiva" pitchFamily="66" charset="0"/>
              </a:rPr>
              <a:t>Эдоков</a:t>
            </a:r>
            <a:r>
              <a:rPr lang="ru-RU" sz="2400" dirty="0">
                <a:latin typeface="Monotype Corsiva" pitchFamily="66" charset="0"/>
              </a:rPr>
              <a:t> </a:t>
            </a:r>
            <a:r>
              <a:rPr lang="ru-RU" sz="2400" dirty="0" smtClean="0">
                <a:latin typeface="Monotype Corsiva" pitchFamily="66" charset="0"/>
              </a:rPr>
              <a:t>сыграл </a:t>
            </a:r>
            <a:r>
              <a:rPr lang="ru-RU" sz="2400" dirty="0">
                <a:latin typeface="Monotype Corsiva" pitchFamily="66" charset="0"/>
              </a:rPr>
              <a:t>заметную роль в становлении и развитии алтайской художественной литературы. </a:t>
            </a:r>
          </a:p>
        </p:txBody>
      </p:sp>
      <p:sp>
        <p:nvSpPr>
          <p:cNvPr id="4" name="AutoShape 2" descr="https://altzapoved.ru/CMSPages/GetBizFormFile.aspx?filename=e7368a30-c934-49b8-b013-ea251df32176.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6" descr="https://altzapoved.ru/CMSPages/GetBizFormFile.aspx?filename=e7368a30-c934-49b8-b013-ea251df32176.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8" descr="https://altzapoved.ru/CMSPages/GetBizFormFile.aspx?filename=e7368a30-c934-49b8-b013-ea251df32176.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Прямоугольник 6"/>
          <p:cNvSpPr/>
          <p:nvPr/>
        </p:nvSpPr>
        <p:spPr>
          <a:xfrm>
            <a:off x="753878" y="3811804"/>
            <a:ext cx="4543673" cy="2376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 name="AutoShape 4" descr="https://sun9-52.userapi.com/impg/c854120/v854120701/18cdc0/9YlvIb6pnB4.jpg?size=379x505&amp;quality=96&amp;sign=36b4f01d472af1ebb9eb696c06cf336a&amp;type=albu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775" y="617538"/>
            <a:ext cx="2192308" cy="2921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Прямоугольник 7"/>
          <p:cNvSpPr/>
          <p:nvPr/>
        </p:nvSpPr>
        <p:spPr>
          <a:xfrm>
            <a:off x="612775" y="3811804"/>
            <a:ext cx="5255369" cy="2281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800" dirty="0" smtClean="0">
                <a:solidFill>
                  <a:schemeClr val="tx2">
                    <a:lumMod val="75000"/>
                  </a:schemeClr>
                </a:solidFill>
                <a:latin typeface="Monotype Corsiva" pitchFamily="66" charset="0"/>
              </a:rPr>
              <a:t>П.А. </a:t>
            </a:r>
            <a:r>
              <a:rPr lang="ru-RU" sz="2800" dirty="0" err="1" smtClean="0">
                <a:solidFill>
                  <a:schemeClr val="tx2">
                    <a:lumMod val="75000"/>
                  </a:schemeClr>
                </a:solidFill>
                <a:latin typeface="Monotype Corsiva" pitchFamily="66" charset="0"/>
              </a:rPr>
              <a:t>Чагат</a:t>
            </a:r>
            <a:r>
              <a:rPr lang="ru-RU" sz="2800" dirty="0" smtClean="0">
                <a:solidFill>
                  <a:schemeClr val="tx2">
                    <a:lumMod val="75000"/>
                  </a:schemeClr>
                </a:solidFill>
                <a:latin typeface="Monotype Corsiva" pitchFamily="66" charset="0"/>
              </a:rPr>
              <a:t>-Строев</a:t>
            </a:r>
            <a:r>
              <a:rPr lang="ru-RU" sz="2800" dirty="0">
                <a:solidFill>
                  <a:schemeClr val="tx2">
                    <a:lumMod val="75000"/>
                  </a:schemeClr>
                </a:solidFill>
                <a:latin typeface="Monotype Corsiva" pitchFamily="66" charset="0"/>
              </a:rPr>
              <a:t> </a:t>
            </a:r>
            <a:r>
              <a:rPr lang="ru-RU" sz="2400" dirty="0" smtClean="0">
                <a:solidFill>
                  <a:schemeClr val="tx1"/>
                </a:solidFill>
                <a:latin typeface="Monotype Corsiva" pitchFamily="66" charset="0"/>
              </a:rPr>
              <a:t>— </a:t>
            </a:r>
            <a:r>
              <a:rPr lang="ru-RU" sz="2400" dirty="0">
                <a:solidFill>
                  <a:schemeClr val="tx1"/>
                </a:solidFill>
                <a:latin typeface="Monotype Corsiva" pitchFamily="66" charset="0"/>
              </a:rPr>
              <a:t>алтайский писатель и поэт, один из основателей алтайской советской </a:t>
            </a:r>
            <a:r>
              <a:rPr lang="ru-RU" sz="2400" dirty="0" smtClean="0">
                <a:solidFill>
                  <a:schemeClr val="tx1"/>
                </a:solidFill>
                <a:latin typeface="Monotype Corsiva" pitchFamily="66" charset="0"/>
              </a:rPr>
              <a:t>литературы. </a:t>
            </a:r>
          </a:p>
          <a:p>
            <a:r>
              <a:rPr lang="ru-RU" sz="2400" dirty="0" smtClean="0">
                <a:solidFill>
                  <a:schemeClr val="tx1"/>
                </a:solidFill>
                <a:latin typeface="Monotype Corsiva" pitchFamily="66" charset="0"/>
              </a:rPr>
              <a:t>В поэме </a:t>
            </a:r>
            <a:r>
              <a:rPr lang="ru-RU" sz="2400" dirty="0">
                <a:solidFill>
                  <a:schemeClr val="tx1"/>
                </a:solidFill>
                <a:latin typeface="Monotype Corsiva" pitchFamily="66" charset="0"/>
              </a:rPr>
              <a:t>«</a:t>
            </a:r>
            <a:r>
              <a:rPr lang="ru-RU" sz="2400" dirty="0" err="1">
                <a:solidFill>
                  <a:schemeClr val="tx1"/>
                </a:solidFill>
                <a:latin typeface="Monotype Corsiva" pitchFamily="66" charset="0"/>
              </a:rPr>
              <a:t>Ойгор</a:t>
            </a:r>
            <a:r>
              <a:rPr lang="ru-RU" sz="2400" dirty="0">
                <a:solidFill>
                  <a:schemeClr val="tx1"/>
                </a:solidFill>
                <a:latin typeface="Monotype Corsiva" pitchFamily="66" charset="0"/>
              </a:rPr>
              <a:t>- </a:t>
            </a:r>
            <a:r>
              <a:rPr lang="ru-RU" sz="2400" dirty="0" err="1">
                <a:solidFill>
                  <a:schemeClr val="tx1"/>
                </a:solidFill>
                <a:latin typeface="Monotype Corsiva" pitchFamily="66" charset="0"/>
              </a:rPr>
              <a:t>баатыр</a:t>
            </a:r>
            <a:r>
              <a:rPr lang="ru-RU" sz="2400" dirty="0" smtClean="0">
                <a:solidFill>
                  <a:schemeClr val="tx1"/>
                </a:solidFill>
                <a:latin typeface="Monotype Corsiva" pitchFamily="66" charset="0"/>
              </a:rPr>
              <a:t>» воспел образ </a:t>
            </a:r>
            <a:r>
              <a:rPr lang="ru-RU" sz="2400" dirty="0" err="1" smtClean="0">
                <a:solidFill>
                  <a:schemeClr val="tx1"/>
                </a:solidFill>
                <a:latin typeface="Monotype Corsiva" pitchFamily="66" charset="0"/>
              </a:rPr>
              <a:t>В.Ленина</a:t>
            </a:r>
            <a:r>
              <a:rPr lang="ru-RU" sz="2400" dirty="0" smtClean="0">
                <a:solidFill>
                  <a:schemeClr val="tx1"/>
                </a:solidFill>
                <a:latin typeface="Monotype Corsiva" pitchFamily="66" charset="0"/>
              </a:rPr>
              <a:t>. </a:t>
            </a:r>
            <a:endParaRPr lang="ru-RU" sz="2400" dirty="0">
              <a:solidFill>
                <a:schemeClr val="tx1"/>
              </a:solidFill>
              <a:latin typeface="Monotype Corsiva" pitchFamily="66" charset="0"/>
            </a:endParaRPr>
          </a:p>
        </p:txBody>
      </p:sp>
      <p:sp>
        <p:nvSpPr>
          <p:cNvPr id="9" name="AutoShape 7" descr="https://sun9-31.userapi.com/impg/XzbXRkrlwU3yZGEwTRPLlwBtt-0INtWexux2AA/AqSbVTlRW2s.jpg?size=604x604&amp;quality=95&amp;sign=b2d2571f082fafa7d01a4204e7bc50a9&amp;c_uniq_tag=ddGiVZuio7DG8YQSqKWP3KEzXCg-PM21pWCAR8Q5UtY&amp;type=album"/>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9" descr="https://sun9-31.userapi.com/impg/XzbXRkrlwU3yZGEwTRPLlwBtt-0INtWexux2AA/AqSbVTlRW2s.jpg?size=604x604&amp;quality=95&amp;sign=b2d2571f082fafa7d01a4204e7bc50a9&amp;c_uniq_tag=ddGiVZuio7DG8YQSqKWP3KEzXCg-PM21pWCAR8Q5UtY&amp;type=album"/>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11" descr="https://sun9-31.userapi.com/impg/XzbXRkrlwU3yZGEwTRPLlwBtt-0INtWexux2AA/AqSbVTlRW2s.jpg?size=604x604&amp;quality=95&amp;sign=b2d2571f082fafa7d01a4204e7bc50a9&amp;c_uniq_tag=ddGiVZuio7DG8YQSqKWP3KEzXCg-PM21pWCAR8Q5UtY&amp;type=album"/>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60" name="Picture 12" descr="C:\Users\елена\Downloads\AqSbVTlRW2s.jpg"/>
          <p:cNvPicPr>
            <a:picLocks noChangeAspect="1" noChangeArrowheads="1"/>
          </p:cNvPicPr>
          <p:nvPr/>
        </p:nvPicPr>
        <p:blipFill rotWithShape="1">
          <a:blip r:embed="rId4">
            <a:extLst>
              <a:ext uri="{28A0092B-C50C-407E-A947-70E740481C1C}">
                <a14:useLocalDpi xmlns:a14="http://schemas.microsoft.com/office/drawing/2010/main" val="0"/>
              </a:ext>
            </a:extLst>
          </a:blip>
          <a:srcRect l="16887" r="11228"/>
          <a:stretch/>
        </p:blipFill>
        <p:spPr bwMode="auto">
          <a:xfrm>
            <a:off x="6012160" y="3284984"/>
            <a:ext cx="2171334" cy="3020566"/>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28384" y="425450"/>
            <a:ext cx="755650" cy="68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07527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88" y="22536"/>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460375" y="692696"/>
            <a:ext cx="8226425" cy="5688632"/>
          </a:xfrm>
        </p:spPr>
        <p:txBody>
          <a:bodyPr>
            <a:noAutofit/>
          </a:bodyPr>
          <a:lstStyle/>
          <a:p>
            <a:pPr marL="0" indent="0" algn="ctr">
              <a:buNone/>
            </a:pPr>
            <a:r>
              <a:rPr lang="ru-RU" sz="2800" i="1" dirty="0">
                <a:solidFill>
                  <a:schemeClr val="tx2">
                    <a:lumMod val="50000"/>
                  </a:schemeClr>
                </a:solidFill>
                <a:latin typeface="Monotype Corsiva" pitchFamily="66" charset="0"/>
              </a:rPr>
              <a:t>Первые выпускники Литературного института имени Максима Горького</a:t>
            </a:r>
            <a:endParaRPr lang="ru-RU" sz="2800" dirty="0">
              <a:solidFill>
                <a:schemeClr val="tx2">
                  <a:lumMod val="50000"/>
                </a:schemeClr>
              </a:solidFill>
              <a:latin typeface="Monotype Corsiva" pitchFamily="66" charset="0"/>
            </a:endParaRPr>
          </a:p>
          <a:p>
            <a:pPr marL="0" indent="0">
              <a:buNone/>
            </a:pPr>
            <a:r>
              <a:rPr lang="ru-RU" sz="2400" dirty="0" smtClean="0">
                <a:latin typeface="Monotype Corsiva" pitchFamily="66" charset="0"/>
              </a:rPr>
              <a:t>   Стремительное </a:t>
            </a:r>
            <a:r>
              <a:rPr lang="ru-RU" sz="2400" dirty="0">
                <a:latin typeface="Monotype Corsiva" pitchFamily="66" charset="0"/>
              </a:rPr>
              <a:t>развитие алтайской литературы происходит с </a:t>
            </a:r>
            <a:r>
              <a:rPr lang="ru-RU" sz="2400" i="1" dirty="0">
                <a:latin typeface="Monotype Corsiva" pitchFamily="66" charset="0"/>
              </a:rPr>
              <a:t>1957 </a:t>
            </a:r>
            <a:r>
              <a:rPr lang="ru-RU" sz="2400" dirty="0">
                <a:latin typeface="Monotype Corsiva" pitchFamily="66" charset="0"/>
              </a:rPr>
              <a:t>года, на родину возвращается первое поколение алтайских поэтов с высшим литературным образованием. </a:t>
            </a:r>
            <a:r>
              <a:rPr lang="ru-RU" sz="2400" dirty="0">
                <a:solidFill>
                  <a:schemeClr val="accent6">
                    <a:lumMod val="50000"/>
                  </a:schemeClr>
                </a:solidFill>
                <a:latin typeface="Monotype Corsiva" pitchFamily="66" charset="0"/>
              </a:rPr>
              <a:t>Лазарь </a:t>
            </a:r>
            <a:r>
              <a:rPr lang="ru-RU" sz="2400" dirty="0" err="1">
                <a:solidFill>
                  <a:schemeClr val="accent6">
                    <a:lumMod val="50000"/>
                  </a:schemeClr>
                </a:solidFill>
                <a:latin typeface="Monotype Corsiva" pitchFamily="66" charset="0"/>
              </a:rPr>
              <a:t>Кокышев</a:t>
            </a:r>
            <a:r>
              <a:rPr lang="ru-RU" sz="2400" dirty="0">
                <a:solidFill>
                  <a:schemeClr val="accent6">
                    <a:lumMod val="50000"/>
                  </a:schemeClr>
                </a:solidFill>
                <a:latin typeface="Monotype Corsiva" pitchFamily="66" charset="0"/>
              </a:rPr>
              <a:t>, </a:t>
            </a:r>
            <a:r>
              <a:rPr lang="ru-RU" sz="2400" dirty="0" err="1">
                <a:solidFill>
                  <a:schemeClr val="accent6">
                    <a:lumMod val="50000"/>
                  </a:schemeClr>
                </a:solidFill>
                <a:latin typeface="Monotype Corsiva" pitchFamily="66" charset="0"/>
              </a:rPr>
              <a:t>Аржан</a:t>
            </a:r>
            <a:r>
              <a:rPr lang="ru-RU" sz="2400" dirty="0">
                <a:solidFill>
                  <a:schemeClr val="accent6">
                    <a:lumMod val="50000"/>
                  </a:schemeClr>
                </a:solidFill>
                <a:latin typeface="Monotype Corsiva" pitchFamily="66" charset="0"/>
              </a:rPr>
              <a:t> </a:t>
            </a:r>
            <a:r>
              <a:rPr lang="ru-RU" sz="2400" dirty="0" err="1">
                <a:solidFill>
                  <a:schemeClr val="accent6">
                    <a:lumMod val="50000"/>
                  </a:schemeClr>
                </a:solidFill>
                <a:latin typeface="Monotype Corsiva" pitchFamily="66" charset="0"/>
              </a:rPr>
              <a:t>Адаров</a:t>
            </a:r>
            <a:r>
              <a:rPr lang="ru-RU" sz="2400" dirty="0">
                <a:solidFill>
                  <a:schemeClr val="accent6">
                    <a:lumMod val="50000"/>
                  </a:schemeClr>
                </a:solidFill>
                <a:latin typeface="Monotype Corsiva" pitchFamily="66" charset="0"/>
              </a:rPr>
              <a:t>, </a:t>
            </a:r>
            <a:r>
              <a:rPr lang="ru-RU" sz="2400" dirty="0" err="1">
                <a:solidFill>
                  <a:schemeClr val="accent6">
                    <a:lumMod val="50000"/>
                  </a:schemeClr>
                </a:solidFill>
                <a:latin typeface="Monotype Corsiva" pitchFamily="66" charset="0"/>
              </a:rPr>
              <a:t>Эркемен</a:t>
            </a:r>
            <a:r>
              <a:rPr lang="ru-RU" sz="2400" dirty="0">
                <a:solidFill>
                  <a:schemeClr val="accent6">
                    <a:lumMod val="50000"/>
                  </a:schemeClr>
                </a:solidFill>
                <a:latin typeface="Monotype Corsiva" pitchFamily="66" charset="0"/>
              </a:rPr>
              <a:t> </a:t>
            </a:r>
            <a:r>
              <a:rPr lang="ru-RU" sz="2400" dirty="0" err="1">
                <a:solidFill>
                  <a:schemeClr val="accent6">
                    <a:lumMod val="50000"/>
                  </a:schemeClr>
                </a:solidFill>
                <a:latin typeface="Monotype Corsiva" pitchFamily="66" charset="0"/>
              </a:rPr>
              <a:t>Палкин</a:t>
            </a:r>
            <a:r>
              <a:rPr lang="ru-RU" sz="2400" dirty="0">
                <a:solidFill>
                  <a:schemeClr val="accent6">
                    <a:lumMod val="50000"/>
                  </a:schemeClr>
                </a:solidFill>
                <a:latin typeface="Monotype Corsiva" pitchFamily="66" charset="0"/>
              </a:rPr>
              <a:t> .</a:t>
            </a:r>
            <a:r>
              <a:rPr lang="ru-RU" sz="2400" dirty="0">
                <a:latin typeface="Monotype Corsiva" pitchFamily="66" charset="0"/>
              </a:rPr>
              <a:t>  Молодые писатели совершают языковую революцию, они - носители новых идей, оживили язык черпая из глубин народной речи. </a:t>
            </a:r>
          </a:p>
          <a:p>
            <a:pPr marL="0" indent="0">
              <a:buNone/>
            </a:pPr>
            <a:endParaRPr lang="ru-RU" sz="2400" dirty="0">
              <a:latin typeface="Monotype Corsiva" pitchFamily="66" charset="0"/>
            </a:endParaRPr>
          </a:p>
        </p:txBody>
      </p:sp>
      <p:sp>
        <p:nvSpPr>
          <p:cNvPr id="4" name="AutoShape 2" descr="https://altzapoved.ru/CMSPages/GetBizFormFile.aspx?filename=e7368a30-c934-49b8-b013-ea251df32176.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6" descr="https://altzapoved.ru/CMSPages/GetBizFormFile.aspx?filename=e7368a30-c934-49b8-b013-ea251df32176.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8" descr="https://altzapoved.ru/CMSPages/GetBizFormFile.aspx?filename=e7368a30-c934-49b8-b013-ea251df32176.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Прямоугольник 6"/>
          <p:cNvSpPr/>
          <p:nvPr/>
        </p:nvSpPr>
        <p:spPr>
          <a:xfrm>
            <a:off x="753878" y="3811804"/>
            <a:ext cx="4543673" cy="2376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 name="AutoShape 4" descr="https://sun9-52.userapi.com/impg/c854120/v854120701/18cdc0/9YlvIb6pnB4.jpg?size=379x505&amp;quality=96&amp;sign=36b4f01d472af1ebb9eb696c06cf336a&amp;type=albu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Прямоугольник 7"/>
          <p:cNvSpPr/>
          <p:nvPr/>
        </p:nvSpPr>
        <p:spPr>
          <a:xfrm>
            <a:off x="741449" y="3811804"/>
            <a:ext cx="4766655" cy="2281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400" dirty="0">
              <a:solidFill>
                <a:schemeClr val="tx1"/>
              </a:solidFill>
              <a:latin typeface="Monotype Corsiva" pitchFamily="66" charset="0"/>
            </a:endParaRPr>
          </a:p>
        </p:txBody>
      </p:sp>
      <p:sp>
        <p:nvSpPr>
          <p:cNvPr id="9" name="AutoShape 7" descr="https://sun9-31.userapi.com/impg/XzbXRkrlwU3yZGEwTRPLlwBtt-0INtWexux2AA/AqSbVTlRW2s.jpg?size=604x604&amp;quality=95&amp;sign=b2d2571f082fafa7d01a4204e7bc50a9&amp;c_uniq_tag=ddGiVZuio7DG8YQSqKWP3KEzXCg-PM21pWCAR8Q5UtY&amp;type=album"/>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9" descr="https://sun9-31.userapi.com/impg/XzbXRkrlwU3yZGEwTRPLlwBtt-0INtWexux2AA/AqSbVTlRW2s.jpg?size=604x604&amp;quality=95&amp;sign=b2d2571f082fafa7d01a4204e7bc50a9&amp;c_uniq_tag=ddGiVZuio7DG8YQSqKWP3KEzXCg-PM21pWCAR8Q5UtY&amp;type=album"/>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11" descr="https://sun9-31.userapi.com/impg/XzbXRkrlwU3yZGEwTRPLlwBtt-0INtWexux2AA/AqSbVTlRW2s.jpg?size=604x604&amp;quality=95&amp;sign=b2d2571f082fafa7d01a4204e7bc50a9&amp;c_uniq_tag=ddGiVZuio7DG8YQSqKWP3KEzXCg-PM21pWCAR8Q5UtY&amp;type=album"/>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4" name="Picture 2" descr="C:\Users\елена\Downloads\img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2504"/>
          <a:stretch/>
        </p:blipFill>
        <p:spPr bwMode="auto">
          <a:xfrm>
            <a:off x="3568818" y="3988291"/>
            <a:ext cx="2056139" cy="228472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304" y="5160725"/>
            <a:ext cx="1224136" cy="1112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46389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40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457200" y="332656"/>
            <a:ext cx="8229600" cy="4896545"/>
          </a:xfrm>
        </p:spPr>
        <p:txBody>
          <a:bodyPr>
            <a:normAutofit lnSpcReduction="10000"/>
          </a:bodyPr>
          <a:lstStyle/>
          <a:p>
            <a:pPr marL="0" indent="0">
              <a:buNone/>
            </a:pPr>
            <a:r>
              <a:rPr lang="ru-RU" dirty="0" smtClean="0"/>
              <a:t>     </a:t>
            </a:r>
            <a:r>
              <a:rPr lang="ru-RU" sz="2400" dirty="0">
                <a:latin typeface="Monotype Corsiva" pitchFamily="66" charset="0"/>
              </a:rPr>
              <a:t>На Алтае живут люди разных национальностей: алтайцы, русские, казахи, киргизы, азербайджанцы и многие другие. </a:t>
            </a:r>
          </a:p>
          <a:p>
            <a:pPr marL="0" indent="0">
              <a:buNone/>
            </a:pPr>
            <a:r>
              <a:rPr lang="ru-RU" sz="2400" dirty="0" smtClean="0">
                <a:latin typeface="Monotype Corsiva" pitchFamily="66" charset="0"/>
              </a:rPr>
              <a:t>      Каждый  </a:t>
            </a:r>
            <a:r>
              <a:rPr lang="ru-RU" sz="2400" dirty="0">
                <a:latin typeface="Monotype Corsiva" pitchFamily="66" charset="0"/>
              </a:rPr>
              <a:t>народ – это Божий промысел. Каждый народ – красив и уникален; чукчи, эскимосы, алтайцы или буряты, якуты и многие другие составляют уникальные цивилизации! Это богатство России, мира, человечества! В биосфере не должен исчезать ни один цветок, ни одно животное – это </a:t>
            </a:r>
            <a:r>
              <a:rPr lang="ru-RU" sz="2400" dirty="0" smtClean="0">
                <a:latin typeface="Monotype Corsiva" pitchFamily="66" charset="0"/>
              </a:rPr>
              <a:t>биоразнообразие </a:t>
            </a:r>
            <a:r>
              <a:rPr lang="ru-RU" sz="2400" dirty="0">
                <a:latin typeface="Monotype Corsiva" pitchFamily="66" charset="0"/>
              </a:rPr>
              <a:t>планеты, то же самое и этническое многообразие. Этим мы </a:t>
            </a:r>
            <a:r>
              <a:rPr lang="ru-RU" sz="2400" dirty="0" smtClean="0">
                <a:latin typeface="Monotype Corsiva" pitchFamily="66" charset="0"/>
              </a:rPr>
              <a:t>сильны. </a:t>
            </a:r>
          </a:p>
          <a:p>
            <a:pPr marL="0" indent="0">
              <a:buNone/>
            </a:pPr>
            <a:r>
              <a:rPr lang="ru-RU" sz="2400" i="1" dirty="0">
                <a:latin typeface="Monotype Corsiva" pitchFamily="66" charset="0"/>
              </a:rPr>
              <a:t> </a:t>
            </a:r>
            <a:r>
              <a:rPr lang="ru-RU" sz="2400" i="1" dirty="0" smtClean="0">
                <a:latin typeface="Monotype Corsiva" pitchFamily="66" charset="0"/>
              </a:rPr>
              <a:t>  Мы </a:t>
            </a:r>
            <a:r>
              <a:rPr lang="ru-RU" sz="2400" i="1" dirty="0">
                <a:latin typeface="Monotype Corsiva" pitchFamily="66" charset="0"/>
              </a:rPr>
              <a:t>– народы России.</a:t>
            </a:r>
            <a:r>
              <a:rPr lang="ru-RU" sz="2400" dirty="0">
                <a:latin typeface="Monotype Corsiva" pitchFamily="66" charset="0"/>
              </a:rPr>
              <a:t> Мы сохранили главное – людской потенциал. И если мы сохраним слово русское, слово  эвенское, слово юкагирское, слово алтайское, слово хакасское, слово якутское, слово чеченское, мы пойдем с Вами вперед к Свету!  Таким должен быть простой и ясный принцип сосуществования </a:t>
            </a:r>
            <a:r>
              <a:rPr lang="ru-RU" sz="2400" dirty="0" smtClean="0">
                <a:latin typeface="Monotype Corsiva" pitchFamily="66" charset="0"/>
              </a:rPr>
              <a:t>народов… </a:t>
            </a:r>
            <a:endParaRPr lang="ru-RU" sz="2400" dirty="0">
              <a:latin typeface="Monotype Corsiva" pitchFamily="66" charset="0"/>
            </a:endParaRPr>
          </a:p>
          <a:p>
            <a:endParaRPr lang="ru-RU" dirty="0"/>
          </a:p>
        </p:txBody>
      </p:sp>
      <p:pic>
        <p:nvPicPr>
          <p:cNvPr id="9" name="Рисунок 8" descr="http://img0.liveinternet.ru/images/attach/c/7/94/563/94563572_large_img023.jpg"/>
          <p:cNvPicPr/>
          <p:nvPr/>
        </p:nvPicPr>
        <p:blipFill>
          <a:blip r:embed="rId3" cstate="print"/>
          <a:srcRect l="52973" t="2053" r="2451" b="4312"/>
          <a:stretch>
            <a:fillRect/>
          </a:stretch>
        </p:blipFill>
        <p:spPr bwMode="auto">
          <a:xfrm>
            <a:off x="516182" y="4959657"/>
            <a:ext cx="1080120" cy="1652829"/>
          </a:xfrm>
          <a:prstGeom prst="rect">
            <a:avLst/>
          </a:prstGeom>
          <a:noFill/>
          <a:ln w="9525">
            <a:noFill/>
            <a:miter lim="800000"/>
            <a:headEnd/>
            <a:tailEnd/>
          </a:ln>
        </p:spPr>
      </p:pic>
      <p:pic>
        <p:nvPicPr>
          <p:cNvPr id="10" name="Рисунок 9" descr="http://img1.liveinternet.ru/images/attach/c/7/94/563/94563341_large_img017.jpg"/>
          <p:cNvPicPr/>
          <p:nvPr/>
        </p:nvPicPr>
        <p:blipFill>
          <a:blip r:embed="rId4" cstate="print"/>
          <a:srcRect l="51318" t="2869" r="1024" b="11628"/>
          <a:stretch>
            <a:fillRect/>
          </a:stretch>
        </p:blipFill>
        <p:spPr bwMode="auto">
          <a:xfrm>
            <a:off x="1786817" y="4959657"/>
            <a:ext cx="1166495" cy="1642275"/>
          </a:xfrm>
          <a:prstGeom prst="rect">
            <a:avLst/>
          </a:prstGeom>
          <a:noFill/>
          <a:ln w="9525">
            <a:noFill/>
            <a:miter lim="800000"/>
            <a:headEnd/>
            <a:tailEnd/>
          </a:ln>
        </p:spPr>
      </p:pic>
      <p:pic>
        <p:nvPicPr>
          <p:cNvPr id="11" name="Рисунок 10" descr="http://razukraska.ru/wp-content/gallery/rusppls/rusppls8.jpg"/>
          <p:cNvPicPr/>
          <p:nvPr/>
        </p:nvPicPr>
        <p:blipFill>
          <a:blip r:embed="rId5" cstate="print"/>
          <a:srcRect l="50237"/>
          <a:stretch>
            <a:fillRect/>
          </a:stretch>
        </p:blipFill>
        <p:spPr bwMode="auto">
          <a:xfrm>
            <a:off x="6013292" y="4931454"/>
            <a:ext cx="1152129" cy="1685175"/>
          </a:xfrm>
          <a:prstGeom prst="rect">
            <a:avLst/>
          </a:prstGeom>
          <a:noFill/>
          <a:ln w="9525">
            <a:noFill/>
            <a:miter lim="800000"/>
            <a:headEnd/>
            <a:tailEnd/>
          </a:ln>
        </p:spPr>
      </p:pic>
      <p:pic>
        <p:nvPicPr>
          <p:cNvPr id="12" name="Рисунок 11" descr="http://img0.liveinternet.ru/images/attach/c/7/94/563/94563566_large_img018.jpg"/>
          <p:cNvPicPr/>
          <p:nvPr/>
        </p:nvPicPr>
        <p:blipFill>
          <a:blip r:embed="rId6" cstate="print"/>
          <a:srcRect l="51838" t="2875" r="4065" b="8008"/>
          <a:stretch>
            <a:fillRect/>
          </a:stretch>
        </p:blipFill>
        <p:spPr bwMode="auto">
          <a:xfrm>
            <a:off x="7452320" y="4926820"/>
            <a:ext cx="1080120" cy="1689809"/>
          </a:xfrm>
          <a:prstGeom prst="rect">
            <a:avLst/>
          </a:prstGeom>
          <a:noFill/>
          <a:ln w="9525">
            <a:noFill/>
            <a:miter lim="800000"/>
            <a:headEnd/>
            <a:tailEnd/>
          </a:ln>
        </p:spPr>
      </p:pic>
      <p:pic>
        <p:nvPicPr>
          <p:cNvPr id="9223" name="Picture 7"/>
          <p:cNvPicPr>
            <a:picLocks noChangeAspect="1" noChangeArrowheads="1"/>
          </p:cNvPicPr>
          <p:nvPr/>
        </p:nvPicPr>
        <p:blipFill rotWithShape="1">
          <a:blip r:embed="rId7">
            <a:extLst>
              <a:ext uri="{28A0092B-C50C-407E-A947-70E740481C1C}">
                <a14:useLocalDpi xmlns:a14="http://schemas.microsoft.com/office/drawing/2010/main" val="0"/>
              </a:ext>
            </a:extLst>
          </a:blip>
          <a:srcRect l="9539" r="9450"/>
          <a:stretch/>
        </p:blipFill>
        <p:spPr bwMode="auto">
          <a:xfrm>
            <a:off x="3258247" y="4931455"/>
            <a:ext cx="2465882" cy="1652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08086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2" y="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457200" y="332656"/>
            <a:ext cx="8229600" cy="4896545"/>
          </a:xfrm>
        </p:spPr>
        <p:txBody>
          <a:bodyPr>
            <a:normAutofit/>
          </a:bodyPr>
          <a:lstStyle/>
          <a:p>
            <a:pPr marL="0" indent="0">
              <a:buNone/>
            </a:pPr>
            <a:r>
              <a:rPr lang="ru-RU" dirty="0" smtClean="0">
                <a:latin typeface="Monotype Corsiva" pitchFamily="66" charset="0"/>
              </a:rPr>
              <a:t>  </a:t>
            </a:r>
            <a:r>
              <a:rPr lang="ru-RU" sz="2400" i="1" dirty="0">
                <a:latin typeface="Monotype Corsiva" pitchFamily="66" charset="0"/>
              </a:rPr>
              <a:t>Горный Алтай</a:t>
            </a:r>
            <a:r>
              <a:rPr lang="ru-RU" sz="2400" dirty="0">
                <a:latin typeface="Monotype Corsiva" pitchFamily="66" charset="0"/>
              </a:rPr>
              <a:t> – колыбель многих культур и языков, племен и народов. Все они живут в мире и согласии. </a:t>
            </a:r>
          </a:p>
          <a:p>
            <a:pPr marL="0" indent="0">
              <a:buNone/>
            </a:pPr>
            <a:r>
              <a:rPr lang="ru-RU" sz="2400" dirty="0">
                <a:latin typeface="Monotype Corsiva" pitchFamily="66" charset="0"/>
              </a:rPr>
              <a:t>Здесь соприкасаются </a:t>
            </a:r>
            <a:r>
              <a:rPr lang="ru-RU" sz="2400" i="1" dirty="0">
                <a:latin typeface="Monotype Corsiva" pitchFamily="66" charset="0"/>
              </a:rPr>
              <a:t>три драгоценности Духа, три философско- духовных учения: Ислам, Христианство и Буддизм.</a:t>
            </a:r>
            <a:endParaRPr lang="ru-RU" sz="2400" dirty="0">
              <a:latin typeface="Monotype Corsiva" pitchFamily="66" charset="0"/>
            </a:endParaRPr>
          </a:p>
          <a:p>
            <a:endParaRPr lang="ru-RU" dirty="0"/>
          </a:p>
        </p:txBody>
      </p:sp>
      <p:sp>
        <p:nvSpPr>
          <p:cNvPr id="2" name="AutoShape 2" descr="https://sun9-4.userapi.com/impf/4b9o7BEYKouVgS8tMZQh_NKnw3vtWm379pwoKQ/NRezCHtNW-s.jpg?size=1280x852&amp;quality=96&amp;sign=04cc32a4e4b7f9bd150bf55b3400fe4f&amp;c_uniq_tag=13pfH4tyNOUx2zOV4dKBsb4oRHlaIhHjuXljGy5FVts&amp;type=albu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4099" name="Picture 3" descr="C:\Users\елена\Downloads\NRezCHtNW-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6401" y="2186718"/>
            <a:ext cx="4389784" cy="29219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577" y="5334597"/>
            <a:ext cx="1072353" cy="977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6" descr="https://www.xn----7sb3anndnfd.xn--p1ai/sites/default/files/%D0%B0%D0%BD%D0%B0%D1%85%D0%B8%D0%BD%D0%B0.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4103" name="Picture 7" descr="C:\Users\елена\Downloads\анахина.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83968" y="3905005"/>
            <a:ext cx="4277963" cy="240732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09014" y="2319208"/>
            <a:ext cx="857463" cy="987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Рисунок 9" descr="http://clipart-library.com/images/piqraBxrT.jpg"/>
          <p:cNvPicPr/>
          <p:nvPr/>
        </p:nvPicPr>
        <p:blipFill>
          <a:blip r:embed="rId7" cstate="print"/>
          <a:srcRect l="11456" t="16689" r="12509" b="6016"/>
          <a:stretch>
            <a:fillRect/>
          </a:stretch>
        </p:blipFill>
        <p:spPr bwMode="auto">
          <a:xfrm>
            <a:off x="7656698" y="2319209"/>
            <a:ext cx="711573" cy="987870"/>
          </a:xfrm>
          <a:prstGeom prst="rect">
            <a:avLst/>
          </a:prstGeom>
          <a:ln>
            <a:noFill/>
          </a:ln>
          <a:effectLst>
            <a:outerShdw blurRad="292100" dist="139700" dir="2700000" algn="tl" rotWithShape="0">
              <a:srgbClr val="333333">
                <a:alpha val="65000"/>
              </a:srgbClr>
            </a:outerShdw>
          </a:effectLst>
        </p:spPr>
      </p:pic>
      <p:pic>
        <p:nvPicPr>
          <p:cNvPr id="2051"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37847" y="2210967"/>
            <a:ext cx="943566" cy="1134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95066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40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457200" y="404665"/>
            <a:ext cx="8229600" cy="3011636"/>
          </a:xfrm>
        </p:spPr>
        <p:txBody>
          <a:bodyPr>
            <a:normAutofit/>
          </a:bodyPr>
          <a:lstStyle/>
          <a:p>
            <a:pPr marL="0" indent="0" algn="ctr">
              <a:buNone/>
            </a:pPr>
            <a:r>
              <a:rPr lang="ru-RU" sz="2400" dirty="0" smtClean="0">
                <a:latin typeface="Monotype Corsiva" pitchFamily="66" charset="0"/>
              </a:rPr>
              <a:t>     В </a:t>
            </a:r>
            <a:r>
              <a:rPr lang="ru-RU" sz="2400" dirty="0">
                <a:latin typeface="Monotype Corsiva" pitchFamily="66" charset="0"/>
              </a:rPr>
              <a:t>рамках </a:t>
            </a:r>
            <a:r>
              <a:rPr lang="ru-RU" sz="2400" dirty="0" smtClean="0">
                <a:latin typeface="Monotype Corsiva" pitchFamily="66" charset="0"/>
              </a:rPr>
              <a:t>праздника «Дня алтайского языка» в нашей школе организуется выставка </a:t>
            </a:r>
            <a:r>
              <a:rPr lang="ru-RU" sz="2400" dirty="0">
                <a:latin typeface="Monotype Corsiva" pitchFamily="66" charset="0"/>
              </a:rPr>
              <a:t>предметов быта алтайской </a:t>
            </a:r>
            <a:r>
              <a:rPr lang="ru-RU" sz="2400" dirty="0" smtClean="0">
                <a:latin typeface="Monotype Corsiva" pitchFamily="66" charset="0"/>
              </a:rPr>
              <a:t>культуры;</a:t>
            </a:r>
            <a:r>
              <a:rPr lang="ru-RU" sz="2400" dirty="0">
                <a:latin typeface="Monotype Corsiva" pitchFamily="66" charset="0"/>
              </a:rPr>
              <a:t> </a:t>
            </a:r>
            <a:r>
              <a:rPr lang="ru-RU" sz="2400" dirty="0" smtClean="0">
                <a:latin typeface="Monotype Corsiva" pitchFamily="66" charset="0"/>
              </a:rPr>
              <a:t>проходит Малый </a:t>
            </a:r>
            <a:r>
              <a:rPr lang="ru-RU" sz="2400" dirty="0">
                <a:latin typeface="Monotype Corsiva" pitchFamily="66" charset="0"/>
              </a:rPr>
              <a:t>Эл –</a:t>
            </a:r>
            <a:r>
              <a:rPr lang="ru-RU" sz="2400" dirty="0" err="1">
                <a:latin typeface="Monotype Corsiva" pitchFamily="66" charset="0"/>
              </a:rPr>
              <a:t>Ойын</a:t>
            </a:r>
            <a:r>
              <a:rPr lang="ru-RU" sz="2400" dirty="0">
                <a:latin typeface="Monotype Corsiva" pitchFamily="66" charset="0"/>
              </a:rPr>
              <a:t>. Педагоги и обучающиеся </a:t>
            </a:r>
            <a:r>
              <a:rPr lang="ru-RU" sz="2400" dirty="0" smtClean="0">
                <a:latin typeface="Monotype Corsiva" pitchFamily="66" charset="0"/>
              </a:rPr>
              <a:t> школы активно принимают </a:t>
            </a:r>
            <a:r>
              <a:rPr lang="ru-RU" sz="2400" dirty="0">
                <a:latin typeface="Monotype Corsiva" pitchFamily="66" charset="0"/>
              </a:rPr>
              <a:t>участие в таких национальных видах спорта как: </a:t>
            </a:r>
            <a:r>
              <a:rPr lang="ru-RU" sz="2400" dirty="0" err="1">
                <a:latin typeface="Monotype Corsiva" pitchFamily="66" charset="0"/>
              </a:rPr>
              <a:t>камчы</a:t>
            </a:r>
            <a:r>
              <a:rPr lang="ru-RU" sz="2400" dirty="0">
                <a:latin typeface="Monotype Corsiva" pitchFamily="66" charset="0"/>
              </a:rPr>
              <a:t> </a:t>
            </a:r>
            <a:r>
              <a:rPr lang="ru-RU" sz="2400" dirty="0" err="1">
                <a:latin typeface="Monotype Corsiva" pitchFamily="66" charset="0"/>
              </a:rPr>
              <a:t>согуш</a:t>
            </a:r>
            <a:r>
              <a:rPr lang="ru-RU" sz="2400" dirty="0">
                <a:latin typeface="Monotype Corsiva" pitchFamily="66" charset="0"/>
              </a:rPr>
              <a:t>, </a:t>
            </a:r>
            <a:r>
              <a:rPr lang="ru-RU" sz="2400" dirty="0" err="1">
                <a:latin typeface="Monotype Corsiva" pitchFamily="66" charset="0"/>
              </a:rPr>
              <a:t>токпок</a:t>
            </a:r>
            <a:r>
              <a:rPr lang="ru-RU" sz="2400" dirty="0">
                <a:latin typeface="Monotype Corsiva" pitchFamily="66" charset="0"/>
              </a:rPr>
              <a:t> </a:t>
            </a:r>
            <a:r>
              <a:rPr lang="ru-RU" sz="2400" dirty="0" err="1" smtClean="0">
                <a:latin typeface="Monotype Corsiva" pitchFamily="66" charset="0"/>
              </a:rPr>
              <a:t>чачыш</a:t>
            </a:r>
            <a:r>
              <a:rPr lang="ru-RU" sz="2400" dirty="0">
                <a:latin typeface="Monotype Corsiva" pitchFamily="66" charset="0"/>
              </a:rPr>
              <a:t>, </a:t>
            </a:r>
            <a:r>
              <a:rPr lang="ru-RU" sz="2400" dirty="0" err="1" smtClean="0">
                <a:latin typeface="Monotype Corsiva" pitchFamily="66" charset="0"/>
              </a:rPr>
              <a:t>тонжаан</a:t>
            </a:r>
            <a:r>
              <a:rPr lang="ru-RU" sz="2400" dirty="0" smtClean="0">
                <a:latin typeface="Monotype Corsiva" pitchFamily="66" charset="0"/>
              </a:rPr>
              <a:t> </a:t>
            </a:r>
            <a:r>
              <a:rPr lang="en-US" sz="2400" dirty="0" smtClean="0">
                <a:latin typeface="Monotype Corsiva" pitchFamily="66" charset="0"/>
              </a:rPr>
              <a:t>j</a:t>
            </a:r>
            <a:r>
              <a:rPr lang="ru-RU" sz="2400" dirty="0" err="1" smtClean="0">
                <a:latin typeface="Monotype Corsiva" pitchFamily="66" charset="0"/>
              </a:rPr>
              <a:t>югюриш</a:t>
            </a:r>
            <a:r>
              <a:rPr lang="ru-RU" sz="2400" dirty="0">
                <a:latin typeface="Monotype Corsiva" pitchFamily="66" charset="0"/>
              </a:rPr>
              <a:t>.</a:t>
            </a:r>
          </a:p>
          <a:p>
            <a:endParaRPr lang="ru-RU" dirty="0"/>
          </a:p>
        </p:txBody>
      </p:sp>
      <p:pic>
        <p:nvPicPr>
          <p:cNvPr id="5" name="Рисунок 4" descr="E:\Алла.Г\101CANON\IMG_1316.JPG"/>
          <p:cNvPicPr/>
          <p:nvPr/>
        </p:nvPicPr>
        <p:blipFill>
          <a:blip r:embed="rId3" cstate="print"/>
          <a:srcRect l="34474" t="10337" r="16822"/>
          <a:stretch>
            <a:fillRect/>
          </a:stretch>
        </p:blipFill>
        <p:spPr bwMode="auto">
          <a:xfrm>
            <a:off x="683568" y="2514438"/>
            <a:ext cx="1944216" cy="2138697"/>
          </a:xfrm>
          <a:prstGeom prst="rect">
            <a:avLst/>
          </a:prstGeom>
          <a:ln w="38100" cap="sq">
            <a:solidFill>
              <a:sysClr val="window" lastClr="FFFFFF"/>
            </a:solidFill>
            <a:prstDash val="solid"/>
            <a:miter lim="800000"/>
          </a:ln>
          <a:effectLst>
            <a:outerShdw blurRad="50800" dist="38100" dir="2700000" algn="tl" rotWithShape="0">
              <a:srgbClr val="000000">
                <a:alpha val="43000"/>
              </a:srgbClr>
            </a:outerShdw>
          </a:effectLst>
        </p:spPr>
      </p:pic>
      <p:pic>
        <p:nvPicPr>
          <p:cNvPr id="1024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91679" y="4446078"/>
            <a:ext cx="2207103" cy="208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57669" y="4393379"/>
            <a:ext cx="3300679"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81505" y="2512670"/>
            <a:ext cx="2952328" cy="21404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7544" y="5589240"/>
            <a:ext cx="906082" cy="822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14449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40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Рисунок 7" descr="E:\Алла.Г\101CANON\IMG_1162.JPG"/>
          <p:cNvPicPr/>
          <p:nvPr/>
        </p:nvPicPr>
        <p:blipFill>
          <a:blip r:embed="rId3" cstate="print"/>
          <a:srcRect l="17157" r="18534" b="26923"/>
          <a:stretch>
            <a:fillRect/>
          </a:stretch>
        </p:blipFill>
        <p:spPr bwMode="auto">
          <a:xfrm>
            <a:off x="1331640" y="465460"/>
            <a:ext cx="3687246" cy="2740230"/>
          </a:xfrm>
          <a:prstGeom prst="rect">
            <a:avLst/>
          </a:prstGeom>
          <a:ln w="38100" cap="sq">
            <a:solidFill>
              <a:sysClr val="window" lastClr="FFFFFF"/>
            </a:solidFill>
            <a:prstDash val="solid"/>
            <a:miter lim="800000"/>
          </a:ln>
          <a:effectLst>
            <a:outerShdw blurRad="50800" dist="38100" dir="2700000" algn="tl" rotWithShape="0">
              <a:srgbClr val="000000">
                <a:alpha val="43000"/>
              </a:srgbClr>
            </a:outerShdw>
          </a:effectLst>
        </p:spPr>
      </p:pic>
      <p:pic>
        <p:nvPicPr>
          <p:cNvPr id="9" name="Рисунок 8" descr="E:\Алла.Г\101CANON\IMG_1339.JPG"/>
          <p:cNvPicPr/>
          <p:nvPr/>
        </p:nvPicPr>
        <p:blipFill>
          <a:blip r:embed="rId4" cstate="print"/>
          <a:srcRect/>
          <a:stretch>
            <a:fillRect/>
          </a:stretch>
        </p:blipFill>
        <p:spPr bwMode="auto">
          <a:xfrm>
            <a:off x="1331640" y="3416299"/>
            <a:ext cx="3687246" cy="2771775"/>
          </a:xfrm>
          <a:prstGeom prst="rect">
            <a:avLst/>
          </a:prstGeom>
          <a:ln w="38100" cap="sq">
            <a:solidFill>
              <a:sysClr val="window" lastClr="FFFFFF"/>
            </a:solidFill>
            <a:prstDash val="solid"/>
            <a:miter lim="800000"/>
          </a:ln>
          <a:effectLst>
            <a:outerShdw blurRad="50800" dist="38100" dir="2700000" algn="tl" rotWithShape="0">
              <a:srgbClr val="000000">
                <a:alpha val="43000"/>
              </a:srgbClr>
            </a:outerShdw>
          </a:effectLst>
        </p:spPr>
      </p:pic>
      <p:pic>
        <p:nvPicPr>
          <p:cNvPr id="10" name="Рисунок 9" descr="E:\Алла.Г\101CANON\IMG_1338.JPG"/>
          <p:cNvPicPr/>
          <p:nvPr/>
        </p:nvPicPr>
        <p:blipFill>
          <a:blip r:embed="rId5" cstate="print"/>
          <a:srcRect r="15179"/>
          <a:stretch>
            <a:fillRect/>
          </a:stretch>
        </p:blipFill>
        <p:spPr bwMode="auto">
          <a:xfrm>
            <a:off x="5390728" y="1395940"/>
            <a:ext cx="3171190" cy="3619500"/>
          </a:xfrm>
          <a:prstGeom prst="rect">
            <a:avLst/>
          </a:prstGeom>
          <a:ln w="38100" cap="sq">
            <a:solidFill>
              <a:sysClr val="window" lastClr="FFFFFF"/>
            </a:solidFill>
            <a:prstDash val="solid"/>
            <a:miter lim="800000"/>
          </a:ln>
          <a:effectLst>
            <a:outerShdw blurRad="50800" dist="38100" dir="2700000" algn="tl" rotWithShape="0">
              <a:srgbClr val="000000">
                <a:alpha val="43000"/>
              </a:srgbClr>
            </a:outerShdw>
          </a:effectLst>
        </p:spPr>
      </p:pic>
      <p:pic>
        <p:nvPicPr>
          <p:cNvPr id="921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24328" y="5488171"/>
            <a:ext cx="9017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43032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40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457200" y="404664"/>
            <a:ext cx="8229600" cy="4824536"/>
          </a:xfrm>
        </p:spPr>
        <p:txBody>
          <a:bodyPr>
            <a:normAutofit/>
          </a:bodyPr>
          <a:lstStyle/>
          <a:p>
            <a:pPr marL="0" indent="0">
              <a:buNone/>
            </a:pPr>
            <a:r>
              <a:rPr lang="ru-RU" sz="2400" dirty="0" smtClean="0">
                <a:latin typeface="Monotype Corsiva" pitchFamily="66" charset="0"/>
              </a:rPr>
              <a:t>      «….Мы </a:t>
            </a:r>
            <a:r>
              <a:rPr lang="ru-RU" sz="2400" dirty="0">
                <a:latin typeface="Monotype Corsiva" pitchFamily="66" charset="0"/>
              </a:rPr>
              <a:t>должны обратиться  к глубинным, сокровенным пластам нашей культуры - к нашим эпосам, былинам и сказаниям, к нашим пословицам, в них заложены все политические лозунги и рецепты спасения - вспомните все русские, алтайские пословицы и поговорки, свой язык. </a:t>
            </a:r>
          </a:p>
          <a:p>
            <a:pPr marL="0" indent="0">
              <a:buNone/>
            </a:pPr>
            <a:r>
              <a:rPr lang="ru-RU" sz="2400" dirty="0" smtClean="0">
                <a:latin typeface="Monotype Corsiva" pitchFamily="66" charset="0"/>
              </a:rPr>
              <a:t>     И </a:t>
            </a:r>
            <a:r>
              <a:rPr lang="ru-RU" sz="2400" dirty="0">
                <a:latin typeface="Monotype Corsiva" pitchFamily="66" charset="0"/>
              </a:rPr>
              <a:t>знайте, и помните - с нами не только Илья Муромец и Добрыня Никитич, но с нами и </a:t>
            </a:r>
            <a:r>
              <a:rPr lang="ru-RU" sz="2400" dirty="0" err="1">
                <a:latin typeface="Monotype Corsiva" pitchFamily="66" charset="0"/>
              </a:rPr>
              <a:t>Гэсэр</a:t>
            </a:r>
            <a:r>
              <a:rPr lang="ru-RU" sz="2400" dirty="0">
                <a:latin typeface="Monotype Corsiva" pitchFamily="66" charset="0"/>
              </a:rPr>
              <a:t>, с нами  и </a:t>
            </a:r>
            <a:r>
              <a:rPr lang="ru-RU" sz="2400" dirty="0" err="1">
                <a:latin typeface="Monotype Corsiva" pitchFamily="66" charset="0"/>
              </a:rPr>
              <a:t>Манас</a:t>
            </a:r>
            <a:r>
              <a:rPr lang="ru-RU" sz="2400" dirty="0">
                <a:latin typeface="Monotype Corsiva" pitchFamily="66" charset="0"/>
              </a:rPr>
              <a:t>, с нами и </a:t>
            </a:r>
            <a:r>
              <a:rPr lang="ru-RU" sz="2400" dirty="0" err="1">
                <a:latin typeface="Monotype Corsiva" pitchFamily="66" charset="0"/>
              </a:rPr>
              <a:t>Маадай</a:t>
            </a:r>
            <a:r>
              <a:rPr lang="ru-RU" sz="2400" dirty="0">
                <a:latin typeface="Monotype Corsiva" pitchFamily="66" charset="0"/>
              </a:rPr>
              <a:t> –Кара, с нами в этой величайшей битве все герои прошлых веков, потому что, народ бессмертен, он идёт из прошлого в будущее через настоящее»!    </a:t>
            </a:r>
          </a:p>
          <a:p>
            <a:pPr marL="0" indent="0" algn="r">
              <a:buNone/>
            </a:pPr>
            <a:r>
              <a:rPr lang="ru-RU" sz="2400" i="1" dirty="0" err="1">
                <a:latin typeface="Monotype Corsiva" pitchFamily="66" charset="0"/>
              </a:rPr>
              <a:t>Бронтой</a:t>
            </a:r>
            <a:r>
              <a:rPr lang="ru-RU" sz="2400" i="1" dirty="0">
                <a:latin typeface="Monotype Corsiva" pitchFamily="66" charset="0"/>
              </a:rPr>
              <a:t> </a:t>
            </a:r>
            <a:r>
              <a:rPr lang="ru-RU" sz="2400" i="1" dirty="0" err="1">
                <a:latin typeface="Monotype Corsiva" pitchFamily="66" charset="0"/>
              </a:rPr>
              <a:t>Бедюров</a:t>
            </a:r>
            <a:endParaRPr lang="ru-RU" sz="2400" dirty="0">
              <a:latin typeface="Monotype Corsiva" pitchFamily="66" charset="0"/>
            </a:endParaRPr>
          </a:p>
          <a:p>
            <a:endParaRPr lang="ru-RU" sz="900" dirty="0"/>
          </a:p>
        </p:txBody>
      </p:sp>
      <p:pic>
        <p:nvPicPr>
          <p:cNvPr id="7" name="Рисунок 6" descr="C:\Users\admin\Pictures\RaskraskiDlaMalchikovVoiniVostoka2.jpg"/>
          <p:cNvPicPr/>
          <p:nvPr/>
        </p:nvPicPr>
        <p:blipFill rotWithShape="1">
          <a:blip r:embed="rId3" cstate="print">
            <a:extLst>
              <a:ext uri="{28A0092B-C50C-407E-A947-70E740481C1C}">
                <a14:useLocalDpi xmlns:a14="http://schemas.microsoft.com/office/drawing/2010/main" val="0"/>
              </a:ext>
            </a:extLst>
          </a:blip>
          <a:srcRect l="5657" r="3612" b="4479"/>
          <a:stretch/>
        </p:blipFill>
        <p:spPr bwMode="auto">
          <a:xfrm>
            <a:off x="683568" y="4293097"/>
            <a:ext cx="1440160" cy="2054622"/>
          </a:xfrm>
          <a:prstGeom prst="rect">
            <a:avLst/>
          </a:prstGeom>
          <a:noFill/>
          <a:ln>
            <a:noFill/>
          </a:ln>
          <a:extLst>
            <a:ext uri="{53640926-AAD7-44D8-BBD7-CCE9431645EC}">
              <a14:shadowObscured xmlns:a14="http://schemas.microsoft.com/office/drawing/2010/main"/>
            </a:ext>
          </a:extLst>
        </p:spPr>
      </p:pic>
      <p:pic>
        <p:nvPicPr>
          <p:cNvPr id="11" name="Рисунок 10" descr="C:\Users\Математика\Downloads\0728113.png"/>
          <p:cNvPicPr/>
          <p:nvPr/>
        </p:nvPicPr>
        <p:blipFill>
          <a:blip r:embed="rId4" cstate="print"/>
          <a:srcRect/>
          <a:stretch>
            <a:fillRect/>
          </a:stretch>
        </p:blipFill>
        <p:spPr bwMode="auto">
          <a:xfrm>
            <a:off x="2843808" y="4293096"/>
            <a:ext cx="1584176" cy="2054622"/>
          </a:xfrm>
          <a:prstGeom prst="rect">
            <a:avLst/>
          </a:prstGeom>
          <a:noFill/>
          <a:ln w="9525">
            <a:noFill/>
            <a:miter lim="800000"/>
            <a:headEnd/>
            <a:tailEnd/>
          </a:ln>
        </p:spPr>
      </p:pic>
      <p:pic>
        <p:nvPicPr>
          <p:cNvPr id="12" name="Рисунок 11" descr="C:\Users\admin\Pictures\1654357944_4-flomaster-club-p-risunok-tri-bogatirya-detskii-krasivo-4.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0032" y="4293097"/>
            <a:ext cx="1566718" cy="2060489"/>
          </a:xfrm>
          <a:prstGeom prst="rect">
            <a:avLst/>
          </a:prstGeom>
          <a:noFill/>
          <a:ln>
            <a:noFill/>
          </a:ln>
        </p:spPr>
      </p:pic>
      <p:pic>
        <p:nvPicPr>
          <p:cNvPr id="1024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42141" y="5157193"/>
            <a:ext cx="1083887" cy="988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75149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789" y="-44516"/>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descr="C:\Users\елена\Downloads\WhatsApp Image 2023-02-09 at 13.52.13 (1).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620688"/>
            <a:ext cx="8208911" cy="491068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288" y="5224331"/>
            <a:ext cx="1296144" cy="1182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45416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270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descr="C:\Users\елена\Downloads\WhatsApp Image 2023-02-09 at 13.52.13.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318175">
            <a:off x="699324" y="1084373"/>
            <a:ext cx="5485347" cy="3134484"/>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Users\елена\Downloads\WhatsApp Image 2023-02-09 at 13.52.46.jpe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92080" y="3429000"/>
            <a:ext cx="3255044" cy="3255044"/>
          </a:xfrm>
          <a:prstGeom prst="rect">
            <a:avLst/>
          </a:prstGeom>
          <a:noFill/>
          <a:extLst>
            <a:ext uri="{909E8E84-426E-40DD-AFC4-6F175D3DCCD1}">
              <a14:hiddenFill xmlns:a14="http://schemas.microsoft.com/office/drawing/2010/main">
                <a:solidFill>
                  <a:srgbClr val="FFFFFF"/>
                </a:solidFill>
              </a14:hiddenFill>
            </a:ext>
          </a:extLst>
        </p:spPr>
      </p:pic>
      <p:pic>
        <p:nvPicPr>
          <p:cNvPr id="1126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560" y="5238890"/>
            <a:ext cx="1085850" cy="98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94526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91" y="0"/>
            <a:ext cx="91694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457200" y="692696"/>
            <a:ext cx="8229600" cy="5433467"/>
          </a:xfrm>
        </p:spPr>
        <p:txBody>
          <a:bodyPr>
            <a:normAutofit/>
          </a:bodyPr>
          <a:lstStyle/>
          <a:p>
            <a:pPr marL="0" indent="0" algn="ctr">
              <a:buNone/>
            </a:pPr>
            <a:r>
              <a:rPr lang="ru-RU" sz="2400" dirty="0">
                <a:latin typeface="Monotype Corsiva" pitchFamily="66" charset="0"/>
              </a:rPr>
              <a:t>«СПИСОК ИСПОЛЬЗОВАННЫХ ИСТОЧНИКОВ»</a:t>
            </a:r>
          </a:p>
          <a:p>
            <a:pPr lvl="0"/>
            <a:r>
              <a:rPr lang="ru-RU" sz="2400" dirty="0" err="1">
                <a:latin typeface="Monotype Corsiva" pitchFamily="66" charset="0"/>
              </a:rPr>
              <a:t>Бедюров</a:t>
            </a:r>
            <a:r>
              <a:rPr lang="ru-RU" sz="2400" dirty="0">
                <a:latin typeface="Monotype Corsiva" pitchFamily="66" charset="0"/>
              </a:rPr>
              <a:t> Б. Я. [За Алтаем Алтай.]/</a:t>
            </a:r>
            <a:r>
              <a:rPr lang="ru-RU" sz="2400" dirty="0" err="1">
                <a:latin typeface="Monotype Corsiva" pitchFamily="66" charset="0"/>
              </a:rPr>
              <a:t>Бедюров</a:t>
            </a:r>
            <a:r>
              <a:rPr lang="ru-RU" sz="2400" dirty="0">
                <a:latin typeface="Monotype Corsiva" pitchFamily="66" charset="0"/>
              </a:rPr>
              <a:t> Б. Я -Горно-Алтайск:</a:t>
            </a:r>
            <a:r>
              <a:rPr lang="ru-RU" sz="2400" i="1" dirty="0">
                <a:latin typeface="Monotype Corsiva" pitchFamily="66" charset="0"/>
              </a:rPr>
              <a:t>  </a:t>
            </a:r>
            <a:r>
              <a:rPr lang="ru-RU" sz="2400" dirty="0">
                <a:latin typeface="Monotype Corsiva" pitchFamily="66" charset="0"/>
              </a:rPr>
              <a:t>БУ РА Литературно-издательский Дом «Алтын-</a:t>
            </a:r>
            <a:r>
              <a:rPr lang="ru-RU" sz="2400" dirty="0" err="1">
                <a:latin typeface="Monotype Corsiva" pitchFamily="66" charset="0"/>
              </a:rPr>
              <a:t>Туу</a:t>
            </a:r>
            <a:r>
              <a:rPr lang="ru-RU" sz="2400" dirty="0">
                <a:latin typeface="Monotype Corsiva" pitchFamily="66" charset="0"/>
              </a:rPr>
              <a:t>» – 2015.- С. 374.</a:t>
            </a:r>
          </a:p>
          <a:p>
            <a:pPr lvl="0"/>
            <a:r>
              <a:rPr lang="ru-RU" sz="2400" dirty="0" err="1">
                <a:latin typeface="Monotype Corsiva" pitchFamily="66" charset="0"/>
              </a:rPr>
              <a:t>Бедюров</a:t>
            </a:r>
            <a:r>
              <a:rPr lang="ru-RU" sz="2400" dirty="0">
                <a:latin typeface="Monotype Corsiva" pitchFamily="66" charset="0"/>
              </a:rPr>
              <a:t> Б.Я. [Слово об Алтае. Ч. II. История, фольклор и культура.] — Горно-Алтайск, ГУ книжное издательство «</a:t>
            </a:r>
            <a:r>
              <a:rPr lang="ru-RU" sz="2400" dirty="0" err="1">
                <a:latin typeface="Monotype Corsiva" pitchFamily="66" charset="0"/>
              </a:rPr>
              <a:t>Юч</a:t>
            </a:r>
            <a:r>
              <a:rPr lang="ru-RU" sz="2400" dirty="0">
                <a:latin typeface="Monotype Corsiva" pitchFamily="66" charset="0"/>
              </a:rPr>
              <a:t> - </a:t>
            </a:r>
            <a:r>
              <a:rPr lang="ru-RU" sz="2400" dirty="0" err="1">
                <a:latin typeface="Monotype Corsiva" pitchFamily="66" charset="0"/>
              </a:rPr>
              <a:t>Сумер</a:t>
            </a:r>
            <a:r>
              <a:rPr lang="ru-RU" sz="2400" dirty="0">
                <a:latin typeface="Monotype Corsiva" pitchFamily="66" charset="0"/>
              </a:rPr>
              <a:t> — Белуха» Республики Алтай, 2003.</a:t>
            </a:r>
          </a:p>
          <a:p>
            <a:pPr lvl="0"/>
            <a:r>
              <a:rPr lang="ru-RU" sz="2400" dirty="0" smtClean="0">
                <a:latin typeface="Monotype Corsiva" pitchFamily="66" charset="0"/>
              </a:rPr>
              <a:t>Мазаева </a:t>
            </a:r>
            <a:r>
              <a:rPr lang="ru-RU" sz="2400" dirty="0">
                <a:latin typeface="Monotype Corsiva" pitchFamily="66" charset="0"/>
              </a:rPr>
              <a:t>Т.А.. Национальная культура в системе современного гуманитарного знания // Реальность этноса. </a:t>
            </a:r>
            <a:r>
              <a:rPr lang="ru-RU" sz="2400" dirty="0" err="1">
                <a:latin typeface="Monotype Corsiva" pitchFamily="66" charset="0"/>
              </a:rPr>
              <a:t>Этнонациональные</a:t>
            </a:r>
            <a:r>
              <a:rPr lang="ru-RU" sz="2400" dirty="0">
                <a:latin typeface="Monotype Corsiva" pitchFamily="66" charset="0"/>
              </a:rPr>
              <a:t>  аспекты модернизации образования. — СПб., 2003.</a:t>
            </a:r>
          </a:p>
          <a:p>
            <a:pPr lvl="0"/>
            <a:r>
              <a:rPr lang="ru-RU" sz="2400" dirty="0" err="1">
                <a:latin typeface="Monotype Corsiva" pitchFamily="66" charset="0"/>
              </a:rPr>
              <a:t>Чичинов</a:t>
            </a:r>
            <a:r>
              <a:rPr lang="ru-RU" sz="2400" dirty="0">
                <a:latin typeface="Monotype Corsiva" pitchFamily="66" charset="0"/>
              </a:rPr>
              <a:t> В. </a:t>
            </a:r>
            <a:r>
              <a:rPr lang="ru-RU" sz="2400" dirty="0" err="1">
                <a:latin typeface="Monotype Corsiva" pitchFamily="66" charset="0"/>
              </a:rPr>
              <a:t>Бедюров</a:t>
            </a:r>
            <a:r>
              <a:rPr lang="ru-RU" sz="2400" dirty="0">
                <a:latin typeface="Monotype Corsiva" pitchFamily="66" charset="0"/>
              </a:rPr>
              <a:t> </a:t>
            </a:r>
            <a:r>
              <a:rPr lang="ru-RU" sz="2400" dirty="0" err="1">
                <a:latin typeface="Monotype Corsiva" pitchFamily="66" charset="0"/>
              </a:rPr>
              <a:t>Бронтой</a:t>
            </a:r>
            <a:r>
              <a:rPr lang="ru-RU" sz="2400" dirty="0">
                <a:latin typeface="Monotype Corsiva" pitchFamily="66" charset="0"/>
              </a:rPr>
              <a:t> </a:t>
            </a:r>
            <a:r>
              <a:rPr lang="ru-RU" sz="2400" dirty="0" err="1">
                <a:latin typeface="Monotype Corsiva" pitchFamily="66" charset="0"/>
              </a:rPr>
              <a:t>Янгович</a:t>
            </a:r>
            <a:r>
              <a:rPr lang="ru-RU" sz="2400" dirty="0">
                <a:latin typeface="Monotype Corsiva" pitchFamily="66" charset="0"/>
              </a:rPr>
              <a:t>. // [Литературы народов России. XX век.] Словарь. - М., 2005.-С. 158, 280, 282. </a:t>
            </a:r>
          </a:p>
          <a:p>
            <a:pPr marL="0" indent="0">
              <a:buNone/>
            </a:pPr>
            <a:endParaRPr lang="ru-RU" dirty="0"/>
          </a:p>
        </p:txBody>
      </p:sp>
    </p:spTree>
    <p:extLst>
      <p:ext uri="{BB962C8B-B14F-4D97-AF65-F5344CB8AC3E}">
        <p14:creationId xmlns:p14="http://schemas.microsoft.com/office/powerpoint/2010/main" val="259084237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311</TotalTime>
  <Words>1047</Words>
  <Application>Microsoft Office PowerPoint</Application>
  <PresentationFormat>Экран (4:3)</PresentationFormat>
  <Paragraphs>75</Paragraphs>
  <Slides>19</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19</vt:i4>
      </vt:variant>
    </vt:vector>
  </HeadingPairs>
  <TitlesOfParts>
    <vt:vector size="26" baseType="lpstr">
      <vt:lpstr>Arial</vt:lpstr>
      <vt:lpstr>Calibri</vt:lpstr>
      <vt:lpstr>Cambria</vt:lpstr>
      <vt:lpstr>Monotype Corsiva</vt:lpstr>
      <vt:lpstr>Tahoma</vt:lpstr>
      <vt:lpstr>Times New Roman</vt:lpstr>
      <vt:lpstr>Тема Office</vt:lpstr>
      <vt:lpstr>Презентация PowerPoint</vt:lpstr>
      <vt:lpstr>Слово об Алтая</vt:lpstr>
      <vt:lpstr>Презентация PowerPoint</vt:lpstr>
      <vt:lpstr>Подготовка  и проведение  Устного журнала </vt:lpstr>
      <vt:lpstr>Презентация PowerPoint</vt:lpstr>
      <vt:lpstr>Сценарий Устного журнала</vt:lpstr>
      <vt:lpstr>Алтайцы находились в составе могущественного государства – Ойротии ( последнее государство кочевников монголии и тюрков). За всю свою   многострадальную историю, алтайский народ не раз подвергался гонениям, нашествиям ворогов. Не один раз судьба народа висела на волоске от смерти. Долгие столетия алтайский язык был  засыпан пеплом этих нашествий, была утеряна древнетюркская письменность, но язык не умер.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елена</dc:creator>
  <cp:lastModifiedBy>Honor MagicBook X16</cp:lastModifiedBy>
  <cp:revision>30</cp:revision>
  <dcterms:created xsi:type="dcterms:W3CDTF">2023-01-20T05:36:48Z</dcterms:created>
  <dcterms:modified xsi:type="dcterms:W3CDTF">2025-09-27T10:55:35Z</dcterms:modified>
</cp:coreProperties>
</file>