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92" r:id="rId3"/>
    <p:sldId id="271" r:id="rId4"/>
    <p:sldId id="272" r:id="rId5"/>
    <p:sldId id="273" r:id="rId6"/>
    <p:sldId id="260" r:id="rId7"/>
    <p:sldId id="274" r:id="rId8"/>
    <p:sldId id="261" r:id="rId9"/>
    <p:sldId id="275" r:id="rId10"/>
    <p:sldId id="276" r:id="rId11"/>
    <p:sldId id="277" r:id="rId12"/>
    <p:sldId id="263" r:id="rId13"/>
    <p:sldId id="278" r:id="rId14"/>
    <p:sldId id="279" r:id="rId15"/>
    <p:sldId id="266" r:id="rId16"/>
    <p:sldId id="281" r:id="rId17"/>
    <p:sldId id="267" r:id="rId18"/>
    <p:sldId id="268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1" r:id="rId28"/>
    <p:sldId id="26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A0AFC66-45A8-4437-AB6C-E68E0D23E828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C1AB1CE-2B85-471A-A3FD-7F67BF797E6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2947967"/>
            <a:ext cx="72866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black"/>
                </a:solidFill>
                <a:latin typeface="Times New Roman"/>
                <a:cs typeface="Times New Roman"/>
              </a:rPr>
              <a:t>Б у т е р б р о д ы</a:t>
            </a:r>
          </a:p>
        </p:txBody>
      </p:sp>
      <p:pic>
        <p:nvPicPr>
          <p:cNvPr id="3" name="Picture 15" descr="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2706687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643438" y="3857628"/>
            <a:ext cx="4038600" cy="2747963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07504" y="5198995"/>
            <a:ext cx="3960440" cy="12192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Учитель технологии</a:t>
            </a:r>
          </a:p>
          <a:p>
            <a:r>
              <a:rPr lang="ru-RU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МКОУ БСОШ №3</a:t>
            </a:r>
          </a:p>
          <a:p>
            <a:r>
              <a:rPr lang="ru-RU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Рязанцева Г.В.</a:t>
            </a:r>
            <a:endParaRPr lang="ru-RU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48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755576" y="2708920"/>
            <a:ext cx="7848872" cy="1600200"/>
          </a:xfrm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урока: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познакомить учащихся с классификацией бутербродов, горячими напитками;</a:t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сформировать навыки по приготовлению бутербродов и горячих напитков.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308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428604"/>
            <a:ext cx="828680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Б у т е р б р о д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</a:p>
          <a:p>
            <a:pPr algn="ctr"/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слово  немецкого происхождения. </a:t>
            </a:r>
            <a:b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переводе  означает: «</a:t>
            </a:r>
            <a:r>
              <a:rPr lang="ru-RU" sz="3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бутер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 - масло, </a:t>
            </a:r>
          </a:p>
          <a:p>
            <a:pPr algn="ctr"/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«брод» - хлеб, т.е. масло на хлебе.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8596" y="3500438"/>
            <a:ext cx="81439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Хлеб занимает особое место в питании человека. В нем содержится много питательных веществ необходимых для жизнедеятельности человека. </a:t>
            </a:r>
          </a:p>
          <a:p>
            <a:pPr algn="ctr"/>
            <a:r>
              <a:rPr lang="ru-RU" sz="32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Хлеб – это наше богатство.</a:t>
            </a:r>
            <a:endParaRPr lang="ru-RU" sz="320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38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362200" y="304800"/>
            <a:ext cx="4953000" cy="914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0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БУТЕРБРОДЫ</a:t>
            </a:r>
          </a:p>
        </p:txBody>
      </p:sp>
      <p:sp>
        <p:nvSpPr>
          <p:cNvPr id="3" name="AutoShape 21"/>
          <p:cNvSpPr>
            <a:spLocks noChangeArrowheads="1"/>
          </p:cNvSpPr>
          <p:nvPr/>
        </p:nvSpPr>
        <p:spPr bwMode="auto">
          <a:xfrm rot="7561642">
            <a:off x="3022456" y="1490601"/>
            <a:ext cx="838200" cy="304800"/>
          </a:xfrm>
          <a:prstGeom prst="notchedRightArrow">
            <a:avLst>
              <a:gd name="adj1" fmla="val 50000"/>
              <a:gd name="adj2" fmla="val 687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b="1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4" name="AutoShape 19"/>
          <p:cNvSpPr>
            <a:spLocks noChangeArrowheads="1"/>
          </p:cNvSpPr>
          <p:nvPr/>
        </p:nvSpPr>
        <p:spPr bwMode="auto">
          <a:xfrm rot="3209336">
            <a:off x="6152388" y="1520168"/>
            <a:ext cx="914400" cy="304800"/>
          </a:xfrm>
          <a:prstGeom prst="notched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b="1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500166" y="2071678"/>
            <a:ext cx="3429024" cy="91440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ХОЛОДНЫЕ</a:t>
            </a: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5572132" y="2071678"/>
            <a:ext cx="3214710" cy="91440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ГОРЯЧИЕ</a:t>
            </a:r>
          </a:p>
        </p:txBody>
      </p:sp>
      <p:sp>
        <p:nvSpPr>
          <p:cNvPr id="7" name="AutoShape 18"/>
          <p:cNvSpPr>
            <a:spLocks noChangeArrowheads="1"/>
          </p:cNvSpPr>
          <p:nvPr/>
        </p:nvSpPr>
        <p:spPr bwMode="auto">
          <a:xfrm rot="7073886">
            <a:off x="1567890" y="3303464"/>
            <a:ext cx="915289" cy="381000"/>
          </a:xfrm>
          <a:prstGeom prst="notchedRightArrow">
            <a:avLst>
              <a:gd name="adj1" fmla="val 5000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b="1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500034" y="4071942"/>
            <a:ext cx="2343136" cy="9144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ОТКРЫТЫЕ</a:t>
            </a: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3286116" y="4071942"/>
            <a:ext cx="2214578" cy="9144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ЗАКРЫТЫЕ</a:t>
            </a:r>
          </a:p>
        </p:txBody>
      </p:sp>
      <p:sp>
        <p:nvSpPr>
          <p:cNvPr id="10" name="AutoShape 26"/>
          <p:cNvSpPr>
            <a:spLocks noChangeArrowheads="1"/>
          </p:cNvSpPr>
          <p:nvPr/>
        </p:nvSpPr>
        <p:spPr bwMode="auto">
          <a:xfrm rot="3341703">
            <a:off x="3012122" y="3328069"/>
            <a:ext cx="994690" cy="381000"/>
          </a:xfrm>
          <a:prstGeom prst="notchedRightArrow">
            <a:avLst>
              <a:gd name="adj1" fmla="val 50000"/>
              <a:gd name="adj2" fmla="val 9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b="1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1" name="Rectangle 28"/>
          <p:cNvSpPr>
            <a:spLocks noChangeArrowheads="1"/>
          </p:cNvSpPr>
          <p:nvPr/>
        </p:nvSpPr>
        <p:spPr bwMode="auto">
          <a:xfrm>
            <a:off x="214282" y="5643578"/>
            <a:ext cx="2052622" cy="9144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ПРОСТЫЕ</a:t>
            </a:r>
          </a:p>
        </p:txBody>
      </p:sp>
      <p:sp>
        <p:nvSpPr>
          <p:cNvPr id="12" name="Rectangle 27"/>
          <p:cNvSpPr>
            <a:spLocks noChangeArrowheads="1"/>
          </p:cNvSpPr>
          <p:nvPr/>
        </p:nvSpPr>
        <p:spPr bwMode="auto">
          <a:xfrm>
            <a:off x="2428860" y="5643578"/>
            <a:ext cx="2000264" cy="914400"/>
          </a:xfrm>
          <a:prstGeom prst="rect">
            <a:avLst/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СЛОЖНЫЕ</a:t>
            </a:r>
          </a:p>
        </p:txBody>
      </p:sp>
      <p:sp>
        <p:nvSpPr>
          <p:cNvPr id="13" name="AutoShape 18"/>
          <p:cNvSpPr>
            <a:spLocks noChangeArrowheads="1"/>
          </p:cNvSpPr>
          <p:nvPr/>
        </p:nvSpPr>
        <p:spPr bwMode="auto">
          <a:xfrm rot="8291728">
            <a:off x="681044" y="5184792"/>
            <a:ext cx="698038" cy="381000"/>
          </a:xfrm>
          <a:prstGeom prst="notchedRightArrow">
            <a:avLst>
              <a:gd name="adj1" fmla="val 5000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b="1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4" name="AutoShape 26"/>
          <p:cNvSpPr>
            <a:spLocks noChangeArrowheads="1"/>
          </p:cNvSpPr>
          <p:nvPr/>
        </p:nvSpPr>
        <p:spPr bwMode="auto">
          <a:xfrm rot="1955717">
            <a:off x="2167349" y="5142757"/>
            <a:ext cx="836161" cy="381000"/>
          </a:xfrm>
          <a:prstGeom prst="notchedRightArrow">
            <a:avLst>
              <a:gd name="adj1" fmla="val 50000"/>
              <a:gd name="adj2" fmla="val 9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b="1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786446" y="4071942"/>
            <a:ext cx="2657500" cy="914400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400" b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ЗАКУСОЧНЫЕ</a:t>
            </a:r>
          </a:p>
        </p:txBody>
      </p:sp>
      <p:sp>
        <p:nvSpPr>
          <p:cNvPr id="16" name="AutoShape 23"/>
          <p:cNvSpPr>
            <a:spLocks noChangeArrowheads="1"/>
          </p:cNvSpPr>
          <p:nvPr/>
        </p:nvSpPr>
        <p:spPr bwMode="auto">
          <a:xfrm rot="1265072">
            <a:off x="4139269" y="3331655"/>
            <a:ext cx="2314860" cy="407988"/>
          </a:xfrm>
          <a:prstGeom prst="notchedRightArrow">
            <a:avLst>
              <a:gd name="adj1" fmla="val 50000"/>
              <a:gd name="adj2" fmla="val 1260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b="1">
              <a:solidFill>
                <a:prstClr val="black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475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 txBox="1">
            <a:spLocks noRot="1" noChangeArrowheads="1"/>
          </p:cNvSpPr>
          <p:nvPr/>
        </p:nvSpPr>
        <p:spPr>
          <a:xfrm>
            <a:off x="457200" y="244475"/>
            <a:ext cx="8385175" cy="1431925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ru-RU" sz="4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Открытый простой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14810" y="2143116"/>
            <a:ext cx="4572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Готовят из одного вида продукта. </a:t>
            </a:r>
          </a:p>
          <a:p>
            <a:r>
              <a:rPr lang="ru-RU" sz="28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 батона белого хлеба отрезают ломтик толщиной 1- 1,5 см (30-40 г) и кладут на него подготовленный продукт</a:t>
            </a:r>
          </a:p>
        </p:txBody>
      </p:sp>
      <p:pic>
        <p:nvPicPr>
          <p:cNvPr id="5" name="Рисунок 4" descr=" Открытые бутерброды 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91" y="2970635"/>
            <a:ext cx="4038227" cy="2588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7606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339552"/>
          </a:xfrm>
        </p:spPr>
        <p:txBody>
          <a:bodyPr/>
          <a:lstStyle/>
          <a:p>
            <a:pPr lvl="0">
              <a:lnSpc>
                <a:spcPct val="100000"/>
              </a:lnSpc>
              <a:defRPr/>
            </a:pPr>
            <a:r>
              <a:rPr lang="ru-RU" sz="440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Открытый простой</a:t>
            </a:r>
            <a:br>
              <a:rPr lang="ru-RU" sz="440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5" name="Объект 4" descr="Картинки по запросу открытые бутерброды фото"/>
          <p:cNvPicPr>
            <a:picLocks noGrp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7544" y="1700808"/>
            <a:ext cx="4032448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Объект 5" descr="Картинки по запросу открытые бутерброды фото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16016" y="1700808"/>
            <a:ext cx="4026024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949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 txBox="1">
            <a:spLocks noRot="1" noChangeArrowheads="1"/>
          </p:cNvSpPr>
          <p:nvPr/>
        </p:nvSpPr>
        <p:spPr>
          <a:xfrm>
            <a:off x="457200" y="244475"/>
            <a:ext cx="8385175" cy="1431925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ru-RU" sz="4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Открытый сложный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85926"/>
            <a:ext cx="428628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786314" y="1357298"/>
            <a:ext cx="407196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Подбирают несколько видов продуктов, сочетающихся по цвету и вкусу, украшают зеленью, маслинами, маслом и другими продуктами. От батона белого хле-ба отрезают ломтик толщиной 1-1,5 см (30-40 г) и кладут на него подготовленные продукты. </a:t>
            </a:r>
          </a:p>
        </p:txBody>
      </p:sp>
    </p:spTree>
    <p:extLst>
      <p:ext uri="{BB962C8B-B14F-4D97-AF65-F5344CB8AC3E}">
        <p14:creationId xmlns:p14="http://schemas.microsoft.com/office/powerpoint/2010/main" val="111233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lnSpc>
                <a:spcPct val="100000"/>
              </a:lnSpc>
              <a:defRPr/>
            </a:pPr>
            <a:r>
              <a:rPr lang="ru-RU" sz="440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Открытый сложный</a:t>
            </a:r>
            <a:br>
              <a:rPr lang="ru-RU" sz="440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5" name="Объект 4" descr="Кто изобрел бутерброд?"/>
          <p:cNvPicPr>
            <a:picLocks noGrp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5536" y="2060848"/>
            <a:ext cx="4176464" cy="3960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Объект 5" descr="Картинки по запросу открытые бутерброды фото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8024" y="2060848"/>
            <a:ext cx="4104456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1785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 txBox="1">
            <a:spLocks noRot="1" noChangeArrowheads="1"/>
          </p:cNvSpPr>
          <p:nvPr/>
        </p:nvSpPr>
        <p:spPr>
          <a:xfrm>
            <a:off x="457200" y="244475"/>
            <a:ext cx="8385175" cy="1431925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ru-RU" sz="4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Закрытый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57686" y="357187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ru-RU" b="1">
                <a:solidFill>
                  <a:srgbClr val="008000"/>
                </a:solidFill>
                <a:latin typeface="Comic Sans MS" pitchFamily="66" charset="0"/>
              </a:rPr>
              <a:t>   </a:t>
            </a:r>
            <a:r>
              <a:rPr lang="ru-RU" sz="28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Закрытые бутерброды готовят на мелкоштучных булочках  (массой до 40 г) или помещают продукт между двумя кусками хлеба толщиной 0,5 см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95401"/>
            <a:ext cx="4363166" cy="26336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3407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79512"/>
          </a:xfrm>
        </p:spPr>
        <p:txBody>
          <a:bodyPr/>
          <a:lstStyle/>
          <a:p>
            <a:r>
              <a:rPr lang="ru-RU" sz="440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Закрытый</a:t>
            </a:r>
            <a:endParaRPr lang="ru-RU" dirty="0"/>
          </a:p>
        </p:txBody>
      </p:sp>
      <p:pic>
        <p:nvPicPr>
          <p:cNvPr id="5" name="Объект 4" descr="Картинки по запросу закрытые бутерброды фото"/>
          <p:cNvPicPr>
            <a:picLocks noGrp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5125" y="2348880"/>
            <a:ext cx="4134867" cy="2819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Объект 5" descr="Картинки по запросу закрытые бутерброды фото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48200" y="2060848"/>
            <a:ext cx="403860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1256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kanap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928802"/>
            <a:ext cx="7686700" cy="4105876"/>
          </a:xfrm>
          <a:prstGeom prst="rect">
            <a:avLst/>
          </a:prstGeom>
          <a:noFill/>
        </p:spPr>
      </p:pic>
      <p:sp>
        <p:nvSpPr>
          <p:cNvPr id="3" name="Rectangle 5"/>
          <p:cNvSpPr txBox="1">
            <a:spLocks noRot="1" noChangeArrowheads="1"/>
          </p:cNvSpPr>
          <p:nvPr/>
        </p:nvSpPr>
        <p:spPr>
          <a:xfrm>
            <a:off x="457200" y="244475"/>
            <a:ext cx="8385175" cy="1431925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ru-RU" sz="4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Закусочный - КАНАПЕ </a:t>
            </a:r>
          </a:p>
        </p:txBody>
      </p:sp>
    </p:spTree>
    <p:extLst>
      <p:ext uri="{BB962C8B-B14F-4D97-AF65-F5344CB8AC3E}">
        <p14:creationId xmlns:p14="http://schemas.microsoft.com/office/powerpoint/2010/main" val="209138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67544"/>
          </a:xfrm>
        </p:spPr>
        <p:txBody>
          <a:bodyPr/>
          <a:lstStyle/>
          <a:p>
            <a:pPr lvl="0">
              <a:lnSpc>
                <a:spcPct val="100000"/>
              </a:lnSpc>
              <a:defRPr/>
            </a:pPr>
            <a:r>
              <a:rPr lang="ru-RU" sz="440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Закусочный - КАНАПЕ </a:t>
            </a:r>
            <a:br>
              <a:rPr lang="ru-RU" sz="4400" dirty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5" name="Объект 4" descr="Картинки по запросу закусочные бутерброды фото"/>
          <p:cNvPicPr>
            <a:picLocks noGrp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528" y="1628800"/>
            <a:ext cx="417646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Объект 5" descr="Картинки по запросу закусочные бутерброды фото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88024" y="1628800"/>
            <a:ext cx="4032448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5660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642918"/>
            <a:ext cx="735811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>
                <a:solidFill>
                  <a:srgbClr val="990000"/>
                </a:solidFill>
                <a:latin typeface="Times New Roman" pitchFamily="18" charset="0"/>
                <a:cs typeface="Times New Roman" pitchFamily="18" charset="0"/>
              </a:rPr>
              <a:t>Канапе</a:t>
            </a:r>
            <a:r>
              <a:rPr lang="ru-RU" sz="32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– это маленькие бутерброды толщиной 0,5-0,8 см, шириной или диаметром 3-4 см, приготовленные на любом хлебе или печенье. </a:t>
            </a:r>
            <a:br>
              <a:rPr lang="ru-RU" sz="32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Их подают к кофе, чаю, как закуску к ужину или перед обедом. </a:t>
            </a:r>
            <a:br>
              <a:rPr lang="ru-RU" sz="32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форме они могут быть треугольные, четырехугольные, круглые, квадратные, ромбовидные и др. </a:t>
            </a:r>
          </a:p>
        </p:txBody>
      </p:sp>
    </p:spTree>
    <p:extLst>
      <p:ext uri="{BB962C8B-B14F-4D97-AF65-F5344CB8AC3E}">
        <p14:creationId xmlns:p14="http://schemas.microsoft.com/office/powerpoint/2010/main" val="109141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457200" y="381001"/>
            <a:ext cx="8385175" cy="976297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ru-RU" sz="4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 а м я т к 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1285861"/>
            <a:ext cx="75724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Бутерброды необходимо готовить перед подачей.</a:t>
            </a:r>
          </a:p>
          <a:p>
            <a:r>
              <a:rPr lang="ru-RU" sz="28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Продукты должны быть свежими.</a:t>
            </a:r>
          </a:p>
          <a:p>
            <a:r>
              <a:rPr lang="ru-RU" sz="28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Хлеб не должен быть слишком толстым или тонким.</a:t>
            </a:r>
          </a:p>
          <a:p>
            <a:r>
              <a:rPr lang="ru-RU" sz="28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Хлеб  должен быть полностью покрыт продуктами.</a:t>
            </a:r>
          </a:p>
          <a:p>
            <a:r>
              <a:rPr lang="ru-RU" sz="280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Бутерброды на блюде располагают в один ряд.</a:t>
            </a:r>
          </a:p>
        </p:txBody>
      </p:sp>
    </p:spTree>
    <p:extLst>
      <p:ext uri="{BB962C8B-B14F-4D97-AF65-F5344CB8AC3E}">
        <p14:creationId xmlns:p14="http://schemas.microsoft.com/office/powerpoint/2010/main" val="327103479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виды горячих напитков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3387" y="331787"/>
            <a:ext cx="8277225" cy="619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616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чайный куст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3025" y="200025"/>
            <a:ext cx="6457950" cy="645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6612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чай заварка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576" y="548680"/>
            <a:ext cx="633730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380312" y="5492155"/>
            <a:ext cx="6142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>лист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127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чай заварка  гранулы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9" y="332656"/>
            <a:ext cx="7632848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964761" y="5517232"/>
            <a:ext cx="9883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>гранулы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364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чай заварка  виды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620688"/>
            <a:ext cx="8601023" cy="5860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163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кофейное дерево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332656"/>
            <a:ext cx="8628261" cy="6183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696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тинки по запросу плод кофе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7217" y="415036"/>
            <a:ext cx="8909566" cy="5617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743908" y="6106709"/>
            <a:ext cx="1656184" cy="392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>плод кофе</a:t>
            </a:r>
            <a:endParaRPr lang="ru-RU" sz="1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35864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>
                <a:solidFill>
                  <a:prstClr val="black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Зерна кофе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251520" y="6234755"/>
            <a:ext cx="4040188" cy="609600"/>
          </a:xfrm>
        </p:spPr>
        <p:txBody>
          <a:bodyPr/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Необжаренные</a:t>
            </a:r>
            <a:r>
              <a:rPr lang="ru-RU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 зерна кофе</a:t>
            </a:r>
            <a:endParaRPr lang="ru-RU" sz="12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4932040" y="6217987"/>
            <a:ext cx="4041775" cy="609600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Обжаренные зерна кофе</a:t>
            </a:r>
            <a:endParaRPr lang="ru-RU" sz="1100" dirty="0"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5" name="Объект 4" descr="Картинки по запросу зерна кофе фото"/>
          <p:cNvPicPr>
            <a:picLocks noGrp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 bwMode="auto">
          <a:xfrm>
            <a:off x="251520" y="2132857"/>
            <a:ext cx="4247455" cy="3552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Объект 11" descr="Картинки по запросу зерна кофе фото"/>
          <p:cNvPicPr>
            <a:picLocks noGrp="1"/>
          </p:cNvPicPr>
          <p:nvPr>
            <p:ph sz="quarter" idx="1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672013" y="2204864"/>
            <a:ext cx="4292475" cy="345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7092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виды кофе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541" y="436743"/>
            <a:ext cx="8856985" cy="4543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28610" y="5157192"/>
            <a:ext cx="88559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> Гранулы                                 Зёрна                                 Порошок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838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дерево какао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512" y="332656"/>
            <a:ext cx="8784977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1016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плод какао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35673"/>
            <a:ext cx="8882325" cy="5787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903842" y="5960042"/>
            <a:ext cx="1794209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effectLst/>
                <a:latin typeface="Calibri"/>
                <a:ea typeface="Calibri"/>
                <a:cs typeface="Times New Roman"/>
              </a:rPr>
              <a:t>Какао   плод</a:t>
            </a:r>
            <a:endParaRPr lang="ru-RU" sz="2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8021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виды какао фото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235151"/>
            <a:ext cx="8601833" cy="5426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059832" y="5877272"/>
            <a:ext cx="2395912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solidFill>
                  <a:prstClr val="black"/>
                </a:solidFill>
                <a:latin typeface="Calibri"/>
                <a:ea typeface="Calibri"/>
                <a:cs typeface="Times New Roman"/>
              </a:rPr>
              <a:t>Какао    порошок</a:t>
            </a:r>
            <a:endParaRPr lang="ru-RU" sz="2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5269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758825" y="304801"/>
            <a:ext cx="7670827" cy="981060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ru-RU" sz="4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Вопросы</a:t>
            </a:r>
            <a:endParaRPr lang="ru-RU" sz="4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500174"/>
            <a:ext cx="81439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1- Что такое бутерброд?</a:t>
            </a:r>
          </a:p>
          <a:p>
            <a:r>
              <a:rPr lang="ru-RU" sz="360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2- Для чего нужны  бутерброды?</a:t>
            </a:r>
          </a:p>
          <a:p>
            <a:r>
              <a:rPr lang="ru-RU" sz="360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3- Что является основой бутерброда?</a:t>
            </a:r>
          </a:p>
          <a:p>
            <a:r>
              <a:rPr lang="ru-RU" sz="360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4- Какие продукты можно использовать для его приготовления?</a:t>
            </a:r>
          </a:p>
          <a:p>
            <a:r>
              <a:rPr lang="ru-RU" sz="360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5- Что такое сэндвич?</a:t>
            </a:r>
          </a:p>
          <a:p>
            <a:r>
              <a:rPr lang="ru-RU" sz="360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6- Что такое канапе?</a:t>
            </a:r>
            <a:endParaRPr lang="ru-RU" sz="360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515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0316148">
            <a:off x="650894" y="2967335"/>
            <a:ext cx="78422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64449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305</Words>
  <Application>Microsoft Office PowerPoint</Application>
  <PresentationFormat>Экран (4:3)</PresentationFormat>
  <Paragraphs>54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Исполнительная</vt:lpstr>
      <vt:lpstr>Презентация PowerPoint</vt:lpstr>
      <vt:lpstr>Цель урока:  1. познакомить учащихся с классификацией бутербродов, горячими напитками;  2. сформировать навыки по приготовлению бутербродов и горячих напитков.</vt:lpstr>
      <vt:lpstr>Презентация PowerPoint</vt:lpstr>
      <vt:lpstr>Презентация PowerPoint</vt:lpstr>
      <vt:lpstr>Презентация PowerPoint</vt:lpstr>
      <vt:lpstr>Открытый простой </vt:lpstr>
      <vt:lpstr>Презентация PowerPoint</vt:lpstr>
      <vt:lpstr>Открытый сложный </vt:lpstr>
      <vt:lpstr>Презентация PowerPoint</vt:lpstr>
      <vt:lpstr>Закрытый</vt:lpstr>
      <vt:lpstr>Презентация PowerPoint</vt:lpstr>
      <vt:lpstr>Закусочный - КАНАПЕ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Зерна кофе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</dc:creator>
  <cp:lastModifiedBy>Галина</cp:lastModifiedBy>
  <cp:revision>7</cp:revision>
  <dcterms:created xsi:type="dcterms:W3CDTF">2020-10-04T17:59:40Z</dcterms:created>
  <dcterms:modified xsi:type="dcterms:W3CDTF">2020-10-20T04:16:34Z</dcterms:modified>
</cp:coreProperties>
</file>