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  <p:sldMasterId id="2147483732" r:id="rId2"/>
    <p:sldMasterId id="2147483780" r:id="rId3"/>
  </p:sldMasterIdLst>
  <p:notesMasterIdLst>
    <p:notesMasterId r:id="rId26"/>
  </p:notesMasterIdLst>
  <p:sldIdLst>
    <p:sldId id="299" r:id="rId4"/>
    <p:sldId id="257" r:id="rId5"/>
    <p:sldId id="258" r:id="rId6"/>
    <p:sldId id="261" r:id="rId7"/>
    <p:sldId id="260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8" r:id="rId24"/>
    <p:sldId id="279" r:id="rId25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6FF"/>
    <a:srgbClr val="824ABA"/>
    <a:srgbClr val="FFFF00"/>
    <a:srgbClr val="1878EC"/>
    <a:srgbClr val="2F2FFF"/>
    <a:srgbClr val="0000CC"/>
    <a:srgbClr val="FFFF66"/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191" autoAdjust="0"/>
    <p:restoredTop sz="94717" autoAdjust="0"/>
  </p:normalViewPr>
  <p:slideViewPr>
    <p:cSldViewPr>
      <p:cViewPr>
        <p:scale>
          <a:sx n="70" d="100"/>
          <a:sy n="70" d="100"/>
        </p:scale>
        <p:origin x="-1440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84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viewProps" Target="viewProp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F7B8444-8F98-4CDC-BE60-BA2DFDA24BDA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68D931B-1FAE-4EFD-BCF7-03DABAD2335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50675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8371" name="Заметки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altLang="ru-RU" smtClean="0"/>
          </a:p>
        </p:txBody>
      </p:sp>
      <p:sp>
        <p:nvSpPr>
          <p:cNvPr id="58372" name="Номер слайда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Tempus Sans ITC" pitchFamily="82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empus Sans ITC" pitchFamily="82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empus Sans ITC" pitchFamily="82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empus Sans ITC" pitchFamily="82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empus Sans ITC" pitchFamily="82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empus Sans ITC" pitchFamily="82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empus Sans ITC" pitchFamily="82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empus Sans ITC" pitchFamily="82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empus Sans ITC" pitchFamily="82" charset="0"/>
              </a:defRPr>
            </a:lvl9pPr>
          </a:lstStyle>
          <a:p>
            <a:pPr eaLnBrk="1" hangingPunct="1"/>
            <a:fld id="{D99B9C26-D921-426F-B6CA-EB93EFD7F9CB}" type="slidenum">
              <a:rPr lang="ru-RU" altLang="ru-RU" smtClean="0">
                <a:latin typeface="Arial" charset="0"/>
              </a:rPr>
              <a:pPr eaLnBrk="1" hangingPunct="1"/>
              <a:t>1</a:t>
            </a:fld>
            <a:endParaRPr lang="ru-RU" altLang="ru-RU" smtClean="0">
              <a:latin typeface="Arial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1CC2E0-52B9-412E-A0EE-5F9925603BF2}" type="datetime1">
              <a:rPr lang="ru-RU" smtClean="0"/>
              <a:pPr>
                <a:defRPr/>
              </a:pPr>
              <a:t>02.11.2022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37FD54-88FC-4F2F-AEE2-91EF465B5D0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758242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C2A8FF-A06D-4DAD-8EBB-5F733996C690}" type="datetime1">
              <a:rPr lang="ru-RU" smtClean="0"/>
              <a:pPr>
                <a:defRPr/>
              </a:pPr>
              <a:t>02.11.2022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615C57-4A10-4C23-A418-3DF2A01D32B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450983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B7682A-832C-4CB2-B3FA-E3CC07EA42E7}" type="datetime1">
              <a:rPr lang="ru-RU" smtClean="0"/>
              <a:pPr>
                <a:defRPr/>
              </a:pPr>
              <a:t>02.11.2022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04EF2F-2D98-41E1-ABED-05C65F4392B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066666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5680FBDB-E9A9-4AEE-A8D3-B1760B3C8442}" type="datetime1">
              <a:rPr lang="ru-RU" smtClean="0"/>
              <a:pPr>
                <a:defRPr/>
              </a:pPr>
              <a:t>02.11.2022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724C05F4-F695-4639-8E77-924B6680AC5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5477987"/>
      </p:ext>
    </p:extLst>
  </p:cSld>
  <p:clrMapOvr>
    <a:masterClrMapping/>
  </p:clrMapOvr>
  <p:transition spd="med">
    <p:cover dir="u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FC029BF0-1E0A-4B16-92D7-958F81618B5E}" type="datetime1">
              <a:rPr lang="ru-RU" smtClean="0"/>
              <a:pPr>
                <a:defRPr/>
              </a:pPr>
              <a:t>02.11.2022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FBD8F806-0DDB-4350-9B2F-341AB04A409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81052564"/>
      </p:ext>
    </p:extLst>
  </p:cSld>
  <p:clrMapOvr>
    <a:masterClrMapping/>
  </p:clrMapOvr>
  <p:transition spd="med">
    <p:cover dir="u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2887054F-D40D-4CF3-BE82-10D20C8AC5CD}" type="datetime1">
              <a:rPr lang="ru-RU" smtClean="0"/>
              <a:pPr>
                <a:defRPr/>
              </a:pPr>
              <a:t>02.11.2022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71E97B5A-F7FE-4F2C-82C7-FE738847D42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32693437"/>
      </p:ext>
    </p:extLst>
  </p:cSld>
  <p:clrMapOvr>
    <a:masterClrMapping/>
  </p:clrMapOvr>
  <p:transition spd="med">
    <p:cover dir="u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D226C10B-894B-4F1E-84C0-4F90710C829F}" type="datetime1">
              <a:rPr lang="ru-RU" smtClean="0"/>
              <a:pPr>
                <a:defRPr/>
              </a:pPr>
              <a:t>02.11.2022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B0AA0A37-6AEA-49E8-A83F-00E50D0C3C0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95047251"/>
      </p:ext>
    </p:extLst>
  </p:cSld>
  <p:clrMapOvr>
    <a:masterClrMapping/>
  </p:clrMapOvr>
  <p:transition spd="med">
    <p:cover dir="u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54B685EE-5FBE-4495-A4AC-47FD3DCB1AA3}" type="datetime1">
              <a:rPr lang="ru-RU" smtClean="0"/>
              <a:pPr>
                <a:defRPr/>
              </a:pPr>
              <a:t>02.11.2022</a:t>
            </a:fld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4D4CB2A7-BCDA-4F8D-9F7F-28D2C6FBB72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6569230"/>
      </p:ext>
    </p:extLst>
  </p:cSld>
  <p:clrMapOvr>
    <a:masterClrMapping/>
  </p:clrMapOvr>
  <p:transition spd="med">
    <p:cover dir="u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4FE185D2-2C5F-4D91-81BB-76CA87656B0F}" type="datetime1">
              <a:rPr lang="ru-RU" smtClean="0"/>
              <a:pPr>
                <a:defRPr/>
              </a:pPr>
              <a:t>02.11.2022</a:t>
            </a:fld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F223BF43-D453-47D4-B3D3-D967E101C35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7121376"/>
      </p:ext>
    </p:extLst>
  </p:cSld>
  <p:clrMapOvr>
    <a:masterClrMapping/>
  </p:clrMapOvr>
  <p:transition spd="med">
    <p:cover dir="u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32C3DEB5-64F6-4964-AEC2-A330F99060A3}" type="datetime1">
              <a:rPr lang="ru-RU" smtClean="0"/>
              <a:pPr>
                <a:defRPr/>
              </a:pPr>
              <a:t>02.11.2022</a:t>
            </a:fld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ABFBEBB8-E38A-42CC-B410-C265C41B7EA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45011189"/>
      </p:ext>
    </p:extLst>
  </p:cSld>
  <p:clrMapOvr>
    <a:masterClrMapping/>
  </p:clrMapOvr>
  <p:transition spd="med">
    <p:cover dir="u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11DB9422-A6C1-4549-9D8B-B839F6E148F9}" type="datetime1">
              <a:rPr lang="ru-RU" smtClean="0"/>
              <a:pPr>
                <a:defRPr/>
              </a:pPr>
              <a:t>02.11.2022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6D297A3D-0C39-4B62-8F92-EA5A5FD1503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87389817"/>
      </p:ext>
    </p:extLst>
  </p:cSld>
  <p:clrMapOvr>
    <a:masterClrMapping/>
  </p:clrMapOvr>
  <p:transition spd="med">
    <p:cover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4690B8-F5BF-4B47-B8BC-2F8FBF0398D2}" type="datetime1">
              <a:rPr lang="ru-RU" smtClean="0"/>
              <a:pPr>
                <a:defRPr/>
              </a:pPr>
              <a:t>02.11.2022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CAE641-BEBC-43B9-837A-0AC481821D6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7387458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2F2411E2-7B05-4333-B465-9F97F0B591B7}" type="datetime1">
              <a:rPr lang="ru-RU" smtClean="0"/>
              <a:pPr>
                <a:defRPr/>
              </a:pPr>
              <a:t>02.11.2022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5266AE9D-50E2-4D6C-927C-5288853A544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89829548"/>
      </p:ext>
    </p:extLst>
  </p:cSld>
  <p:clrMapOvr>
    <a:masterClrMapping/>
  </p:clrMapOvr>
  <p:transition spd="med">
    <p:cover dir="u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88D5E227-27C7-4E90-BDA1-ED15B4813CE1}" type="datetime1">
              <a:rPr lang="ru-RU" smtClean="0"/>
              <a:pPr>
                <a:defRPr/>
              </a:pPr>
              <a:t>02.11.2022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98B113E2-AF94-4455-BCA9-A2905075FBD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30074777"/>
      </p:ext>
    </p:extLst>
  </p:cSld>
  <p:clrMapOvr>
    <a:masterClrMapping/>
  </p:clrMapOvr>
  <p:transition spd="med">
    <p:cover dir="u"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15A2F511-AB98-4F59-8155-FD5854AAFC43}" type="datetime1">
              <a:rPr lang="ru-RU" smtClean="0"/>
              <a:pPr>
                <a:defRPr/>
              </a:pPr>
              <a:t>02.11.2022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527D74F2-422D-41BF-A053-DDC10923D2A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2769704"/>
      </p:ext>
    </p:extLst>
  </p:cSld>
  <p:clrMapOvr>
    <a:masterClrMapping/>
  </p:clrMapOvr>
  <p:transition spd="med">
    <p:cover dir="u"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A667C202-2646-4E38-A018-35DA2D259E52}" type="datetime1">
              <a:rPr lang="ru-RU" smtClean="0"/>
              <a:pPr>
                <a:defRPr/>
              </a:pPr>
              <a:t>02.11.2022</a:t>
            </a:fld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4E19C1BB-8B8C-4902-8844-A69BFAF3744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4646351"/>
      </p:ext>
    </p:extLst>
  </p:cSld>
  <p:clrMapOvr>
    <a:masterClrMapping/>
  </p:clrMapOvr>
  <p:transition spd="med">
    <p:cover dir="u"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8C7FB7-DD59-4825-9EBA-46A9174A2577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02.11.2022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37FD54-88FC-4F2F-AEE2-91EF465B5D00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140032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BACD6E-9001-4888-9789-721F42AFDA37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02.11.2022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CAE641-BEBC-43B9-837A-0AC481821D6B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27926077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5DB266-AA69-4320-BFBE-E534896EDA7A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02.11.2022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F2F79C-BC9B-47E6-A079-8F2E39A52466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7190200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AE6599-A4C3-4812-887D-699372FE000B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02.11.2022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7DC2FA-EE31-4406-B575-07FA384D31FB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702746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3002DE-A09F-492A-AB7B-BD41D87A3F5B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02.11.2022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C59EEC-6FFC-4714-B189-C1B2F6CE00C8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3082955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813183-8072-4F74-833C-211A74DE80DE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02.11.2022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077475-41BF-432D-BEB6-68E70A9E6DE9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91634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CC634F-0505-4FF8-9019-8E57F8A9A82B}" type="datetime1">
              <a:rPr lang="ru-RU" smtClean="0"/>
              <a:pPr>
                <a:defRPr/>
              </a:pPr>
              <a:t>02.11.2022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F2F79C-BC9B-47E6-A079-8F2E39A5246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27006385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BF86C1-38DB-40C7-A5B5-4A8E6732AEFF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02.11.2022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CAF02E-EF0C-4485-967E-CEDD650AA21D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6568409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22F614-7F22-4951-8AE8-B7FEE0665B9C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02.11.2022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00AC68-0447-4A50-9708-C925C37985A7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9192666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EB42A9-5A5D-4416-B3F2-8957FF23E030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02.11.2022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9E61DC-FD10-4A37-B2C1-A6B308271D38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1758968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1DF607-0A34-43E2-9AD9-93752D9CB7AB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02.11.2022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615C57-4A10-4C23-A418-3DF2A01D32B1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6024424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696CBD-CDB0-426D-8151-10A15F4F955E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02.11.2022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04EF2F-2D98-41E1-ABED-05C65F4392B9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60165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52B7A9-8568-49A5-BD31-3D2371D89713}" type="datetime1">
              <a:rPr lang="ru-RU" smtClean="0"/>
              <a:pPr>
                <a:defRPr/>
              </a:pPr>
              <a:t>02.11.2022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7DC2FA-EE31-4406-B575-07FA384D31F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274768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769BF5-48AC-46B7-AF76-8E82493A058E}" type="datetime1">
              <a:rPr lang="ru-RU" smtClean="0"/>
              <a:pPr>
                <a:defRPr/>
              </a:pPr>
              <a:t>02.11.2022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C59EEC-6FFC-4714-B189-C1B2F6CE00C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48226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56E400-1051-4706-9055-9B8C646EF852}" type="datetime1">
              <a:rPr lang="ru-RU" smtClean="0"/>
              <a:pPr>
                <a:defRPr/>
              </a:pPr>
              <a:t>02.11.2022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077475-41BF-432D-BEB6-68E70A9E6DE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33010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F34052-33B5-4AD3-92F6-A607A31CC559}" type="datetime1">
              <a:rPr lang="ru-RU" smtClean="0"/>
              <a:pPr>
                <a:defRPr/>
              </a:pPr>
              <a:t>02.11.2022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CAF02E-EF0C-4485-967E-CEDD650AA21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56724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BF68A3-A395-44B5-9B22-EDEF6FB9907C}" type="datetime1">
              <a:rPr lang="ru-RU" smtClean="0"/>
              <a:pPr>
                <a:defRPr/>
              </a:pPr>
              <a:t>02.11.2022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00AC68-0447-4A50-9708-C925C37985A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06597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BF280D-88FC-476B-A053-60219DE976B5}" type="datetime1">
              <a:rPr lang="ru-RU" smtClean="0"/>
              <a:pPr>
                <a:defRPr/>
              </a:pPr>
              <a:t>02.11.2022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9E61DC-FD10-4A37-B2C1-A6B308271D3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19145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1.jp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80DC6E74-8BA6-4235-9823-CD3EEE58513C}" type="datetime1">
              <a:rPr lang="ru-RU" smtClean="0"/>
              <a:pPr>
                <a:defRPr/>
              </a:pPr>
              <a:t>02.11.2022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FAE5AA01-81A7-43A5-895C-037384CADC8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hf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srgbClr val="000000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C384344D-10D3-4DA5-AD71-6E91211E79BF}" type="datetime1">
              <a:rPr lang="ru-RU" smtClean="0"/>
              <a:pPr>
                <a:defRPr/>
              </a:pPr>
              <a:t>02.11.2022</a:t>
            </a:fld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srgbClr val="000000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rgbClr val="000000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AADAA97C-C4C7-444F-866F-92B98677B9D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8" r:id="rId1"/>
    <p:sldLayoutId id="2147483769" r:id="rId2"/>
    <p:sldLayoutId id="2147483770" r:id="rId3"/>
    <p:sldLayoutId id="2147483771" r:id="rId4"/>
    <p:sldLayoutId id="2147483772" r:id="rId5"/>
    <p:sldLayoutId id="2147483773" r:id="rId6"/>
    <p:sldLayoutId id="2147483774" r:id="rId7"/>
    <p:sldLayoutId id="2147483775" r:id="rId8"/>
    <p:sldLayoutId id="2147483776" r:id="rId9"/>
    <p:sldLayoutId id="2147483777" r:id="rId10"/>
    <p:sldLayoutId id="2147483778" r:id="rId11"/>
    <p:sldLayoutId id="2147483779" r:id="rId12"/>
  </p:sldLayoutIdLst>
  <p:transition spd="med">
    <p:cover dir="u"/>
  </p:transition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DD59ADC0-02AA-4A97-A074-F3C5EB737A66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02.11.2022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FAE5AA01-81A7-43A5-895C-037384CADC8C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19136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p:hf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5.png"/><Relationship Id="rId4" Type="http://schemas.openxmlformats.org/officeDocument/2006/relationships/slide" Target="slide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" Target="slide4.xml"/><Relationship Id="rId1" Type="http://schemas.openxmlformats.org/officeDocument/2006/relationships/slideLayout" Target="../slideLayouts/slideLayout25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5.png"/><Relationship Id="rId4" Type="http://schemas.openxmlformats.org/officeDocument/2006/relationships/slide" Target="slide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" Target="slide14.xml"/><Relationship Id="rId13" Type="http://schemas.openxmlformats.org/officeDocument/2006/relationships/slide" Target="slide19.xml"/><Relationship Id="rId3" Type="http://schemas.openxmlformats.org/officeDocument/2006/relationships/slide" Target="slide9.xml"/><Relationship Id="rId7" Type="http://schemas.openxmlformats.org/officeDocument/2006/relationships/slide" Target="slide10.xml"/><Relationship Id="rId12" Type="http://schemas.openxmlformats.org/officeDocument/2006/relationships/slide" Target="slide15.xml"/><Relationship Id="rId17" Type="http://schemas.openxmlformats.org/officeDocument/2006/relationships/slide" Target="slide20.xml"/><Relationship Id="rId2" Type="http://schemas.openxmlformats.org/officeDocument/2006/relationships/slide" Target="slide5.xml"/><Relationship Id="rId16" Type="http://schemas.openxmlformats.org/officeDocument/2006/relationships/slide" Target="slide16.xml"/><Relationship Id="rId1" Type="http://schemas.openxmlformats.org/officeDocument/2006/relationships/slideLayout" Target="../slideLayouts/slideLayout2.xml"/><Relationship Id="rId6" Type="http://schemas.openxmlformats.org/officeDocument/2006/relationships/slide" Target="slide6.xml"/><Relationship Id="rId11" Type="http://schemas.openxmlformats.org/officeDocument/2006/relationships/slide" Target="slide11.xml"/><Relationship Id="rId5" Type="http://schemas.openxmlformats.org/officeDocument/2006/relationships/slide" Target="slide17.xml"/><Relationship Id="rId15" Type="http://schemas.openxmlformats.org/officeDocument/2006/relationships/slide" Target="slide12.xml"/><Relationship Id="rId10" Type="http://schemas.openxmlformats.org/officeDocument/2006/relationships/slide" Target="slide7.xml"/><Relationship Id="rId4" Type="http://schemas.openxmlformats.org/officeDocument/2006/relationships/slide" Target="slide13.xml"/><Relationship Id="rId9" Type="http://schemas.openxmlformats.org/officeDocument/2006/relationships/slide" Target="slide18.xml"/><Relationship Id="rId14" Type="http://schemas.openxmlformats.org/officeDocument/2006/relationships/slide" Target="slide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" Target="slide4.xml"/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11560" y="1628800"/>
            <a:ext cx="8208912" cy="4464496"/>
          </a:xfrm>
          <a:solidFill>
            <a:schemeClr val="accent5">
              <a:lumMod val="50000"/>
            </a:schemeClr>
          </a:solidFill>
          <a:ln>
            <a:solidFill>
              <a:srgbClr val="002060"/>
            </a:solidFill>
          </a:ln>
        </p:spPr>
        <p:txBody>
          <a:bodyPr/>
          <a:lstStyle/>
          <a:p>
            <a:pPr eaLnBrk="1" hangingPunct="1"/>
            <a:r>
              <a:rPr lang="ru-RU" altLang="ru-RU" sz="8000" b="1" dirty="0" smtClean="0">
                <a:solidFill>
                  <a:schemeClr val="accent6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Интерактивная игра </a:t>
            </a:r>
            <a:endParaRPr lang="ru-RU" altLang="ru-RU" sz="8000" b="1" dirty="0" smtClean="0">
              <a:solidFill>
                <a:schemeClr val="accent6">
                  <a:lumMod val="40000"/>
                  <a:lumOff val="6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/>
            <a:r>
              <a:rPr lang="ru-RU" altLang="ru-RU" sz="8000" b="1" dirty="0" smtClean="0">
                <a:solidFill>
                  <a:schemeClr val="accent6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altLang="ru-RU" sz="8000" b="1" dirty="0" smtClean="0">
                <a:solidFill>
                  <a:schemeClr val="accent6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Мой Кузбасс»</a:t>
            </a: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4140" b="89651" l="6339" r="9392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6376" y="69382"/>
            <a:ext cx="1008112" cy="1008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11728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054" y="5767386"/>
            <a:ext cx="1944687" cy="938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683568" y="210447"/>
            <a:ext cx="7848051" cy="3108543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Кемеровчанка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ушедшая добровольцем на фронт. Она сражалась в одном партизанском отряде с Зоей Космодемьянской. Была ранена и попала в плен к фашистам, где и разделила судьбу своей подруги</a:t>
            </a:r>
          </a:p>
          <a:p>
            <a:pPr algn="ctr"/>
            <a:r>
              <a:rPr lang="ru-RU" sz="2800" b="1" dirty="0" smtClean="0">
                <a:solidFill>
                  <a:schemeClr val="accent5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(категория 2)</a:t>
            </a:r>
          </a:p>
          <a:p>
            <a:pPr algn="ctr"/>
            <a:r>
              <a:rPr lang="ru-RU" sz="2800" b="1" dirty="0" smtClean="0">
                <a:solidFill>
                  <a:schemeClr val="accent5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баллов</a:t>
            </a:r>
            <a:endParaRPr lang="ru-RU" sz="2800" b="1" dirty="0">
              <a:solidFill>
                <a:schemeClr val="accent5">
                  <a:lumMod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293818" y="4365104"/>
            <a:ext cx="4627549" cy="769441"/>
          </a:xfrm>
          <a:prstGeom prst="rect">
            <a:avLst/>
          </a:prstGeom>
          <a:solidFill>
            <a:schemeClr val="accent5">
              <a:lumMod val="25000"/>
            </a:schemeClr>
          </a:soli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ru-RU" sz="4400" b="1" dirty="0" smtClean="0">
                <a:solidFill>
                  <a:schemeClr val="tx1"/>
                </a:solidFill>
              </a:rPr>
              <a:t>Вера Волошина</a:t>
            </a:r>
            <a:endParaRPr lang="ru-RU" sz="4400" b="1" dirty="0">
              <a:solidFill>
                <a:schemeClr val="tx1"/>
              </a:solidFill>
            </a:endParaRPr>
          </a:p>
        </p:txBody>
      </p:sp>
      <p:pic>
        <p:nvPicPr>
          <p:cNvPr id="8194" name="Picture 2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8383" y="5733256"/>
            <a:ext cx="1006475" cy="1006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43173366"/>
      </p:ext>
    </p:extLst>
  </p:cSld>
  <p:clrMapOvr>
    <a:masterClrMapping/>
  </p:clrMapOvr>
  <p:transition spd="med"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19787"/>
            <a:ext cx="1944687" cy="938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79512" y="188640"/>
            <a:ext cx="8784976" cy="353943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каком году прошло самое крупное наводнение в истории Кузбасса?</a:t>
            </a:r>
            <a:r>
              <a:rPr lang="ru-RU" sz="3200" dirty="0">
                <a:solidFill>
                  <a:srgbClr val="333333"/>
                </a:solidFill>
                <a:latin typeface="Droid Serif"/>
              </a:rPr>
              <a:t> </a:t>
            </a:r>
            <a:r>
              <a:rPr lang="ru-RU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Тогда в результате паводка пострадал юг региона – населённые пункты Малышев Лог, Кузедеево, Таштагол, Новокузнецк, Мыски</a:t>
            </a:r>
            <a:r>
              <a:rPr lang="ru-RU" sz="3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3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3200" b="1" dirty="0" smtClean="0">
                <a:solidFill>
                  <a:schemeClr val="accent5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(категория 2)</a:t>
            </a:r>
          </a:p>
          <a:p>
            <a:pPr algn="ctr"/>
            <a:r>
              <a:rPr lang="ru-RU" sz="3200" b="1" dirty="0" smtClean="0">
                <a:solidFill>
                  <a:schemeClr val="accent5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баллов</a:t>
            </a:r>
            <a:endParaRPr lang="ru-RU" sz="3200" b="1" dirty="0">
              <a:solidFill>
                <a:schemeClr val="accent5">
                  <a:lumMod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500471" y="4221088"/>
            <a:ext cx="4143057" cy="769441"/>
          </a:xfrm>
          <a:prstGeom prst="rect">
            <a:avLst/>
          </a:prstGeom>
          <a:solidFill>
            <a:schemeClr val="accent5">
              <a:lumMod val="25000"/>
            </a:schemeClr>
          </a:soli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ru-RU" sz="4400" b="1" dirty="0" smtClean="0">
                <a:solidFill>
                  <a:schemeClr val="tx1"/>
                </a:solidFill>
              </a:rPr>
              <a:t>В апреле 2004</a:t>
            </a:r>
            <a:endParaRPr lang="ru-RU" sz="4400" b="1" dirty="0">
              <a:solidFill>
                <a:schemeClr val="tx1"/>
              </a:solidFill>
            </a:endParaRPr>
          </a:p>
        </p:txBody>
      </p:sp>
      <p:pic>
        <p:nvPicPr>
          <p:cNvPr id="9218" name="Picture 2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4368" y="5675709"/>
            <a:ext cx="1006475" cy="1006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43173366"/>
      </p:ext>
    </p:extLst>
  </p:cSld>
  <p:clrMapOvr>
    <a:masterClrMapping/>
  </p:clrMapOvr>
  <p:transition spd="med"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19787"/>
            <a:ext cx="1944687" cy="938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60566" y="287476"/>
            <a:ext cx="8784976" cy="4031873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Кузбассе находится самое большое «кладбище» динозавров, открытое Александром </a:t>
            </a:r>
            <a:r>
              <a:rPr lang="ru-RU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Моссаковским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3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Оно</a:t>
            </a:r>
            <a:r>
              <a:rPr lang="ru-RU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уникально тем, что здесь представлены несколько ступенек эволюции жизни — от ящеров до человека</a:t>
            </a:r>
            <a:r>
              <a:rPr lang="ru-RU" sz="3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Где находится это место?</a:t>
            </a:r>
          </a:p>
          <a:p>
            <a:pPr algn="ctr"/>
            <a:r>
              <a:rPr lang="ru-RU" sz="3200" b="1" dirty="0" smtClean="0">
                <a:solidFill>
                  <a:schemeClr val="accent5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(категория 2)</a:t>
            </a:r>
          </a:p>
          <a:p>
            <a:pPr algn="ctr"/>
            <a:r>
              <a:rPr lang="ru-RU" sz="3200" b="1" dirty="0" smtClean="0">
                <a:solidFill>
                  <a:schemeClr val="accent5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баллов</a:t>
            </a:r>
            <a:endParaRPr lang="ru-RU" sz="3200" b="1" dirty="0">
              <a:solidFill>
                <a:schemeClr val="accent5">
                  <a:lumMod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615326" y="4819799"/>
            <a:ext cx="5875455" cy="769441"/>
          </a:xfrm>
          <a:prstGeom prst="rect">
            <a:avLst/>
          </a:prstGeom>
          <a:solidFill>
            <a:schemeClr val="accent5">
              <a:lumMod val="25000"/>
            </a:schemeClr>
          </a:soli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ru-RU" sz="4400" b="1" dirty="0" err="1" smtClean="0">
                <a:solidFill>
                  <a:schemeClr val="tx1"/>
                </a:solidFill>
              </a:rPr>
              <a:t>Чебулинский</a:t>
            </a:r>
            <a:r>
              <a:rPr lang="ru-RU" sz="4400" b="1" dirty="0" smtClean="0">
                <a:solidFill>
                  <a:schemeClr val="tx1"/>
                </a:solidFill>
              </a:rPr>
              <a:t> район </a:t>
            </a:r>
            <a:endParaRPr lang="ru-RU" sz="4400" b="1" dirty="0">
              <a:solidFill>
                <a:schemeClr val="tx1"/>
              </a:solidFill>
            </a:endParaRPr>
          </a:p>
        </p:txBody>
      </p:sp>
      <p:pic>
        <p:nvPicPr>
          <p:cNvPr id="10242" name="Picture 2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39067" y="5589240"/>
            <a:ext cx="1006475" cy="1006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43173366"/>
      </p:ext>
    </p:extLst>
  </p:cSld>
  <p:clrMapOvr>
    <a:masterClrMapping/>
  </p:clrMapOvr>
  <p:transition spd="med"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19787"/>
            <a:ext cx="1944687" cy="938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998203" y="5185346"/>
            <a:ext cx="5147594" cy="646331"/>
          </a:xfrm>
          <a:prstGeom prst="rect">
            <a:avLst/>
          </a:prstGeom>
          <a:solidFill>
            <a:schemeClr val="accent5">
              <a:lumMod val="25000"/>
            </a:schemeClr>
          </a:soli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Кузнецкая крепость</a:t>
            </a:r>
            <a:endParaRPr lang="ru-RU" sz="36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79512" y="188640"/>
            <a:ext cx="8784976" cy="483209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«…Самая забавная легенда,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мой взгляд, — это история о собаке, которая якобы вылетела из дула пушки и летала над городом. Рассказывают, что в XIX веке пушки в крепости смазывали сметаной. И вот однажды собачонка залезла в пушку, привлекаемая запахом сметаны. А тут пришли солдаты и выстрелили из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пушки. Собака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вылетела. И потом какое-то время летала по городу с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лаем…». О каком заповеднике эта легенда?</a:t>
            </a:r>
          </a:p>
          <a:p>
            <a:pPr algn="ctr"/>
            <a:r>
              <a:rPr lang="ru-RU" sz="2800" b="1" dirty="0" smtClean="0">
                <a:solidFill>
                  <a:schemeClr val="accent5">
                    <a:lumMod val="25000"/>
                  </a:schemeClr>
                </a:solidFill>
              </a:rPr>
              <a:t>(категория 3)</a:t>
            </a:r>
          </a:p>
          <a:p>
            <a:pPr algn="ctr"/>
            <a:r>
              <a:rPr lang="ru-RU" sz="2800" b="1" dirty="0" smtClean="0">
                <a:solidFill>
                  <a:schemeClr val="accent5">
                    <a:lumMod val="25000"/>
                  </a:schemeClr>
                </a:solidFill>
              </a:rPr>
              <a:t>5 баллов</a:t>
            </a:r>
            <a:endParaRPr lang="ru-RU" sz="2800" b="1" dirty="0">
              <a:solidFill>
                <a:schemeClr val="accent5">
                  <a:lumMod val="25000"/>
                </a:schemeClr>
              </a:solidFill>
            </a:endParaRPr>
          </a:p>
        </p:txBody>
      </p:sp>
      <p:pic>
        <p:nvPicPr>
          <p:cNvPr id="11266" name="Picture 2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8013" y="5827074"/>
            <a:ext cx="1006475" cy="1006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43173366"/>
      </p:ext>
    </p:extLst>
  </p:cSld>
  <p:clrMapOvr>
    <a:masterClrMapping/>
  </p:clrMapOvr>
  <p:transition spd="med"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19787"/>
            <a:ext cx="1944687" cy="938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944686" y="5209537"/>
            <a:ext cx="5435625" cy="769441"/>
          </a:xfrm>
          <a:prstGeom prst="rect">
            <a:avLst/>
          </a:prstGeom>
          <a:solidFill>
            <a:schemeClr val="accent5">
              <a:lumMod val="25000"/>
            </a:schemeClr>
          </a:soli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4400" b="1" dirty="0" smtClean="0">
                <a:solidFill>
                  <a:schemeClr val="tx1"/>
                </a:solidFill>
              </a:rPr>
              <a:t> Николай </a:t>
            </a:r>
            <a:r>
              <a:rPr lang="ru-RU" sz="4400" b="1" dirty="0" err="1" smtClean="0">
                <a:solidFill>
                  <a:schemeClr val="tx1"/>
                </a:solidFill>
              </a:rPr>
              <a:t>Масалов</a:t>
            </a:r>
            <a:endParaRPr lang="ru-RU" sz="4400" b="1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46435" y="358320"/>
            <a:ext cx="8784976" cy="452431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1945 году при освобождении Берлина он закрыл своим телом от пуль и 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снарядов маленькую немецкую девочку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вынес ее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из-под вражеского 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огня. В память об этом герое и его поступке в 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Кузбассе 3 ноября 2022 года 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даже установлен памятник. О каком советском герое идет речь?</a:t>
            </a:r>
          </a:p>
          <a:p>
            <a:pPr algn="ctr"/>
            <a:r>
              <a:rPr lang="ru-RU" sz="3200" b="1" dirty="0" smtClean="0">
                <a:solidFill>
                  <a:schemeClr val="accent5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(категория 3)</a:t>
            </a:r>
          </a:p>
          <a:p>
            <a:pPr algn="ctr"/>
            <a:r>
              <a:rPr lang="ru-RU" sz="3200" b="1" dirty="0" smtClean="0">
                <a:solidFill>
                  <a:schemeClr val="accent5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баллов</a:t>
            </a:r>
            <a:endParaRPr lang="ru-RU" sz="3200" b="1" dirty="0">
              <a:solidFill>
                <a:schemeClr val="accent5">
                  <a:lumMod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2290" name="Picture 2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8384" y="5733256"/>
            <a:ext cx="1006475" cy="1006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43173366"/>
      </p:ext>
    </p:extLst>
  </p:cSld>
  <p:clrMapOvr>
    <a:masterClrMapping/>
  </p:clrMapOvr>
  <p:transition spd="med"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19787"/>
            <a:ext cx="1944687" cy="938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594767" y="4831235"/>
            <a:ext cx="5818324" cy="707886"/>
          </a:xfrm>
          <a:prstGeom prst="rect">
            <a:avLst/>
          </a:prstGeom>
          <a:solidFill>
            <a:schemeClr val="accent5">
              <a:lumMod val="25000"/>
            </a:schemeClr>
          </a:soli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ru-RU" sz="4000" b="1" dirty="0" smtClean="0"/>
              <a:t>«Поднебесные зубья»</a:t>
            </a:r>
            <a:endParaRPr lang="ru-RU" sz="4000" b="1" dirty="0">
              <a:solidFill>
                <a:srgbClr val="FFFF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47445" y="332656"/>
            <a:ext cx="8712968" cy="4031873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Горы, которые находятся на границе Хакасии и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Кемеровской области. Путешественники называют это место «горной страной» с уникальными природными достопримечательностями и богатым животным миром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Как называются эти горы? </a:t>
            </a:r>
          </a:p>
          <a:p>
            <a:pPr algn="ctr"/>
            <a:r>
              <a:rPr lang="ru-RU" sz="3200" b="1" dirty="0" smtClean="0">
                <a:solidFill>
                  <a:schemeClr val="accent5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(категория 3)</a:t>
            </a:r>
          </a:p>
          <a:p>
            <a:pPr algn="ctr"/>
            <a:r>
              <a:rPr lang="ru-RU" sz="3200" b="1" dirty="0" smtClean="0">
                <a:solidFill>
                  <a:schemeClr val="accent5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баллов</a:t>
            </a:r>
            <a:endParaRPr lang="ru-RU" sz="3200" b="1" dirty="0">
              <a:solidFill>
                <a:schemeClr val="accent5">
                  <a:lumMod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3314" name="Picture 2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51190" y="5822068"/>
            <a:ext cx="1006475" cy="1006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43173366"/>
      </p:ext>
    </p:extLst>
  </p:cSld>
  <p:clrMapOvr>
    <a:masterClrMapping/>
  </p:clrMapOvr>
  <p:transition spd="med"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19787"/>
            <a:ext cx="1944687" cy="938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799692" y="4653136"/>
            <a:ext cx="5544616" cy="646331"/>
          </a:xfrm>
          <a:prstGeom prst="rect">
            <a:avLst/>
          </a:prstGeom>
          <a:solidFill>
            <a:schemeClr val="accent5">
              <a:lumMod val="25000"/>
            </a:schemeClr>
          </a:soli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</a:rPr>
              <a:t>«Большой </a:t>
            </a:r>
            <a:r>
              <a:rPr lang="ru-RU" sz="3600" b="1" dirty="0" err="1" smtClean="0">
                <a:solidFill>
                  <a:schemeClr val="tx1"/>
                </a:solidFill>
              </a:rPr>
              <a:t>Берчикуль</a:t>
            </a:r>
            <a:r>
              <a:rPr lang="ru-RU" sz="3600" b="1" dirty="0" smtClean="0">
                <a:solidFill>
                  <a:schemeClr val="tx1"/>
                </a:solidFill>
              </a:rPr>
              <a:t>»</a:t>
            </a:r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79512" y="620688"/>
            <a:ext cx="8784976" cy="3108543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нашей области не мало рек и озёр. Но в основном озёра небольшие и даже не отмечены на карте. Но есть самое большое озеро в Кемеровской области в городе Тисуль, его длина – 8 км., а ширина – 4 км.</a:t>
            </a:r>
          </a:p>
          <a:p>
            <a:pPr algn="ctr"/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Какое название носит это озеро?</a:t>
            </a:r>
          </a:p>
          <a:p>
            <a:pPr algn="ctr"/>
            <a:r>
              <a:rPr lang="ru-RU" sz="2800" b="1" dirty="0" smtClean="0">
                <a:solidFill>
                  <a:schemeClr val="accent5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(категория 3)</a:t>
            </a:r>
          </a:p>
          <a:p>
            <a:pPr algn="ctr"/>
            <a:r>
              <a:rPr lang="ru-RU" sz="2800" b="1" dirty="0" smtClean="0">
                <a:solidFill>
                  <a:schemeClr val="accent5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баллов</a:t>
            </a:r>
            <a:endParaRPr lang="ru-RU" sz="2800" b="1" dirty="0">
              <a:solidFill>
                <a:schemeClr val="accent5">
                  <a:lumMod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4338" name="Picture 2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8013" y="5733256"/>
            <a:ext cx="1006475" cy="1006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43173366"/>
      </p:ext>
    </p:extLst>
  </p:cSld>
  <p:clrMapOvr>
    <a:masterClrMapping/>
  </p:clrMapOvr>
  <p:transition spd="med"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188640"/>
            <a:ext cx="8784976" cy="341632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 мая в Кузбассе прошла акция «Свет Памяти», посвящённая 67-й годовщине Победы в Великой Отечественной войне. Кузбасс попал в «Книгу рекордов России» за самый массовый запуск светящихся воздушных шаров. Сколько их было</a:t>
            </a:r>
            <a:r>
              <a:rPr lang="ru-RU" sz="3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  <a:p>
            <a:pPr algn="ctr"/>
            <a:r>
              <a:rPr lang="ru-RU" sz="3200" b="1" dirty="0" smtClean="0">
                <a:solidFill>
                  <a:schemeClr val="accent5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2400" b="1" dirty="0" smtClean="0">
                <a:solidFill>
                  <a:schemeClr val="accent5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категория 4)</a:t>
            </a:r>
          </a:p>
          <a:p>
            <a:pPr algn="ctr"/>
            <a:r>
              <a:rPr lang="ru-RU" sz="2400" b="1" dirty="0" smtClean="0">
                <a:solidFill>
                  <a:schemeClr val="accent5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 баллов</a:t>
            </a:r>
            <a:endParaRPr lang="ru-RU" sz="2400" b="1" dirty="0">
              <a:solidFill>
                <a:schemeClr val="accent5">
                  <a:lumMod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583668" y="4700129"/>
            <a:ext cx="5976664" cy="646331"/>
          </a:xfrm>
          <a:prstGeom prst="rect">
            <a:avLst/>
          </a:prstGeom>
          <a:solidFill>
            <a:schemeClr val="accent5">
              <a:lumMod val="25000"/>
            </a:schemeClr>
          </a:soli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  <a:latin typeface="+mn-lt"/>
              </a:rPr>
              <a:t>16 тысяч шаров</a:t>
            </a:r>
            <a:endParaRPr lang="ru-RU" sz="36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BFBEBB8-E38A-42CC-B410-C265C41B7EAC}" type="slidenum">
              <a:rPr lang="ru-RU" smtClean="0"/>
              <a:pPr>
                <a:defRPr/>
              </a:pPr>
              <a:t>17</a:t>
            </a:fld>
            <a:endParaRPr lang="ru-RU" dirty="0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19787"/>
            <a:ext cx="1944687" cy="938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362" name="Picture 2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75719" y="5643472"/>
            <a:ext cx="1006475" cy="1006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43173366"/>
      </p:ext>
    </p:extLst>
  </p:cSld>
  <p:clrMapOvr>
    <a:masterClrMapping/>
  </p:clrMapOvr>
  <p:transition spd="med"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71500" y="332656"/>
            <a:ext cx="8712968" cy="390876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Скульптура этого мифического существа, вырезанная из цельного тёмного дерева, установлена на горе «Зеленая», которая расположена в одном из лучших туристических курортов Сибири - в </a:t>
            </a:r>
            <a:r>
              <a:rPr lang="ru-RU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Шерегеше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Как называется скульптура? </a:t>
            </a:r>
          </a:p>
          <a:p>
            <a:pPr algn="ctr"/>
            <a:r>
              <a:rPr lang="ru-RU" sz="3200" b="1" dirty="0" smtClean="0">
                <a:solidFill>
                  <a:schemeClr val="accent5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(категория </a:t>
            </a:r>
            <a:r>
              <a:rPr lang="ru-RU" sz="3200" b="1" dirty="0" smtClean="0">
                <a:solidFill>
                  <a:schemeClr val="accent5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4)</a:t>
            </a:r>
          </a:p>
          <a:p>
            <a:pPr algn="ctr"/>
            <a:r>
              <a:rPr lang="ru-RU" sz="2400" b="1" dirty="0" smtClean="0">
                <a:solidFill>
                  <a:schemeClr val="accent5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баллов</a:t>
            </a:r>
            <a:endParaRPr lang="ru-RU" sz="2400" b="1" dirty="0">
              <a:solidFill>
                <a:schemeClr val="accent5">
                  <a:lumMod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619672" y="4458614"/>
            <a:ext cx="6336704" cy="1200329"/>
          </a:xfrm>
          <a:prstGeom prst="rect">
            <a:avLst/>
          </a:prstGeom>
          <a:solidFill>
            <a:schemeClr val="accent5">
              <a:lumMod val="25000"/>
            </a:schemeClr>
          </a:soli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3600" b="1" dirty="0" smtClean="0"/>
              <a:t>Снежный человек или </a:t>
            </a:r>
            <a:r>
              <a:rPr lang="ru-RU" sz="3600" b="1" dirty="0" err="1" smtClean="0"/>
              <a:t>Йетти</a:t>
            </a:r>
            <a:r>
              <a:rPr lang="ru-RU" sz="3600" b="1" dirty="0" smtClean="0"/>
              <a:t> </a:t>
            </a:r>
            <a:endParaRPr lang="ru-RU" sz="3600" dirty="0">
              <a:solidFill>
                <a:srgbClr val="FFFF00"/>
              </a:solidFill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19787"/>
            <a:ext cx="1944687" cy="938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386" name="Picture 2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6376" y="5733256"/>
            <a:ext cx="1006475" cy="1006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43173366"/>
      </p:ext>
    </p:extLst>
  </p:cSld>
  <p:clrMapOvr>
    <a:masterClrMapping/>
  </p:clrMapOvr>
  <p:transition spd="med"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1187624" y="4581128"/>
            <a:ext cx="6768752" cy="1077218"/>
          </a:xfrm>
          <a:prstGeom prst="rect">
            <a:avLst/>
          </a:prstGeom>
          <a:solidFill>
            <a:schemeClr val="accent5">
              <a:lumMod val="25000"/>
            </a:schemeClr>
          </a:soli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3200" b="1" dirty="0" err="1" smtClean="0"/>
              <a:t>Кузедеевская</a:t>
            </a:r>
            <a:r>
              <a:rPr lang="ru-RU" sz="3200" b="1" dirty="0" smtClean="0"/>
              <a:t> реликтовая липова</a:t>
            </a:r>
            <a:r>
              <a:rPr lang="ru-RU" sz="3200" b="1" dirty="0" smtClean="0"/>
              <a:t>я роща</a:t>
            </a:r>
            <a:endParaRPr lang="ru-RU" sz="3200" dirty="0">
              <a:solidFill>
                <a:srgbClr val="FFFF00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79512" y="188640"/>
            <a:ext cx="8784976" cy="397031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Это место является одним из  7 чудес Кузбасса. </a:t>
            </a:r>
          </a:p>
          <a:p>
            <a:pPr algn="ctr"/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Вот несколько фактов о нём:</a:t>
            </a:r>
          </a:p>
          <a:p>
            <a:pPr marL="514350" indent="-514350">
              <a:buAutoNum type="arabicPeriod"/>
            </a:pPr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Его площадь занимает 110 квадратных километров.</a:t>
            </a:r>
          </a:p>
          <a:p>
            <a:pPr marL="514350" indent="-514350">
              <a:buAutoNum type="arabicPeriod"/>
            </a:pPr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Возраст – несколько миллионов лет.</a:t>
            </a:r>
          </a:p>
          <a:p>
            <a:pPr marL="514350" indent="-514350">
              <a:buAutoNum type="arabicPeriod"/>
            </a:pPr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2013 году объявлена памятником регионального значения.</a:t>
            </a:r>
          </a:p>
          <a:p>
            <a:pPr algn="ctr"/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 каком месте идет речь?</a:t>
            </a:r>
            <a:endParaRPr lang="ru-RU" sz="2800" b="1" dirty="0" smtClean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800" b="1" dirty="0" smtClean="0">
                <a:solidFill>
                  <a:schemeClr val="accent5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(категория 4)</a:t>
            </a:r>
          </a:p>
          <a:p>
            <a:pPr algn="ctr"/>
            <a:r>
              <a:rPr lang="ru-RU" sz="2800" b="1" dirty="0" smtClean="0">
                <a:solidFill>
                  <a:schemeClr val="accent5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баллов</a:t>
            </a:r>
            <a:endParaRPr lang="ru-RU" sz="2800" b="1" dirty="0">
              <a:solidFill>
                <a:schemeClr val="accent5">
                  <a:lumMod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19787"/>
            <a:ext cx="1944687" cy="938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410" name="Picture 2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05514" y="5814971"/>
            <a:ext cx="1006475" cy="1006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43173366"/>
      </p:ext>
    </p:extLst>
  </p:cSld>
  <p:clrMapOvr>
    <a:masterClrMapping/>
  </p:clrMapOvr>
  <p:transition spd="med"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19672" y="262681"/>
            <a:ext cx="5915025" cy="865188"/>
          </a:xfrm>
          <a:solidFill>
            <a:schemeClr val="accent5">
              <a:lumMod val="50000"/>
            </a:schemeClr>
          </a:solidFill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tx1"/>
                </a:solidFill>
              </a:rPr>
              <a:t>Правила игры:</a:t>
            </a:r>
            <a:endParaRPr lang="ru-RU" dirty="0" smtClean="0">
              <a:solidFill>
                <a:schemeClr val="tx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87624" y="1908515"/>
            <a:ext cx="7067550" cy="3916362"/>
          </a:xfr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>
            <a:normAutofit/>
          </a:bodyPr>
          <a:lstStyle/>
          <a:p>
            <a:pPr algn="just"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Участники делятся на три команды.</a:t>
            </a:r>
          </a:p>
          <a:p>
            <a:pPr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Побеждает та, которая набирает наибольшее количество очков. </a:t>
            </a:r>
          </a:p>
          <a:p>
            <a:pPr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Игра состоит из двух раундов: </a:t>
            </a:r>
            <a:b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раунд, </a:t>
            </a:r>
            <a:b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«Финальный раунд».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7CAE641-BEBC-43B9-837A-0AC481821D6B}" type="slidenum">
              <a:rPr lang="ru-RU" smtClean="0"/>
              <a:pPr>
                <a:defRPr/>
              </a:pPr>
              <a:t>2</a:t>
            </a:fld>
            <a:endParaRPr lang="ru-RU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32763" y="5846763"/>
            <a:ext cx="1011237" cy="1011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19787"/>
            <a:ext cx="1944687" cy="938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07504" y="908720"/>
            <a:ext cx="2659126" cy="58477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ru-RU" sz="3200" b="1" dirty="0">
                <a:solidFill>
                  <a:schemeClr val="tx1"/>
                </a:solidFill>
                <a:latin typeface="+mn-lt"/>
              </a:rPr>
              <a:t>Кот в мешке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3064858" y="954886"/>
            <a:ext cx="5544614" cy="1077218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1600" b="1" dirty="0">
                <a:solidFill>
                  <a:schemeClr val="tx1"/>
                </a:solidFill>
                <a:latin typeface="+mn-lt"/>
              </a:rPr>
              <a:t>Правила:</a:t>
            </a:r>
          </a:p>
          <a:p>
            <a:pPr algn="ctr"/>
            <a:r>
              <a:rPr lang="ru-RU" sz="1600" b="1" dirty="0">
                <a:solidFill>
                  <a:schemeClr val="tx1"/>
                </a:solidFill>
                <a:latin typeface="+mn-lt"/>
              </a:rPr>
              <a:t>   </a:t>
            </a:r>
            <a:r>
              <a:rPr lang="ru-RU" sz="1600" b="1" dirty="0" smtClean="0">
                <a:solidFill>
                  <a:schemeClr val="tx1"/>
                </a:solidFill>
              </a:rPr>
              <a:t>Вы можете</a:t>
            </a:r>
            <a:r>
              <a:rPr lang="ru-RU" sz="1600" b="1" dirty="0" smtClean="0">
                <a:solidFill>
                  <a:schemeClr val="tx1"/>
                </a:solidFill>
                <a:latin typeface="+mn-lt"/>
              </a:rPr>
              <a:t> </a:t>
            </a:r>
            <a:r>
              <a:rPr lang="ru-RU" sz="1600" b="1" dirty="0">
                <a:solidFill>
                  <a:schemeClr val="tx1"/>
                </a:solidFill>
                <a:latin typeface="+mn-lt"/>
              </a:rPr>
              <a:t>этот </a:t>
            </a:r>
            <a:r>
              <a:rPr lang="ru-RU" sz="1600" b="1" dirty="0" smtClean="0">
                <a:solidFill>
                  <a:schemeClr val="tx1"/>
                </a:solidFill>
                <a:latin typeface="+mn-lt"/>
              </a:rPr>
              <a:t>вопрос отдать </a:t>
            </a:r>
            <a:r>
              <a:rPr lang="ru-RU" sz="1600" b="1" dirty="0">
                <a:solidFill>
                  <a:schemeClr val="tx1"/>
                </a:solidFill>
                <a:latin typeface="+mn-lt"/>
              </a:rPr>
              <a:t>любой команде соперников.</a:t>
            </a:r>
          </a:p>
          <a:p>
            <a:pPr algn="ctr"/>
            <a:r>
              <a:rPr lang="ru-RU" sz="1600" b="1" dirty="0">
                <a:solidFill>
                  <a:schemeClr val="tx1"/>
                </a:solidFill>
                <a:latin typeface="+mn-lt"/>
              </a:rPr>
              <a:t>    Отдав вопрос, вы можете  выбрать новый.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692696"/>
            <a:ext cx="1944687" cy="3146282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467544" y="3826403"/>
            <a:ext cx="1796842" cy="83099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chemeClr val="tx1"/>
                </a:solidFill>
              </a:rPr>
              <a:t>Смотреть </a:t>
            </a:r>
          </a:p>
          <a:p>
            <a:r>
              <a:rPr lang="ru-RU" sz="2400" b="1" dirty="0" smtClean="0">
                <a:solidFill>
                  <a:schemeClr val="tx1"/>
                </a:solidFill>
              </a:rPr>
              <a:t>вопрос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2589267" y="2284706"/>
            <a:ext cx="6345832" cy="3108543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этом небольшом посёлке в 1918 году прошло первое и самое крупное восстание на территории Кузбасса. Длилось оно 10 дней, а приняло участие  в этом событии 70 тысяч человек.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Назовите этот населенный пункт?</a:t>
            </a:r>
            <a:endPara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800" b="1" dirty="0" smtClean="0">
                <a:solidFill>
                  <a:schemeClr val="accent5">
                    <a:lumMod val="25000"/>
                  </a:schemeClr>
                </a:solidFill>
              </a:rPr>
              <a:t>20 </a:t>
            </a:r>
            <a:r>
              <a:rPr lang="ru-RU" sz="2800" b="1" dirty="0" smtClean="0">
                <a:solidFill>
                  <a:schemeClr val="accent5">
                    <a:lumMod val="25000"/>
                  </a:schemeClr>
                </a:solidFill>
              </a:rPr>
              <a:t>баллов</a:t>
            </a:r>
            <a:endParaRPr lang="ru-RU" sz="2800" b="1" dirty="0">
              <a:solidFill>
                <a:schemeClr val="accent5">
                  <a:lumMod val="25000"/>
                </a:schemeClr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2771310" y="5742562"/>
            <a:ext cx="4329608" cy="646331"/>
          </a:xfrm>
          <a:prstGeom prst="rect">
            <a:avLst/>
          </a:prstGeom>
          <a:solidFill>
            <a:schemeClr val="accent5">
              <a:lumMod val="25000"/>
            </a:schemeClr>
          </a:soli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3600" b="1" dirty="0" smtClean="0">
                <a:solidFill>
                  <a:schemeClr val="accent4"/>
                </a:solidFill>
                <a:latin typeface="+mn-lt"/>
              </a:rPr>
              <a:t>Посёлок </a:t>
            </a:r>
            <a:r>
              <a:rPr lang="ru-RU" sz="3600" b="1" dirty="0" err="1" smtClean="0">
                <a:solidFill>
                  <a:schemeClr val="accent4"/>
                </a:solidFill>
                <a:latin typeface="+mn-lt"/>
              </a:rPr>
              <a:t>Чемай</a:t>
            </a:r>
            <a:endParaRPr lang="ru-RU" sz="3600" b="1" dirty="0">
              <a:solidFill>
                <a:schemeClr val="accent4"/>
              </a:solidFill>
              <a:latin typeface="+mn-lt"/>
            </a:endParaRPr>
          </a:p>
        </p:txBody>
      </p:sp>
      <p:pic>
        <p:nvPicPr>
          <p:cNvPr id="18434" name="Picture 2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03606" y="5733256"/>
            <a:ext cx="1006475" cy="1006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43173366"/>
      </p:ext>
    </p:extLst>
  </p:cSld>
  <p:clrMapOvr>
    <a:masterClrMapping/>
  </p:clrMapOvr>
  <p:transition spd="med"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flipV="1">
            <a:off x="457200" y="-603448"/>
            <a:ext cx="8229600" cy="360040"/>
          </a:xfrm>
        </p:spPr>
        <p:txBody>
          <a:bodyPr/>
          <a:lstStyle/>
          <a:p>
            <a:r>
              <a:rPr lang="ru-RU" smtClean="0"/>
              <a:t>.</a:t>
            </a:r>
            <a:endParaRPr lang="ru-RU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7CAE641-BEBC-43B9-837A-0AC481821D6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974472" y="2198791"/>
            <a:ext cx="7320850" cy="3046988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solidFill>
              <a:srgbClr val="002060"/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ru-RU" sz="9600" b="1" dirty="0" smtClean="0">
                <a:solidFill>
                  <a:schemeClr val="accent6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Финальный </a:t>
            </a:r>
            <a:endParaRPr lang="ru-RU" sz="9600" b="1" dirty="0" smtClean="0">
              <a:solidFill>
                <a:schemeClr val="accent6">
                  <a:lumMod val="40000"/>
                  <a:lumOff val="6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9600" b="1" dirty="0" smtClean="0">
                <a:solidFill>
                  <a:schemeClr val="accent6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раунд </a:t>
            </a:r>
            <a:endParaRPr lang="ru-RU" sz="9600" b="1" dirty="0">
              <a:solidFill>
                <a:schemeClr val="accent6">
                  <a:lumMod val="40000"/>
                  <a:lumOff val="6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482" name="Picture 2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2360" y="5733256"/>
            <a:ext cx="1006475" cy="1006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83421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8250" y="1208088"/>
            <a:ext cx="6667500" cy="4448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169462" y="1556792"/>
            <a:ext cx="8759551" cy="212365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Восстановите </a:t>
            </a:r>
            <a:r>
              <a:rPr lang="ru-RU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надпись, которая расположена на этом известном памятнике</a:t>
            </a:r>
            <a:endParaRPr lang="ru-RU" sz="4400" b="1" i="1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411760" y="280972"/>
            <a:ext cx="4054123" cy="646331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ru-RU" sz="3600" b="1" dirty="0" smtClean="0"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Финальный </a:t>
            </a:r>
            <a:r>
              <a:rPr lang="ru-RU" sz="3600" b="1" dirty="0" smtClean="0"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раунд</a:t>
            </a:r>
            <a:endParaRPr lang="ru-RU" sz="3600" b="1" dirty="0" smtClean="0">
              <a:solidFill>
                <a:schemeClr val="accent4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660232" y="188640"/>
            <a:ext cx="2282997" cy="83099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ru-RU" sz="4800" b="1" dirty="0" smtClean="0"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Играть</a:t>
            </a:r>
            <a:endParaRPr lang="ru-RU" sz="4800" b="1" dirty="0">
              <a:solidFill>
                <a:schemeClr val="accent4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19787"/>
            <a:ext cx="1944687" cy="938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BFBEBB8-E38A-42CC-B410-C265C41B7EAC}" type="slidenum">
              <a:rPr lang="ru-RU" smtClean="0"/>
              <a:pPr>
                <a:defRPr/>
              </a:pPr>
              <a:t>22</a:t>
            </a:fld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2195736" y="5258067"/>
            <a:ext cx="5288370" cy="1323439"/>
          </a:xfrm>
          <a:prstGeom prst="rect">
            <a:avLst/>
          </a:prstGeom>
          <a:solidFill>
            <a:schemeClr val="accent5">
              <a:lumMod val="25000"/>
            </a:schemeClr>
          </a:soli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«Главное сокровище Кузбасса – это люди!»</a:t>
            </a:r>
            <a:endParaRPr lang="ru-RU" sz="4000" b="1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9458" name="Picture 2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02079" y="5683844"/>
            <a:ext cx="1006475" cy="1006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3779912" y="4581128"/>
            <a:ext cx="1060009" cy="360040"/>
          </a:xfrm>
          <a:prstGeom prst="rect">
            <a:avLst/>
          </a:prstGeom>
          <a:solidFill>
            <a:schemeClr val="accent3">
              <a:lumMod val="6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63774296"/>
      </p:ext>
    </p:extLst>
  </p:cSld>
  <p:clrMapOvr>
    <a:masterClrMapping/>
  </p:clrMapOvr>
  <p:transition spd="med"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4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51050" y="115888"/>
            <a:ext cx="5473700" cy="779462"/>
          </a:xfrm>
          <a:solidFill>
            <a:schemeClr val="accent5">
              <a:lumMod val="50000"/>
            </a:scheme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tx1"/>
                </a:solidFill>
              </a:rPr>
              <a:t>Правила игры: </a:t>
            </a:r>
            <a:endParaRPr lang="ru-RU" dirty="0" smtClean="0">
              <a:solidFill>
                <a:schemeClr val="tx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125538"/>
            <a:ext cx="8229600" cy="5543550"/>
          </a:xfr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>
            <a:normAutofit fontScale="85000" lnSpcReduction="20000"/>
          </a:bodyPr>
          <a:lstStyle/>
          <a:p>
            <a:pPr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Командам предлагается 4 темы, включающие в себя по 4 вопроса.</a:t>
            </a:r>
          </a:p>
          <a:p>
            <a:pPr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Вопросы оценены баллами от 5 до 20, в зависимости от сложности.  </a:t>
            </a:r>
          </a:p>
          <a:p>
            <a:pPr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Команда начинающая игру определяется по жребию.</a:t>
            </a:r>
          </a:p>
          <a:p>
            <a:pPr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Члены команды выбирают тему, затем вопрос.</a:t>
            </a:r>
          </a:p>
          <a:p>
            <a:pPr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Вопрос появляется на экране и зачитывается вслух ведущим, и   команда которая первой поднимет руку, имеет право на ответ.</a:t>
            </a:r>
          </a:p>
          <a:p>
            <a:pPr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Если ответ правильный, то команда получает очки соответственно номиналу вопроса.</a:t>
            </a:r>
          </a:p>
          <a:p>
            <a:pPr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Если ответ неправильный, то очки вычитаются из суммы, набранной командой.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7CAE641-BEBC-43B9-837A-0AC481821D6B}" type="slidenum">
              <a:rPr lang="ru-RU" smtClean="0"/>
              <a:pPr>
                <a:defRPr/>
              </a:pPr>
              <a:t>3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flipV="1">
            <a:off x="457200" y="-603448"/>
            <a:ext cx="8229600" cy="360040"/>
          </a:xfrm>
        </p:spPr>
        <p:txBody>
          <a:bodyPr/>
          <a:lstStyle/>
          <a:p>
            <a:r>
              <a:rPr lang="ru-RU" dirty="0" smtClean="0"/>
              <a:t>.</a:t>
            </a:r>
            <a:endParaRPr lang="ru-RU" dirty="0"/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47346211"/>
              </p:ext>
            </p:extLst>
          </p:nvPr>
        </p:nvGraphicFramePr>
        <p:xfrm>
          <a:off x="0" y="0"/>
          <a:ext cx="9324528" cy="685799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31132"/>
                <a:gridCol w="2331132"/>
                <a:gridCol w="2331132"/>
                <a:gridCol w="2331132"/>
              </a:tblGrid>
              <a:tr h="1304282">
                <a:tc>
                  <a:txBody>
                    <a:bodyPr/>
                    <a:lstStyle/>
                    <a:p>
                      <a:pPr algn="ctr"/>
                      <a:r>
                        <a:rPr lang="ru-RU" sz="24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КАТЕГОРИЯ </a:t>
                      </a:r>
                    </a:p>
                    <a:p>
                      <a:pPr algn="ctr"/>
                      <a:r>
                        <a:rPr lang="ru-RU" sz="24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2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5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КАТЕГОРИЯ </a:t>
                      </a:r>
                    </a:p>
                    <a:p>
                      <a:pPr algn="ctr"/>
                      <a:r>
                        <a:rPr lang="ru-RU" sz="24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2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5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КАТЕГОРИЯ</a:t>
                      </a:r>
                    </a:p>
                    <a:p>
                      <a:pPr algn="ctr"/>
                      <a:r>
                        <a:rPr lang="ru-RU" sz="24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2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5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КАТЕГОРИЯ</a:t>
                      </a:r>
                    </a:p>
                    <a:p>
                      <a:pPr algn="ctr"/>
                      <a:r>
                        <a:rPr lang="ru-RU" sz="24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2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5">
                        <a:lumMod val="50000"/>
                      </a:schemeClr>
                    </a:solidFill>
                  </a:tcPr>
                </a:tc>
              </a:tr>
              <a:tr h="1388429">
                <a:tc>
                  <a:txBody>
                    <a:bodyPr/>
                    <a:lstStyle/>
                    <a:p>
                      <a:pPr algn="ctr"/>
                      <a:r>
                        <a:rPr lang="ru-RU" sz="6000" b="1" dirty="0" smtClean="0">
                          <a:solidFill>
                            <a:schemeClr val="accent5">
                              <a:lumMod val="25000"/>
                            </a:schemeClr>
                          </a:solidFill>
                          <a:hlinkClick r:id="rId2" action="ppaction://hlinksldjump"/>
                        </a:rPr>
                        <a:t>5</a:t>
                      </a:r>
                      <a:endParaRPr lang="ru-RU" sz="6000" b="1" dirty="0">
                        <a:solidFill>
                          <a:schemeClr val="accent5">
                            <a:lumMod val="25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6000" b="1" dirty="0" smtClean="0">
                          <a:solidFill>
                            <a:srgbClr val="0066FF"/>
                          </a:solidFill>
                          <a:hlinkClick r:id="rId3" action="ppaction://hlinksldjump"/>
                        </a:rPr>
                        <a:t>5</a:t>
                      </a:r>
                      <a:endParaRPr lang="ru-RU" sz="6000" b="1" dirty="0">
                        <a:solidFill>
                          <a:srgbClr val="0066FF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6000" b="1" dirty="0" smtClean="0">
                          <a:solidFill>
                            <a:srgbClr val="7030A0"/>
                          </a:solidFill>
                          <a:hlinkClick r:id="rId4" action="ppaction://hlinksldjump"/>
                        </a:rPr>
                        <a:t>5</a:t>
                      </a:r>
                      <a:endParaRPr lang="ru-RU" sz="6000" b="1" dirty="0">
                        <a:solidFill>
                          <a:srgbClr val="7030A0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6000" b="1" dirty="0" smtClean="0">
                          <a:solidFill>
                            <a:srgbClr val="7030A0"/>
                          </a:solidFill>
                          <a:hlinkClick r:id="rId5" action="ppaction://hlinksldjump"/>
                        </a:rPr>
                        <a:t>5</a:t>
                      </a:r>
                      <a:endParaRPr lang="ru-RU" sz="6000" b="1" dirty="0">
                        <a:solidFill>
                          <a:srgbClr val="7030A0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1388429">
                <a:tc>
                  <a:txBody>
                    <a:bodyPr/>
                    <a:lstStyle/>
                    <a:p>
                      <a:pPr algn="ctr"/>
                      <a:r>
                        <a:rPr lang="ru-RU" sz="6000" b="1" dirty="0" smtClean="0">
                          <a:solidFill>
                            <a:schemeClr val="tx1"/>
                          </a:solidFill>
                          <a:hlinkClick r:id="rId6" action="ppaction://hlinksldjump"/>
                        </a:rPr>
                        <a:t>10</a:t>
                      </a:r>
                      <a:endParaRPr lang="ru-RU" sz="60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6000" b="1" baseline="0" dirty="0" smtClean="0">
                          <a:solidFill>
                            <a:srgbClr val="7030A0"/>
                          </a:solidFill>
                          <a:hlinkClick r:id="rId7" action="ppaction://hlinksldjump"/>
                        </a:rPr>
                        <a:t>10</a:t>
                      </a:r>
                      <a:endParaRPr lang="ru-RU" sz="6000" b="1" baseline="0" dirty="0">
                        <a:solidFill>
                          <a:srgbClr val="7030A0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6000" b="1" dirty="0" smtClean="0">
                          <a:solidFill>
                            <a:schemeClr val="tx1"/>
                          </a:solidFill>
                          <a:hlinkClick r:id="rId8" action="ppaction://hlinksldjump"/>
                        </a:rPr>
                        <a:t>10</a:t>
                      </a:r>
                      <a:endParaRPr lang="ru-RU" sz="60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6000" b="1" dirty="0" smtClean="0">
                          <a:solidFill>
                            <a:schemeClr val="tx1"/>
                          </a:solidFill>
                          <a:hlinkClick r:id="rId9" action="ppaction://hlinksldjump"/>
                        </a:rPr>
                        <a:t>10</a:t>
                      </a:r>
                      <a:endParaRPr lang="ru-RU" sz="60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1388429">
                <a:tc>
                  <a:txBody>
                    <a:bodyPr/>
                    <a:lstStyle/>
                    <a:p>
                      <a:pPr algn="ctr"/>
                      <a:r>
                        <a:rPr lang="ru-RU" sz="6000" b="1" dirty="0" smtClean="0">
                          <a:solidFill>
                            <a:schemeClr val="tx1"/>
                          </a:solidFill>
                          <a:hlinkClick r:id="rId10" action="ppaction://hlinksldjump"/>
                        </a:rPr>
                        <a:t>15</a:t>
                      </a:r>
                      <a:endParaRPr lang="ru-RU" sz="60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6000" b="1" dirty="0" smtClean="0">
                          <a:solidFill>
                            <a:schemeClr val="tx1"/>
                          </a:solidFill>
                          <a:hlinkClick r:id="rId11" action="ppaction://hlinksldjump"/>
                        </a:rPr>
                        <a:t>15</a:t>
                      </a:r>
                      <a:endParaRPr lang="ru-RU" sz="60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6000" b="1" dirty="0" smtClean="0">
                          <a:solidFill>
                            <a:schemeClr val="tx1"/>
                          </a:solidFill>
                          <a:hlinkClick r:id="rId12" action="ppaction://hlinksldjump"/>
                        </a:rPr>
                        <a:t>15</a:t>
                      </a:r>
                      <a:endParaRPr lang="ru-RU" sz="60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6000" b="1" dirty="0" smtClean="0">
                          <a:solidFill>
                            <a:schemeClr val="tx1"/>
                          </a:solidFill>
                          <a:hlinkClick r:id="rId13" action="ppaction://hlinksldjump"/>
                        </a:rPr>
                        <a:t>15</a:t>
                      </a:r>
                      <a:endParaRPr lang="ru-RU" sz="60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1388429">
                <a:tc>
                  <a:txBody>
                    <a:bodyPr/>
                    <a:lstStyle/>
                    <a:p>
                      <a:pPr algn="ctr"/>
                      <a:r>
                        <a:rPr lang="ru-RU" sz="6000" b="1" dirty="0" smtClean="0">
                          <a:solidFill>
                            <a:schemeClr val="tx1"/>
                          </a:solidFill>
                          <a:hlinkClick r:id="rId14" action="ppaction://hlinksldjump"/>
                        </a:rPr>
                        <a:t>20</a:t>
                      </a:r>
                      <a:endParaRPr lang="ru-RU" sz="60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6000" b="1" dirty="0" smtClean="0">
                          <a:solidFill>
                            <a:schemeClr val="tx1"/>
                          </a:solidFill>
                          <a:hlinkClick r:id="rId15" action="ppaction://hlinksldjump"/>
                        </a:rPr>
                        <a:t>20</a:t>
                      </a:r>
                      <a:endParaRPr lang="ru-RU" sz="60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6000" b="1" dirty="0" smtClean="0">
                          <a:solidFill>
                            <a:schemeClr val="tx1"/>
                          </a:solidFill>
                          <a:hlinkClick r:id="rId16" action="ppaction://hlinksldjump"/>
                        </a:rPr>
                        <a:t>20</a:t>
                      </a:r>
                      <a:endParaRPr lang="ru-RU" sz="60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6000" b="1" dirty="0" smtClean="0">
                          <a:solidFill>
                            <a:schemeClr val="tx1"/>
                          </a:solidFill>
                          <a:hlinkClick r:id="rId17" action="ppaction://hlinksldjump"/>
                        </a:rPr>
                        <a:t>20</a:t>
                      </a:r>
                      <a:endParaRPr lang="ru-RU" sz="60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7CAE641-BEBC-43B9-837A-0AC481821D6B}" type="slidenum">
              <a:rPr lang="ru-RU" smtClean="0"/>
              <a:pPr>
                <a:defRPr/>
              </a:pPr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93893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332656"/>
            <a:ext cx="8784976" cy="3970318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Город, который считается самым молодым в Кузбассе. Образован в 1952 году, а уже в 1989 году стал самостоятельным муниципальным образованием.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 smtClean="0">
                <a:solidFill>
                  <a:schemeClr val="accent5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(категория 1)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 smtClean="0">
                <a:solidFill>
                  <a:schemeClr val="accent5">
                    <a:lumMod val="25000"/>
                  </a:schemeClr>
                </a:solidFill>
              </a:rPr>
              <a:t>5 баллов</a:t>
            </a:r>
            <a:endParaRPr lang="ru-RU" sz="2400" b="1" dirty="0">
              <a:solidFill>
                <a:schemeClr val="accent5">
                  <a:lumMod val="25000"/>
                </a:schemeClr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795808" y="4873579"/>
            <a:ext cx="3395288" cy="769441"/>
          </a:xfrm>
          <a:prstGeom prst="rect">
            <a:avLst/>
          </a:prstGeom>
          <a:solidFill>
            <a:schemeClr val="accent5">
              <a:lumMod val="25000"/>
            </a:schemeClr>
          </a:soli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dirty="0" smtClean="0">
                <a:solidFill>
                  <a:schemeClr val="tx1"/>
                </a:solidFill>
              </a:rPr>
              <a:t>Полысаево</a:t>
            </a:r>
            <a:endParaRPr lang="ru-RU" sz="4400" b="1" dirty="0">
              <a:solidFill>
                <a:schemeClr val="tx1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79512" y="6021288"/>
            <a:ext cx="1574800" cy="585788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rgbClr val="C00000"/>
                </a:solidFill>
              </a:rPr>
              <a:t>ОТВЕТ</a:t>
            </a:r>
          </a:p>
        </p:txBody>
      </p:sp>
      <p:pic>
        <p:nvPicPr>
          <p:cNvPr id="3074" name="Picture 2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3251" y="5665637"/>
            <a:ext cx="1011237" cy="1011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188640"/>
            <a:ext cx="8784976" cy="3585597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3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«Эта известная личность жила и училась в г. Кемерово, закончила Кемеровский медицинский институт. В настоящее время ведет известную программу о здоровье на первом канале». О </a:t>
            </a:r>
            <a:r>
              <a:rPr lang="ru-RU" sz="3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ком идет </a:t>
            </a:r>
            <a:r>
              <a:rPr lang="ru-RU" sz="3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речь? </a:t>
            </a:r>
          </a:p>
          <a:p>
            <a:pPr algn="ctr"/>
            <a:r>
              <a:rPr lang="ru-RU" sz="2800" b="1" dirty="0" smtClean="0">
                <a:solidFill>
                  <a:schemeClr val="accent5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(категория 1)</a:t>
            </a:r>
          </a:p>
          <a:p>
            <a:pPr algn="ctr"/>
            <a:r>
              <a:rPr lang="ru-RU" sz="2400" b="1" dirty="0" smtClean="0">
                <a:solidFill>
                  <a:schemeClr val="accent5">
                    <a:lumMod val="25000"/>
                  </a:schemeClr>
                </a:solidFill>
              </a:rPr>
              <a:t>10 баллов</a:t>
            </a:r>
            <a:endParaRPr lang="ru-RU" sz="2400" b="1" dirty="0">
              <a:solidFill>
                <a:schemeClr val="accent5">
                  <a:lumMod val="25000"/>
                </a:schemeClr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017454" y="4581128"/>
            <a:ext cx="5109091" cy="769441"/>
          </a:xfrm>
          <a:prstGeom prst="rect">
            <a:avLst/>
          </a:prstGeom>
          <a:solidFill>
            <a:schemeClr val="accent5">
              <a:lumMod val="25000"/>
            </a:schemeClr>
          </a:soli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ru-RU" sz="4400" b="1" dirty="0" smtClean="0">
                <a:solidFill>
                  <a:schemeClr val="tx1"/>
                </a:solidFill>
              </a:rPr>
              <a:t>Елена Малышева</a:t>
            </a:r>
            <a:endParaRPr lang="ru-RU" sz="4400" b="1" dirty="0">
              <a:solidFill>
                <a:schemeClr val="tx1"/>
              </a:solidFill>
            </a:endParaRPr>
          </a:p>
        </p:txBody>
      </p:sp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19787"/>
            <a:ext cx="1944687" cy="938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8" name="Picture 2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3251" y="5846763"/>
            <a:ext cx="1011237" cy="1011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16150431"/>
      </p:ext>
    </p:extLst>
  </p:cSld>
  <p:clrMapOvr>
    <a:masterClrMapping/>
  </p:clrMapOvr>
  <p:transition spd="med"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19787"/>
            <a:ext cx="1944687" cy="938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06014" y="908720"/>
            <a:ext cx="8815641" cy="2739211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Как называется самый известный в Кемеровской области региональный центр развития добровольчества?</a:t>
            </a:r>
          </a:p>
          <a:p>
            <a:pPr algn="ctr"/>
            <a:r>
              <a:rPr lang="ru-RU" sz="2800" b="1" dirty="0" smtClean="0">
                <a:solidFill>
                  <a:schemeClr val="accent5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(категория 1)</a:t>
            </a:r>
          </a:p>
          <a:p>
            <a:pPr algn="ctr"/>
            <a:r>
              <a:rPr lang="ru-RU" sz="2400" b="1" dirty="0" smtClean="0">
                <a:solidFill>
                  <a:schemeClr val="accent5">
                    <a:lumMod val="25000"/>
                  </a:schemeClr>
                </a:solidFill>
                <a:latin typeface="+mn-lt"/>
              </a:rPr>
              <a:t>15 баллов </a:t>
            </a:r>
            <a:endParaRPr lang="ru-RU" sz="2400" b="1" dirty="0">
              <a:solidFill>
                <a:schemeClr val="accent5">
                  <a:lumMod val="25000"/>
                </a:schemeClr>
              </a:solidFill>
              <a:latin typeface="+mn-lt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772143" y="4365104"/>
            <a:ext cx="3683381" cy="769441"/>
          </a:xfrm>
          <a:prstGeom prst="rect">
            <a:avLst/>
          </a:prstGeom>
          <a:solidFill>
            <a:schemeClr val="accent5">
              <a:lumMod val="25000"/>
            </a:schemeClr>
          </a:soli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ru-RU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БлагоДарю</a:t>
            </a:r>
            <a:r>
              <a:rPr lang="ru-RU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ru-RU" sz="4400" b="1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122" name="Picture 2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10418" y="5811613"/>
            <a:ext cx="1011237" cy="1011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43173366"/>
      </p:ext>
    </p:extLst>
  </p:cSld>
  <p:clrMapOvr>
    <a:masterClrMapping/>
  </p:clrMapOvr>
  <p:transition spd="med"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19787"/>
            <a:ext cx="1944687" cy="938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79512" y="654522"/>
            <a:ext cx="8784976" cy="353943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Дважды герой Советского Союза лётчик – космонавт, первый в мире совершивший выход в открытый космос.</a:t>
            </a:r>
          </a:p>
          <a:p>
            <a:pPr algn="ctr"/>
            <a:r>
              <a:rPr lang="ru-RU" sz="4000" b="1" dirty="0" smtClean="0">
                <a:solidFill>
                  <a:schemeClr val="accent5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(категория </a:t>
            </a:r>
            <a:r>
              <a:rPr lang="ru-RU" sz="4000" b="1" dirty="0" smtClean="0">
                <a:solidFill>
                  <a:schemeClr val="accent5">
                    <a:lumMod val="25000"/>
                  </a:schemeClr>
                </a:solidFill>
              </a:rPr>
              <a:t>1)</a:t>
            </a:r>
          </a:p>
          <a:p>
            <a:pPr algn="ctr"/>
            <a:r>
              <a:rPr lang="ru-RU" sz="2400" b="1" dirty="0" smtClean="0">
                <a:solidFill>
                  <a:schemeClr val="accent5">
                    <a:lumMod val="25000"/>
                  </a:schemeClr>
                </a:solidFill>
                <a:latin typeface="+mn-lt"/>
              </a:rPr>
              <a:t>20 баллов </a:t>
            </a:r>
            <a:endParaRPr lang="ru-RU" sz="2400" b="1" dirty="0">
              <a:solidFill>
                <a:schemeClr val="accent5">
                  <a:lumMod val="25000"/>
                </a:schemeClr>
              </a:solidFill>
              <a:latin typeface="+mn-lt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196414" y="4725144"/>
            <a:ext cx="4751172" cy="769441"/>
          </a:xfrm>
          <a:prstGeom prst="rect">
            <a:avLst/>
          </a:prstGeom>
          <a:solidFill>
            <a:schemeClr val="accent5">
              <a:lumMod val="25000"/>
            </a:schemeClr>
          </a:soli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ru-RU" sz="4400" b="1" dirty="0" smtClean="0">
                <a:solidFill>
                  <a:schemeClr val="tx1"/>
                </a:solidFill>
              </a:rPr>
              <a:t>Алексей Леонов</a:t>
            </a:r>
            <a:endParaRPr lang="ru-RU" sz="4400" b="1" dirty="0">
              <a:solidFill>
                <a:schemeClr val="tx1"/>
              </a:solidFill>
            </a:endParaRPr>
          </a:p>
        </p:txBody>
      </p:sp>
      <p:pic>
        <p:nvPicPr>
          <p:cNvPr id="6146" name="Picture 2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3251" y="5825220"/>
            <a:ext cx="1011237" cy="1011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43173366"/>
      </p:ext>
    </p:extLst>
  </p:cSld>
  <p:clrMapOvr>
    <a:masterClrMapping/>
  </p:clrMapOvr>
  <p:transition spd="med"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19787"/>
            <a:ext cx="1944687" cy="938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79512" y="469989"/>
            <a:ext cx="8786186" cy="3662541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Московско-Сибирский тракт, проходивший через этот город использовался для перевозки грузов, почты и пассажиров. А также считался дорогой арестантов и колодников – назовите этот город?</a:t>
            </a:r>
          </a:p>
          <a:p>
            <a:pPr algn="ctr"/>
            <a:r>
              <a:rPr lang="ru-RU" sz="2800" b="1" dirty="0" smtClean="0">
                <a:solidFill>
                  <a:schemeClr val="accent5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(категория 2)</a:t>
            </a:r>
          </a:p>
          <a:p>
            <a:pPr algn="ctr"/>
            <a:r>
              <a:rPr lang="ru-RU" sz="2400" b="1" dirty="0" smtClean="0">
                <a:solidFill>
                  <a:schemeClr val="accent5">
                    <a:lumMod val="25000"/>
                  </a:schemeClr>
                </a:solidFill>
              </a:rPr>
              <a:t>5 баллов</a:t>
            </a:r>
            <a:endParaRPr lang="ru-RU" sz="2400" b="1" dirty="0">
              <a:solidFill>
                <a:schemeClr val="accent5">
                  <a:lumMod val="25000"/>
                </a:schemeClr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411760" y="4953516"/>
            <a:ext cx="4392488" cy="769441"/>
          </a:xfrm>
          <a:prstGeom prst="rect">
            <a:avLst/>
          </a:prstGeom>
          <a:solidFill>
            <a:schemeClr val="accent5">
              <a:lumMod val="25000"/>
            </a:schemeClr>
          </a:soli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Мариинск </a:t>
            </a:r>
            <a:endParaRPr lang="ru-RU" sz="4400" b="1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170" name="Picture 2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2360" y="5813001"/>
            <a:ext cx="1011237" cy="1011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43173366"/>
      </p:ext>
    </p:extLst>
  </p:cSld>
  <p:clrMapOvr>
    <a:masterClrMapping/>
  </p:clrMapOvr>
  <p:transition spd="med"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heme/theme1.xml><?xml version="1.0" encoding="utf-8"?>
<a:theme xmlns:a="http://schemas.openxmlformats.org/drawingml/2006/main" name="Снежная зима, викторина">
  <a:themeElements>
    <a:clrScheme name="Другая 3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2">
  <a:themeElements>
    <a:clrScheme name="Другая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0000"/>
      </a:hlink>
      <a:folHlink>
        <a:srgbClr val="BBE0E3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666633"/>
        </a:hlink>
        <a:folHlink>
          <a:srgbClr val="6666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14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0000"/>
        </a:hlink>
        <a:folHlink>
          <a:srgbClr val="CC33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1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FFE2A7"/>
        </a:hlink>
        <a:folHlink>
          <a:srgbClr val="CC33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1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FFD47D"/>
        </a:hlink>
        <a:folHlink>
          <a:srgbClr val="CC33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_Снежная зима, викторина">
  <a:themeElements>
    <a:clrScheme name="Другая 3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Снежная зима, викторина</Template>
  <TotalTime>1459</TotalTime>
  <Words>844</Words>
  <Application>Microsoft Office PowerPoint</Application>
  <PresentationFormat>Экран (4:3)</PresentationFormat>
  <Paragraphs>129</Paragraphs>
  <Slides>22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3</vt:i4>
      </vt:variant>
      <vt:variant>
        <vt:lpstr>Заголовки слайдов</vt:lpstr>
      </vt:variant>
      <vt:variant>
        <vt:i4>22</vt:i4>
      </vt:variant>
    </vt:vector>
  </HeadingPairs>
  <TitlesOfParts>
    <vt:vector size="25" baseType="lpstr">
      <vt:lpstr>Снежная зима, викторина</vt:lpstr>
      <vt:lpstr>12</vt:lpstr>
      <vt:lpstr>1_Снежная зима, викторина</vt:lpstr>
      <vt:lpstr>Презентация PowerPoint</vt:lpstr>
      <vt:lpstr>Правила игры:</vt:lpstr>
      <vt:lpstr>Правила игры: </vt:lpstr>
      <vt:lpstr>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.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СВОЯ ИГРА Снежная зима</dc:title>
  <dc:creator>Канаев Семен</dc:creator>
  <cp:lastModifiedBy>Юлия</cp:lastModifiedBy>
  <cp:revision>148</cp:revision>
  <dcterms:created xsi:type="dcterms:W3CDTF">2016-01-30T15:54:37Z</dcterms:created>
  <dcterms:modified xsi:type="dcterms:W3CDTF">2022-11-02T03:57:51Z</dcterms:modified>
</cp:coreProperties>
</file>