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61" r:id="rId3"/>
    <p:sldId id="262" r:id="rId4"/>
    <p:sldId id="324" r:id="rId5"/>
    <p:sldId id="325" r:id="rId6"/>
    <p:sldId id="342" r:id="rId7"/>
    <p:sldId id="309" r:id="rId8"/>
    <p:sldId id="310" r:id="rId9"/>
    <p:sldId id="268" r:id="rId10"/>
    <p:sldId id="272" r:id="rId11"/>
    <p:sldId id="273" r:id="rId12"/>
    <p:sldId id="313" r:id="rId13"/>
    <p:sldId id="344" r:id="rId14"/>
    <p:sldId id="301" r:id="rId15"/>
    <p:sldId id="306" r:id="rId16"/>
    <p:sldId id="292" r:id="rId17"/>
    <p:sldId id="296" r:id="rId18"/>
    <p:sldId id="271" r:id="rId19"/>
    <p:sldId id="315" r:id="rId20"/>
    <p:sldId id="269" r:id="rId21"/>
    <p:sldId id="340" r:id="rId22"/>
    <p:sldId id="278" r:id="rId23"/>
    <p:sldId id="326" r:id="rId24"/>
    <p:sldId id="327" r:id="rId25"/>
    <p:sldId id="328" r:id="rId26"/>
    <p:sldId id="329" r:id="rId27"/>
    <p:sldId id="330" r:id="rId28"/>
    <p:sldId id="331" r:id="rId29"/>
    <p:sldId id="332" r:id="rId30"/>
    <p:sldId id="334" r:id="rId31"/>
    <p:sldId id="335" r:id="rId32"/>
    <p:sldId id="337" r:id="rId33"/>
    <p:sldId id="333" r:id="rId34"/>
    <p:sldId id="338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40" autoAdjust="0"/>
    <p:restoredTop sz="94671" autoAdjust="0"/>
  </p:normalViewPr>
  <p:slideViewPr>
    <p:cSldViewPr>
      <p:cViewPr>
        <p:scale>
          <a:sx n="62" d="100"/>
          <a:sy n="62" d="100"/>
        </p:scale>
        <p:origin x="-1116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2351\&#1056;&#1072;&#1073;&#1086;&#1095;&#1080;&#1081;%20&#1089;&#1090;&#1086;&#1083;\&#1084;&#1091;&#1079;&#1099;&#1082;&#1072;%20&#1076;&#1083;&#1103;%20&#1087;&#1088;&#1086;&#1077;&#1082;&#1090;&#1072;\Klassicheskaya-muzyka-dlya-vody-Krasivaya-melodiya(muzofon.com).mp3" TargetMode="Externa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&#1056;&#1077;&#1082;&#1072;%20&#1055;&#1089;&#1105;&#1083;\Troe_v_lodke_ne_schitaya_sobaki_-_Pesnya_o_reke_iz_1_serii_(xMusic.me).mp3" TargetMode="Externa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&#1056;&#1077;&#1082;&#1072;%20&#1055;&#1089;&#1105;&#1083;\Troe_v_lodke_ne_schitaya_sobaki_-_Pesnya_o_reke_iz_1_serii%20(mp3cut.net).mp3" TargetMode="Externa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28604"/>
            <a:ext cx="7772400" cy="386449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/>
              <a:t>Курская область </a:t>
            </a:r>
            <a:r>
              <a:rPr lang="ru-RU" sz="2000" dirty="0" err="1" smtClean="0"/>
              <a:t>Обоянский</a:t>
            </a:r>
            <a:r>
              <a:rPr lang="ru-RU" sz="2000" dirty="0" smtClean="0"/>
              <a:t> район                                                           </a:t>
            </a:r>
            <a:r>
              <a:rPr lang="ru-RU" sz="4000" dirty="0" smtClean="0"/>
              <a:t> МБОУ </a:t>
            </a:r>
            <a:r>
              <a:rPr lang="ru-RU" sz="4000" dirty="0" err="1" smtClean="0"/>
              <a:t>Котельниковская</a:t>
            </a:r>
            <a:r>
              <a:rPr lang="ru-RU" sz="4000" dirty="0" smtClean="0"/>
              <a:t> школа</a:t>
            </a:r>
            <a:r>
              <a:rPr lang="ru-RU" sz="3200" dirty="0" smtClean="0"/>
              <a:t>»</a:t>
            </a:r>
            <a:br>
              <a:rPr lang="ru-RU" sz="32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>
                <a:solidFill>
                  <a:srgbClr val="FFFF00"/>
                </a:solidFill>
              </a:rPr>
              <a:t>«Исследование реки </a:t>
            </a:r>
            <a:r>
              <a:rPr lang="ru-RU" sz="4000" dirty="0" err="1" smtClean="0">
                <a:solidFill>
                  <a:srgbClr val="FFFF00"/>
                </a:solidFill>
              </a:rPr>
              <a:t>Псёл</a:t>
            </a:r>
            <a:r>
              <a:rPr lang="ru-RU" sz="4000" dirty="0" smtClean="0">
                <a:solidFill>
                  <a:srgbClr val="FFFF00"/>
                </a:solidFill>
              </a:rPr>
              <a:t>, выявление экологических проблем и нахождение путей их решения»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53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14348" y="3356992"/>
            <a:ext cx="8286808" cy="3072404"/>
          </a:xfrm>
        </p:spPr>
        <p:txBody>
          <a:bodyPr>
            <a:normAutofit fontScale="70000" lnSpcReduction="20000"/>
          </a:bodyPr>
          <a:lstStyle/>
          <a:p>
            <a:pPr algn="ctr"/>
            <a:endParaRPr lang="ru-RU" sz="3600" dirty="0" smtClean="0"/>
          </a:p>
          <a:p>
            <a:pPr algn="ctr"/>
            <a:r>
              <a:rPr lang="ru-RU" sz="3600" dirty="0" smtClean="0"/>
              <a:t>Номинация </a:t>
            </a:r>
            <a:r>
              <a:rPr lang="ru-RU" sz="3600" dirty="0" smtClean="0"/>
              <a:t>«Изучение и охрана водных ресурсов </a:t>
            </a:r>
            <a:r>
              <a:rPr lang="ru-RU" sz="3600" smtClean="0"/>
              <a:t>своей местности</a:t>
            </a:r>
            <a:r>
              <a:rPr lang="ru-RU" sz="3600" smtClean="0"/>
              <a:t>»</a:t>
            </a:r>
            <a:endParaRPr lang="ru-RU" sz="3600" dirty="0" smtClean="0"/>
          </a:p>
          <a:p>
            <a:pPr algn="r"/>
            <a:r>
              <a:rPr lang="ru-RU" sz="1900" dirty="0" smtClean="0">
                <a:solidFill>
                  <a:schemeClr val="bg1"/>
                </a:solidFill>
              </a:rPr>
              <a:t>Подготовили:</a:t>
            </a:r>
          </a:p>
          <a:p>
            <a:pPr algn="r"/>
            <a:r>
              <a:rPr lang="ru-RU" sz="1900" dirty="0" smtClean="0">
                <a:solidFill>
                  <a:schemeClr val="bg1"/>
                </a:solidFill>
              </a:rPr>
              <a:t>Конева Елена ученица 8 класса                                                         </a:t>
            </a:r>
          </a:p>
          <a:p>
            <a:pPr algn="r"/>
            <a:endParaRPr lang="ru-RU" sz="1900" dirty="0" smtClean="0">
              <a:solidFill>
                <a:schemeClr val="bg1"/>
              </a:solidFill>
            </a:endParaRPr>
          </a:p>
          <a:p>
            <a:pPr algn="r"/>
            <a:r>
              <a:rPr lang="ru-RU" sz="1900" dirty="0" smtClean="0">
                <a:solidFill>
                  <a:schemeClr val="bg1"/>
                </a:solidFill>
              </a:rPr>
              <a:t> Руководитель: учитель географии. </a:t>
            </a:r>
          </a:p>
          <a:p>
            <a:pPr algn="r"/>
            <a:r>
              <a:rPr lang="ru-RU" sz="1900" dirty="0" smtClean="0">
                <a:solidFill>
                  <a:schemeClr val="bg1"/>
                </a:solidFill>
              </a:rPr>
              <a:t>Шрамко Р.В.   </a:t>
            </a:r>
          </a:p>
          <a:p>
            <a:pPr algn="ctr"/>
            <a:r>
              <a:rPr lang="ru-RU" sz="1900" dirty="0" smtClean="0">
                <a:solidFill>
                  <a:schemeClr val="bg1"/>
                </a:solidFill>
              </a:rPr>
              <a:t>                                                                            </a:t>
            </a:r>
          </a:p>
          <a:p>
            <a:pPr algn="ctr"/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404665"/>
            <a:ext cx="8606760" cy="63709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3200" u="sng" dirty="0" smtClean="0">
                <a:solidFill>
                  <a:srgbClr val="C00000"/>
                </a:solidFill>
              </a:rPr>
              <a:t>Актуальность. </a:t>
            </a:r>
            <a:r>
              <a:rPr lang="ru-RU" sz="2000" dirty="0" smtClean="0"/>
              <a:t>Малые реки составляют значительную часть водного фонда Российской Федерации, состояние которого в последние годы значительно ухудшилось. В связи с деградацией водных объектов и живых организмов, обитающей в них, а также ростом негативного влияния воды на состояние здоровья населения, в настоящее время требуется  разработка новых подходов к рациональному использованию водных ресурсов России. Важно, чтобы каждый человек понимал проблемы окружающей среды, старался сделать её пригодной для своего проживания, нанести ей как можно меньше вреда.</a:t>
            </a:r>
          </a:p>
          <a:p>
            <a:pPr algn="just"/>
            <a:r>
              <a:rPr lang="ru-RU" sz="3200" u="sng" dirty="0" smtClean="0">
                <a:solidFill>
                  <a:srgbClr val="C00000"/>
                </a:solidFill>
              </a:rPr>
              <a:t>Цель:</a:t>
            </a:r>
            <a:r>
              <a:rPr lang="ru-RU" sz="3200" dirty="0" smtClean="0">
                <a:solidFill>
                  <a:srgbClr val="C00000"/>
                </a:solidFill>
              </a:rPr>
              <a:t> </a:t>
            </a:r>
            <a:r>
              <a:rPr lang="ru-RU" sz="2000" dirty="0" smtClean="0">
                <a:latin typeface="Constantia" pitchFamily="18" charset="0"/>
                <a:cs typeface="Times New Roman" pitchFamily="18" charset="0"/>
              </a:rPr>
              <a:t>собрать данные об истории и названии реки </a:t>
            </a:r>
            <a:r>
              <a:rPr lang="ru-RU" sz="2000" dirty="0" err="1" smtClean="0">
                <a:latin typeface="Constantia" pitchFamily="18" charset="0"/>
                <a:cs typeface="Times New Roman" pitchFamily="18" charset="0"/>
              </a:rPr>
              <a:t>Псёл</a:t>
            </a:r>
            <a:r>
              <a:rPr lang="ru-RU" sz="2000" dirty="0" smtClean="0">
                <a:latin typeface="Constantia" pitchFamily="18" charset="0"/>
                <a:cs typeface="Times New Roman" pitchFamily="18" charset="0"/>
              </a:rPr>
              <a:t>; ознакомиться с флорой и фауной; провести исследовательскую работу по изучению экологических проблем реки и методах их решения.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200" u="sng" dirty="0" smtClean="0">
                <a:solidFill>
                  <a:srgbClr val="C00000"/>
                </a:solidFill>
              </a:rPr>
              <a:t>Задачи:</a:t>
            </a:r>
            <a:r>
              <a:rPr lang="ru-RU" sz="2000" dirty="0" smtClean="0">
                <a:solidFill>
                  <a:srgbClr val="C00000"/>
                </a:solidFill>
              </a:rPr>
              <a:t> </a:t>
            </a:r>
            <a:r>
              <a:rPr lang="ru-RU" sz="2000" dirty="0" smtClean="0"/>
              <a:t>собрать информацию о хозяйственном использовании реки методом опроса местных жителей; провести исследование по определению цветности, мутности, прозрачности, запаха и вкуса воды. </a:t>
            </a:r>
            <a:endParaRPr lang="ru-RU" sz="2400" dirty="0" smtClean="0"/>
          </a:p>
          <a:p>
            <a:pPr algn="just"/>
            <a:r>
              <a:rPr lang="ru-RU" sz="2000" dirty="0" smtClean="0"/>
              <a:t>Составить план мероприятий по экологической защите водной экосистемы от загрязнения.</a:t>
            </a:r>
          </a:p>
          <a:p>
            <a:pPr algn="just"/>
            <a:r>
              <a:rPr lang="ru-RU" sz="3200" dirty="0" smtClean="0">
                <a:solidFill>
                  <a:schemeClr val="accent1"/>
                </a:solidFill>
              </a:rPr>
              <a:t>      </a:t>
            </a:r>
            <a:endParaRPr lang="ru-RU" sz="20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85728"/>
            <a:ext cx="8568952" cy="9171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C00000"/>
                </a:solidFill>
              </a:rPr>
              <a:t>Объект исследования</a:t>
            </a:r>
          </a:p>
          <a:p>
            <a:pPr algn="just"/>
            <a:r>
              <a:rPr lang="ru-RU" sz="2400" dirty="0" smtClean="0">
                <a:solidFill>
                  <a:schemeClr val="accent1"/>
                </a:solidFill>
              </a:rPr>
              <a:t>      </a:t>
            </a:r>
            <a:r>
              <a:rPr lang="ru-RU" sz="2400" dirty="0" smtClean="0"/>
              <a:t>Объектом исследования является река </a:t>
            </a:r>
            <a:r>
              <a:rPr lang="ru-RU" sz="2400" dirty="0" err="1" smtClean="0"/>
              <a:t>Псёл</a:t>
            </a:r>
            <a:r>
              <a:rPr lang="ru-RU" sz="2400" dirty="0" smtClean="0"/>
              <a:t> на участке, расположенном  в окрестностях села </a:t>
            </a:r>
            <a:r>
              <a:rPr lang="ru-RU" sz="2400" dirty="0" err="1" smtClean="0"/>
              <a:t>Зорино</a:t>
            </a:r>
            <a:r>
              <a:rPr lang="ru-RU" sz="2400" dirty="0" smtClean="0"/>
              <a:t>. </a:t>
            </a:r>
          </a:p>
          <a:p>
            <a:pPr algn="just"/>
            <a:r>
              <a:rPr lang="ru-RU" sz="3600" dirty="0" smtClean="0">
                <a:solidFill>
                  <a:srgbClr val="C00000"/>
                </a:solidFill>
              </a:rPr>
              <a:t>Предмет исследования</a:t>
            </a:r>
          </a:p>
          <a:p>
            <a:pPr algn="just"/>
            <a:r>
              <a:rPr lang="ru-RU" sz="2400" dirty="0" smtClean="0"/>
              <a:t>      Экологическое состояние реки </a:t>
            </a:r>
            <a:r>
              <a:rPr lang="ru-RU" sz="2400" dirty="0" err="1" smtClean="0"/>
              <a:t>Псёл</a:t>
            </a:r>
            <a:r>
              <a:rPr lang="ru-RU" sz="2400" dirty="0" smtClean="0"/>
              <a:t>, её флора и фауна, хозяйственное освоение и использование человеком.</a:t>
            </a:r>
          </a:p>
          <a:p>
            <a:pPr algn="just"/>
            <a:r>
              <a:rPr lang="ru-RU" sz="3600" dirty="0" smtClean="0">
                <a:solidFill>
                  <a:srgbClr val="C00000"/>
                </a:solidFill>
              </a:rPr>
              <a:t>Гипотеза исследования</a:t>
            </a:r>
          </a:p>
          <a:p>
            <a:pPr algn="just"/>
            <a:r>
              <a:rPr lang="ru-RU" sz="2000" dirty="0" smtClean="0"/>
              <a:t>       </a:t>
            </a:r>
            <a:r>
              <a:rPr lang="ru-RU" sz="2400" dirty="0" smtClean="0"/>
              <a:t>Каждый уголок нашей малой родины по своему уникален и прекрасен и если проблемы малых рек начать решать сегодня, то мы сможем продлить их жизнь. </a:t>
            </a:r>
          </a:p>
          <a:p>
            <a:pPr algn="just"/>
            <a:r>
              <a:rPr lang="ru-RU" sz="3600" dirty="0" smtClean="0">
                <a:solidFill>
                  <a:srgbClr val="C00000"/>
                </a:solidFill>
              </a:rPr>
              <a:t>Практическое применение результатов работы</a:t>
            </a:r>
          </a:p>
          <a:p>
            <a:pPr algn="just"/>
            <a:r>
              <a:rPr lang="ru-RU" sz="3600" dirty="0" smtClean="0">
                <a:solidFill>
                  <a:srgbClr val="C00000"/>
                </a:solidFill>
              </a:rPr>
              <a:t>     </a:t>
            </a:r>
            <a:r>
              <a:rPr lang="ru-RU" sz="2400" dirty="0" smtClean="0"/>
              <a:t>Выступление на занятии по внеурочной деятельности</a:t>
            </a:r>
          </a:p>
          <a:p>
            <a:pPr algn="just"/>
            <a:endParaRPr lang="ru-RU" sz="2000" dirty="0" smtClean="0">
              <a:solidFill>
                <a:srgbClr val="C00000"/>
              </a:solidFill>
            </a:endParaRPr>
          </a:p>
          <a:p>
            <a:pPr algn="just"/>
            <a:endParaRPr lang="ru-RU" sz="2400" dirty="0" smtClean="0"/>
          </a:p>
          <a:p>
            <a:pPr algn="just"/>
            <a:endParaRPr lang="ru-RU" sz="2400" dirty="0" smtClean="0"/>
          </a:p>
          <a:p>
            <a:pPr algn="just"/>
            <a:endParaRPr lang="ru-RU" sz="2400" dirty="0" smtClean="0"/>
          </a:p>
          <a:p>
            <a:pPr algn="just"/>
            <a:endParaRPr lang="ru-RU" sz="2400" dirty="0" smtClean="0"/>
          </a:p>
          <a:p>
            <a:pPr algn="just"/>
            <a:endParaRPr lang="ru-RU" sz="2400" dirty="0" smtClean="0"/>
          </a:p>
          <a:p>
            <a:pPr algn="just"/>
            <a:endParaRPr lang="ru-RU" sz="2400" dirty="0" smtClean="0"/>
          </a:p>
          <a:p>
            <a:pPr algn="just"/>
            <a:endParaRPr lang="ru-RU" sz="2400" dirty="0" smtClean="0">
              <a:solidFill>
                <a:schemeClr val="accent1"/>
              </a:solidFill>
            </a:endParaRPr>
          </a:p>
          <a:p>
            <a:pPr algn="just"/>
            <a:endParaRPr lang="ru-RU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05800" cy="2520280"/>
          </a:xfrm>
        </p:spPr>
        <p:txBody>
          <a:bodyPr>
            <a:normAutofit/>
          </a:bodyPr>
          <a:lstStyle/>
          <a:p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  Впервые река  </a:t>
            </a:r>
            <a:r>
              <a:rPr lang="ru-RU" sz="1600" dirty="0" err="1" smtClean="0">
                <a:solidFill>
                  <a:schemeClr val="tx1"/>
                </a:solidFill>
              </a:rPr>
              <a:t>Псёл</a:t>
            </a:r>
            <a:r>
              <a:rPr lang="ru-RU" sz="1600" dirty="0" smtClean="0">
                <a:solidFill>
                  <a:schemeClr val="tx1"/>
                </a:solidFill>
              </a:rPr>
              <a:t> была упомянута в Повести временных лет в 1113 году. Само слово </a:t>
            </a:r>
            <a:r>
              <a:rPr lang="ru-RU" sz="1600" dirty="0" err="1" smtClean="0">
                <a:solidFill>
                  <a:schemeClr val="tx1"/>
                </a:solidFill>
              </a:rPr>
              <a:t>Псел</a:t>
            </a:r>
            <a:r>
              <a:rPr lang="ru-RU" sz="1600" dirty="0" smtClean="0">
                <a:solidFill>
                  <a:schemeClr val="tx1"/>
                </a:solidFill>
              </a:rPr>
              <a:t> происходит от древнерусской формы «</a:t>
            </a:r>
            <a:r>
              <a:rPr lang="ru-RU" sz="1600" dirty="0" err="1" smtClean="0">
                <a:solidFill>
                  <a:schemeClr val="tx1"/>
                </a:solidFill>
              </a:rPr>
              <a:t>пьслъ</a:t>
            </a:r>
            <a:r>
              <a:rPr lang="ru-RU" sz="1600" dirty="0" smtClean="0">
                <a:solidFill>
                  <a:schemeClr val="tx1"/>
                </a:solidFill>
              </a:rPr>
              <a:t>. Сюда же относят и адыгейское «</a:t>
            </a:r>
            <a:r>
              <a:rPr lang="ru-RU" sz="1600" dirty="0" err="1" smtClean="0">
                <a:solidFill>
                  <a:schemeClr val="tx1"/>
                </a:solidFill>
              </a:rPr>
              <a:t>пс</a:t>
            </a:r>
            <a:r>
              <a:rPr lang="ru-RU" sz="1600" dirty="0" smtClean="0">
                <a:solidFill>
                  <a:schemeClr val="tx1"/>
                </a:solidFill>
              </a:rPr>
              <a:t>», что в переводе – река и вода, а также славянское «пёс», либо с греческим  (Михаил Пселл – византийский монах).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  </a:t>
            </a:r>
            <a:r>
              <a:rPr lang="ru-RU" sz="1600" dirty="0" smtClean="0"/>
              <a:t>Исток реки находится в России на границе Курской и Белгородской областей возле хутора Пригорки (</a:t>
            </a:r>
            <a:r>
              <a:rPr lang="ru-RU" sz="1600" dirty="0" err="1" smtClean="0"/>
              <a:t>Прохоровский</a:t>
            </a:r>
            <a:r>
              <a:rPr lang="ru-RU" sz="1600" dirty="0" smtClean="0"/>
              <a:t> район Белгородской области), на западных склонах Среднерусской возвышенности.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Acer\Desktop\i.jpg"/>
          <p:cNvPicPr>
            <a:picLocks noChangeAspect="1" noChangeArrowheads="1"/>
          </p:cNvPicPr>
          <p:nvPr/>
        </p:nvPicPr>
        <p:blipFill>
          <a:blip r:embed="rId2" cstate="print"/>
          <a:srcRect b="8790"/>
          <a:stretch>
            <a:fillRect/>
          </a:stretch>
        </p:blipFill>
        <p:spPr bwMode="auto">
          <a:xfrm>
            <a:off x="494197" y="2924944"/>
            <a:ext cx="3141699" cy="2232248"/>
          </a:xfrm>
          <a:prstGeom prst="rect">
            <a:avLst/>
          </a:prstGeom>
          <a:noFill/>
        </p:spPr>
      </p:pic>
      <p:pic>
        <p:nvPicPr>
          <p:cNvPr id="1027" name="Picture 3" descr="C:\Users\Acer\Desktop\1548942_origina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780928"/>
            <a:ext cx="4597096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2530624" cy="6525344"/>
          </a:xfrm>
        </p:spPr>
        <p:txBody>
          <a:bodyPr>
            <a:normAutofit/>
          </a:bodyPr>
          <a:lstStyle/>
          <a:p>
            <a:pPr algn="r" fontAlgn="base"/>
            <a:r>
              <a:rPr lang="ru-RU" sz="1600" dirty="0" smtClean="0"/>
              <a:t> По территории Украины течёт в пределах Сумской и Полтавской областей по Приднепровской низменности. Впадает в Днепр  ниже Кременчуга.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</a:t>
            </a:r>
            <a:r>
              <a:rPr lang="ru-RU" sz="1600" dirty="0" smtClean="0">
                <a:solidFill>
                  <a:srgbClr val="FF0000"/>
                </a:solidFill>
              </a:rPr>
              <a:t>Малые реки </a:t>
            </a:r>
            <a:r>
              <a:rPr lang="en-US" sz="1600" dirty="0" smtClean="0">
                <a:solidFill>
                  <a:srgbClr val="FF0000"/>
                </a:solidFill>
              </a:rPr>
              <a:t/>
            </a:r>
            <a:br>
              <a:rPr lang="en-US" sz="1600" dirty="0" smtClean="0">
                <a:solidFill>
                  <a:srgbClr val="FF0000"/>
                </a:solidFill>
              </a:rPr>
            </a:br>
            <a:r>
              <a:rPr lang="ru-RU" sz="1600" dirty="0" smtClean="0">
                <a:solidFill>
                  <a:srgbClr val="FF0000"/>
                </a:solidFill>
              </a:rPr>
              <a:t>встречаем все реже</a:t>
            </a:r>
            <a:br>
              <a:rPr lang="ru-RU" sz="1600" dirty="0" smtClean="0">
                <a:solidFill>
                  <a:srgbClr val="FF0000"/>
                </a:solidFill>
              </a:rPr>
            </a:br>
            <a:r>
              <a:rPr lang="ru-RU" sz="1600" dirty="0" smtClean="0">
                <a:solidFill>
                  <a:srgbClr val="FF0000"/>
                </a:solidFill>
              </a:rPr>
              <a:t>Сохнут они!</a:t>
            </a:r>
            <a:r>
              <a:rPr lang="en-US" sz="1600" dirty="0" smtClean="0">
                <a:solidFill>
                  <a:srgbClr val="FF0000"/>
                </a:solidFill>
              </a:rPr>
              <a:t/>
            </a:r>
            <a:br>
              <a:rPr lang="en-US" sz="1600" dirty="0" smtClean="0">
                <a:solidFill>
                  <a:srgbClr val="FF0000"/>
                </a:solidFill>
              </a:rPr>
            </a:br>
            <a:r>
              <a:rPr lang="ru-RU" sz="1600" dirty="0" smtClean="0">
                <a:solidFill>
                  <a:srgbClr val="FF0000"/>
                </a:solidFill>
              </a:rPr>
              <a:t>На них больно смотреть!</a:t>
            </a:r>
            <a:br>
              <a:rPr lang="ru-RU" sz="1600" dirty="0" smtClean="0">
                <a:solidFill>
                  <a:srgbClr val="FF0000"/>
                </a:solidFill>
              </a:rPr>
            </a:br>
            <a:r>
              <a:rPr lang="ru-RU" sz="1600" dirty="0" smtClean="0">
                <a:solidFill>
                  <a:srgbClr val="FF0000"/>
                </a:solidFill>
              </a:rPr>
              <a:t>Люди, поймите всю боль </a:t>
            </a:r>
            <a:r>
              <a:rPr lang="en-US" sz="1600" dirty="0" smtClean="0">
                <a:solidFill>
                  <a:srgbClr val="FF0000"/>
                </a:solidFill>
              </a:rPr>
              <a:t/>
            </a:r>
            <a:br>
              <a:rPr lang="en-US" sz="1600" dirty="0" smtClean="0">
                <a:solidFill>
                  <a:srgbClr val="FF0000"/>
                </a:solidFill>
              </a:rPr>
            </a:br>
            <a:r>
              <a:rPr lang="ru-RU" sz="1600" dirty="0" smtClean="0">
                <a:solidFill>
                  <a:srgbClr val="FF0000"/>
                </a:solidFill>
              </a:rPr>
              <a:t>и надежду!</a:t>
            </a:r>
            <a:br>
              <a:rPr lang="ru-RU" sz="1600" dirty="0" smtClean="0">
                <a:solidFill>
                  <a:srgbClr val="FF0000"/>
                </a:solidFill>
              </a:rPr>
            </a:br>
            <a:r>
              <a:rPr lang="ru-RU" sz="1600" dirty="0" smtClean="0">
                <a:solidFill>
                  <a:srgbClr val="FF0000"/>
                </a:solidFill>
              </a:rPr>
              <a:t>Их сохраним, </a:t>
            </a:r>
            <a:r>
              <a:rPr lang="en-US" sz="1600" dirty="0" smtClean="0">
                <a:solidFill>
                  <a:srgbClr val="FF0000"/>
                </a:solidFill>
              </a:rPr>
              <a:t/>
            </a:r>
            <a:br>
              <a:rPr lang="en-US" sz="1600" dirty="0" smtClean="0">
                <a:solidFill>
                  <a:srgbClr val="FF0000"/>
                </a:solidFill>
              </a:rPr>
            </a:br>
            <a:r>
              <a:rPr lang="ru-RU" sz="1600" dirty="0" smtClean="0">
                <a:solidFill>
                  <a:srgbClr val="FF0000"/>
                </a:solidFill>
              </a:rPr>
              <a:t>не дадим умереть!</a:t>
            </a:r>
            <a:br>
              <a:rPr lang="ru-RU" sz="1600" dirty="0" smtClean="0">
                <a:solidFill>
                  <a:srgbClr val="FF0000"/>
                </a:solidFill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endParaRPr lang="ru-RU" sz="1200" dirty="0"/>
          </a:p>
        </p:txBody>
      </p:sp>
      <p:pic>
        <p:nvPicPr>
          <p:cNvPr id="2050" name="Picture 2" descr="C:\Users\Acer\Desktop\0_e5d27_891c5f48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332656"/>
            <a:ext cx="5676542" cy="604867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85689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en-US" dirty="0" smtClean="0"/>
              <a:t>                   </a:t>
            </a:r>
            <a:r>
              <a:rPr lang="en-US" sz="3600" dirty="0" smtClean="0"/>
              <a:t>    </a:t>
            </a:r>
            <a:r>
              <a:rPr lang="ru-RU" sz="3600" dirty="0" smtClean="0"/>
              <a:t> Методика исследования</a:t>
            </a:r>
          </a:p>
          <a:p>
            <a:endParaRPr lang="ru-RU" sz="3600" dirty="0" smtClean="0"/>
          </a:p>
          <a:p>
            <a:r>
              <a:rPr lang="ru-RU" sz="2000" i="1" dirty="0" smtClean="0">
                <a:solidFill>
                  <a:srgbClr val="C00000"/>
                </a:solidFill>
              </a:rPr>
              <a:t>Оценка качества воды. </a:t>
            </a:r>
            <a:r>
              <a:rPr lang="ru-RU" sz="2000" dirty="0" smtClean="0">
                <a:solidFill>
                  <a:srgbClr val="C00000"/>
                </a:solidFill>
              </a:rPr>
              <a:t>Определение цветности воды</a:t>
            </a:r>
            <a:endParaRPr lang="ru-RU" sz="2000" dirty="0" smtClean="0"/>
          </a:p>
          <a:p>
            <a:r>
              <a:rPr lang="ru-RU" sz="2000" dirty="0" smtClean="0">
                <a:solidFill>
                  <a:srgbClr val="C00000"/>
                </a:solidFill>
              </a:rPr>
              <a:t>Цель: </a:t>
            </a:r>
            <a:r>
              <a:rPr lang="ru-RU" sz="2000" dirty="0" smtClean="0"/>
              <a:t>научиться правильно определять цветность воды из реки </a:t>
            </a:r>
            <a:r>
              <a:rPr lang="ru-RU" sz="2000" dirty="0" err="1" smtClean="0"/>
              <a:t>Псёл</a:t>
            </a:r>
            <a:r>
              <a:rPr lang="ru-RU" sz="2000" dirty="0" smtClean="0"/>
              <a:t>.</a:t>
            </a:r>
          </a:p>
          <a:p>
            <a:r>
              <a:rPr lang="ru-RU" sz="2000" dirty="0" smtClean="0">
                <a:solidFill>
                  <a:srgbClr val="C00000"/>
                </a:solidFill>
              </a:rPr>
              <a:t>Оборудование:</a:t>
            </a:r>
            <a:r>
              <a:rPr lang="ru-RU" sz="2000" dirty="0" smtClean="0"/>
              <a:t> пробирка с водой, лист белой бумаги.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9001092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Объект исследования: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проба воды.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Цветность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—естественное свойство природной воды, обусловлено присутствием различных примесей и комплексных соединений железа. Цветность воды может зависеть от свойств и структуры дна водоема, характера водной растительности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прилегающих к водоему почв, наличие в водосборном бассейне болот и торфяников и хозяйственной деятельности человека.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Проведение исследования.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Принесенную воду налили в чистую пробирку и определяли ее цветность, руководствуясь шкалой, отмечая наиболее подходящий оттенок. Наблюдение провели, глядя сверху, на белом фоне при достаточном боковом освещении (табл. 1)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39551" y="3500438"/>
          <a:ext cx="8280920" cy="2184716"/>
        </p:xfrm>
        <a:graphic>
          <a:graphicData uri="http://schemas.openxmlformats.org/drawingml/2006/table">
            <a:tbl>
              <a:tblPr/>
              <a:tblGrid>
                <a:gridCol w="2970762"/>
                <a:gridCol w="2789879"/>
                <a:gridCol w="2520279"/>
              </a:tblGrid>
              <a:tr h="2926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Вид сверху</a:t>
                      </a:r>
                      <a:endParaRPr lang="ru-RU" sz="18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Вид сбоку</a:t>
                      </a:r>
                      <a:endParaRPr lang="ru-RU" sz="1800" b="1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Цветность в градусах</a:t>
                      </a:r>
                      <a:endParaRPr lang="ru-RU" sz="18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6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 отмечен</a:t>
                      </a:r>
                      <a:endParaRPr lang="ru-RU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 отмечен</a:t>
                      </a:r>
                      <a:endParaRPr lang="ru-RU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0</a:t>
                      </a:r>
                      <a:r>
                        <a:rPr lang="ru-RU" sz="1800" b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°</a:t>
                      </a:r>
                      <a:endParaRPr lang="ru-RU" sz="1800" b="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14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 отмечен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Очень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слабый</a:t>
                      </a:r>
                      <a:r>
                        <a:rPr lang="ru-RU" sz="18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мутноватый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0" i="0" baseline="0" dirty="0" smtClean="0">
                          <a:solidFill>
                            <a:srgbClr val="0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  2</a:t>
                      </a:r>
                      <a:r>
                        <a:rPr lang="ru-RU" sz="1800" b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°</a:t>
                      </a:r>
                      <a:endParaRPr lang="ru-RU" sz="1800" b="0" i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96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Очень слабый</a:t>
                      </a:r>
                      <a:endParaRPr lang="ru-RU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Желтоватый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°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31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Бледно-желтый</a:t>
                      </a:r>
                      <a:endParaRPr lang="ru-RU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Слабо-желтый</a:t>
                      </a:r>
                      <a:endParaRPr lang="ru-RU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Times New Roman"/>
                          <a:ea typeface="Calibri"/>
                          <a:cs typeface="Times New Roman"/>
                        </a:rPr>
                        <a:t>60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°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6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Бледно-желтый</a:t>
                      </a:r>
                      <a:endParaRPr lang="ru-RU" sz="1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Желтый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150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°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6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Бледно-желтый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Интенсивно-желтый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300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°</a:t>
                      </a:r>
                      <a:endParaRPr lang="ru-RU" sz="1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5949281"/>
            <a:ext cx="92869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</a:t>
            </a:r>
            <a:r>
              <a:rPr lang="ru-RU" sz="2400" dirty="0" smtClean="0">
                <a:solidFill>
                  <a:srgbClr val="C00000"/>
                </a:solidFill>
              </a:rPr>
              <a:t>Вывод:</a:t>
            </a:r>
            <a:r>
              <a:rPr lang="ru-RU" dirty="0" smtClean="0"/>
              <a:t> </a:t>
            </a:r>
            <a:r>
              <a:rPr lang="ru-RU" sz="2400" dirty="0" smtClean="0"/>
              <a:t>вода из реки имела очень слабый мутноватый цвет. Цветность в градусах равна </a:t>
            </a:r>
            <a:r>
              <a:rPr lang="ru-RU" sz="3200" dirty="0" smtClean="0"/>
              <a:t>2</a:t>
            </a:r>
            <a:r>
              <a:rPr lang="ru-RU" sz="2400" b="1" dirty="0" smtClean="0"/>
              <a:t> °</a:t>
            </a:r>
            <a:endParaRPr lang="ru-RU" sz="2400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8319868" cy="7386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u="sng" dirty="0" smtClean="0">
                <a:solidFill>
                  <a:srgbClr val="C00000"/>
                </a:solidFill>
              </a:rPr>
              <a:t> Определение мутности и прозрачности воды  </a:t>
            </a:r>
          </a:p>
          <a:p>
            <a:r>
              <a:rPr lang="ru-RU" sz="2400" dirty="0" smtClean="0">
                <a:solidFill>
                  <a:srgbClr val="C00000"/>
                </a:solidFill>
              </a:rPr>
              <a:t>Цель: </a:t>
            </a:r>
            <a:r>
              <a:rPr lang="ru-RU" dirty="0" smtClean="0"/>
              <a:t>научиться определять чистоту природных вод. </a:t>
            </a:r>
          </a:p>
          <a:p>
            <a:r>
              <a:rPr lang="ru-RU" sz="2400" dirty="0" smtClean="0">
                <a:solidFill>
                  <a:srgbClr val="C00000"/>
                </a:solidFill>
              </a:rPr>
              <a:t>Оборудование: </a:t>
            </a:r>
            <a:r>
              <a:rPr lang="ru-RU" dirty="0" smtClean="0"/>
              <a:t>пробирка с водой, лист темной бумаги.          </a:t>
            </a:r>
          </a:p>
          <a:p>
            <a:r>
              <a:rPr lang="ru-RU" sz="2400" dirty="0" smtClean="0">
                <a:solidFill>
                  <a:srgbClr val="C00000"/>
                </a:solidFill>
              </a:rPr>
              <a:t>Объект исследования: </a:t>
            </a:r>
            <a:r>
              <a:rPr lang="ru-RU" dirty="0" smtClean="0"/>
              <a:t>пробы воды из реки </a:t>
            </a:r>
            <a:r>
              <a:rPr lang="ru-RU" dirty="0" err="1" smtClean="0"/>
              <a:t>Псёл</a:t>
            </a:r>
            <a:r>
              <a:rPr lang="ru-RU" dirty="0" smtClean="0"/>
              <a:t>.</a:t>
            </a:r>
          </a:p>
          <a:p>
            <a:pPr algn="just"/>
            <a:r>
              <a:rPr lang="ru-RU" dirty="0" smtClean="0"/>
              <a:t> Мутность воды обусловлена содержанием взвешенных в воде примесей -нерастворимых  частиц различного происхождения. Прозрачность воды измеряют как высоту столба воды, при взгляде сквозь которой на бумаге можно различить стандартный печатный шрифт.</a:t>
            </a:r>
          </a:p>
          <a:p>
            <a:pPr algn="ctr"/>
            <a:r>
              <a:rPr lang="ru-RU" dirty="0" smtClean="0"/>
              <a:t>  </a:t>
            </a:r>
            <a:r>
              <a:rPr lang="ru-RU" dirty="0" smtClean="0">
                <a:solidFill>
                  <a:srgbClr val="00B0F0"/>
                </a:solidFill>
              </a:rPr>
              <a:t>Проведение исследования</a:t>
            </a:r>
            <a:r>
              <a:rPr lang="ru-RU" dirty="0" smtClean="0"/>
              <a:t>.</a:t>
            </a:r>
          </a:p>
          <a:p>
            <a:pPr algn="ctr"/>
            <a:r>
              <a:rPr lang="ru-RU" dirty="0" smtClean="0"/>
              <a:t> Пробу воды из реки налили в </a:t>
            </a:r>
          </a:p>
          <a:p>
            <a:pPr algn="ctr"/>
            <a:r>
              <a:rPr lang="ru-RU" dirty="0" smtClean="0"/>
              <a:t>чистую пробирку и</a:t>
            </a:r>
          </a:p>
          <a:p>
            <a:pPr algn="ctr"/>
            <a:r>
              <a:rPr lang="ru-RU" dirty="0" smtClean="0"/>
              <a:t> рассматривали</a:t>
            </a:r>
          </a:p>
          <a:p>
            <a:pPr algn="ctr"/>
            <a:r>
              <a:rPr lang="ru-RU" dirty="0" smtClean="0"/>
              <a:t> сверху на темном фоне при </a:t>
            </a:r>
          </a:p>
          <a:p>
            <a:pPr algn="ctr"/>
            <a:r>
              <a:rPr lang="ru-RU" dirty="0" smtClean="0"/>
              <a:t>достаточном боковом</a:t>
            </a:r>
          </a:p>
          <a:p>
            <a:pPr algn="ctr"/>
            <a:r>
              <a:rPr lang="ru-RU" dirty="0" smtClean="0"/>
              <a:t> естественном освещении.</a:t>
            </a:r>
          </a:p>
          <a:p>
            <a:pPr algn="ctr"/>
            <a:r>
              <a:rPr lang="ru-RU" dirty="0" smtClean="0"/>
              <a:t> Мутность воды оценивают в</a:t>
            </a:r>
          </a:p>
          <a:p>
            <a:pPr algn="ctr"/>
            <a:r>
              <a:rPr lang="ru-RU" dirty="0" smtClean="0"/>
              <a:t> баллах по следующим</a:t>
            </a:r>
          </a:p>
          <a:p>
            <a:pPr algn="ctr"/>
            <a:r>
              <a:rPr lang="ru-RU" dirty="0" smtClean="0"/>
              <a:t> критериям (табл. 2)</a:t>
            </a:r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39553" y="1521063"/>
          <a:ext cx="8064896" cy="2484001"/>
        </p:xfrm>
        <a:graphic>
          <a:graphicData uri="http://schemas.openxmlformats.org/drawingml/2006/table">
            <a:tbl>
              <a:tblPr/>
              <a:tblGrid>
                <a:gridCol w="4032448"/>
                <a:gridCol w="4032448"/>
              </a:tblGrid>
              <a:tr h="4266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Мутность воды   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Оценка в баллах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44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Мутность не заметна (отсутствует)</a:t>
                      </a:r>
                      <a:endParaRPr lang="ru-RU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44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Слабо </a:t>
                      </a:r>
                      <a:r>
                        <a:rPr lang="ru-RU" sz="20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опалесцирующая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44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Опалесцирующая</a:t>
                      </a:r>
                      <a:endParaRPr lang="ru-RU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44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Слабо мутная</a:t>
                      </a:r>
                      <a:endParaRPr lang="ru-RU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44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Мутная</a:t>
                      </a:r>
                      <a:endParaRPr lang="ru-RU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335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Очень мутная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163" marR="221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0" y="235743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2778" name="Rectangle 10"/>
          <p:cNvSpPr>
            <a:spLocks noChangeArrowheads="1"/>
          </p:cNvSpPr>
          <p:nvPr/>
        </p:nvSpPr>
        <p:spPr bwMode="auto">
          <a:xfrm>
            <a:off x="467544" y="4287385"/>
            <a:ext cx="81369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Вывод: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мутность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воде не заметна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(согласно   оценке   в   баллах—0).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683568" y="3573015"/>
          <a:ext cx="8064896" cy="2952333"/>
        </p:xfrm>
        <a:graphic>
          <a:graphicData uri="http://schemas.openxmlformats.org/drawingml/2006/table">
            <a:tbl>
              <a:tblPr/>
              <a:tblGrid>
                <a:gridCol w="3690715"/>
                <a:gridCol w="4374181"/>
              </a:tblGrid>
              <a:tr h="2683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Характер запаха</a:t>
                      </a:r>
                      <a:endParaRPr lang="ru-RU" sz="1600" dirty="0">
                        <a:solidFill>
                          <a:srgbClr val="C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Примерный род запаха</a:t>
                      </a:r>
                      <a:endParaRPr lang="ru-RU" sz="1600" dirty="0">
                        <a:solidFill>
                          <a:srgbClr val="C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83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Ароматический</a:t>
                      </a:r>
                      <a:endParaRPr lang="ru-RU" sz="1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Огуречный, цветочный</a:t>
                      </a:r>
                      <a:endParaRPr lang="ru-RU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83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Болотный</a:t>
                      </a:r>
                      <a:endParaRPr lang="ru-RU" sz="1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Илистый</a:t>
                      </a:r>
                      <a:endParaRPr lang="ru-RU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83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Гнилостный'"</a:t>
                      </a:r>
                      <a:endParaRPr lang="ru-RU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Фекальный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сточный</a:t>
                      </a:r>
                      <a:endParaRPr lang="ru-RU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83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Древесный</a:t>
                      </a:r>
                      <a:endParaRPr lang="ru-RU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Запах мокрой щепы, древесины</a:t>
                      </a:r>
                      <a:endParaRPr lang="ru-RU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83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Землистый</a:t>
                      </a:r>
                      <a:endParaRPr lang="ru-RU" sz="1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Прелый, свежевспаханной земли</a:t>
                      </a:r>
                      <a:endParaRPr lang="ru-RU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83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Рыбный</a:t>
                      </a:r>
                      <a:endParaRPr lang="ru-RU" sz="1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Рыбьего жира, рыбы</a:t>
                      </a:r>
                      <a:endParaRPr lang="ru-RU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83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Сероводорода</a:t>
                      </a:r>
                      <a:endParaRPr lang="ru-RU" sz="1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Тухлых яиц</a:t>
                      </a:r>
                      <a:endParaRPr lang="ru-RU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83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Травянистый</a:t>
                      </a:r>
                      <a:endParaRPr lang="ru-RU" sz="1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Сена, свежескошенной травы</a:t>
                      </a:r>
                      <a:endParaRPr lang="ru-RU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67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Неопределенный</a:t>
                      </a:r>
                      <a:endParaRPr lang="ru-RU" sz="1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Запах   естественного   происхождения,   но   не подходящий под предыдущие определения</a:t>
                      </a:r>
                      <a:endParaRPr lang="ru-RU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4335" marR="2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23528" y="214291"/>
            <a:ext cx="856895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                      </a:t>
            </a:r>
            <a:r>
              <a:rPr lang="ru-RU" sz="2800" u="sng" dirty="0" smtClean="0">
                <a:solidFill>
                  <a:srgbClr val="C00000"/>
                </a:solidFill>
              </a:rPr>
              <a:t>Определение запаха</a:t>
            </a:r>
          </a:p>
          <a:p>
            <a:r>
              <a:rPr lang="ru-RU" sz="2400" u="sng" dirty="0" smtClean="0">
                <a:solidFill>
                  <a:srgbClr val="C00000"/>
                </a:solidFill>
              </a:rPr>
              <a:t>Цель: </a:t>
            </a:r>
            <a:r>
              <a:rPr lang="ru-RU" dirty="0" smtClean="0"/>
              <a:t>научиться определять чистоту природных вод.</a:t>
            </a:r>
          </a:p>
          <a:p>
            <a:r>
              <a:rPr lang="ru-RU" sz="2400" dirty="0" smtClean="0">
                <a:solidFill>
                  <a:srgbClr val="C00000"/>
                </a:solidFill>
              </a:rPr>
              <a:t>Объект исследования: </a:t>
            </a:r>
            <a:r>
              <a:rPr lang="ru-RU" dirty="0" smtClean="0"/>
              <a:t>проба воды из реки </a:t>
            </a:r>
            <a:r>
              <a:rPr lang="ru-RU" dirty="0" err="1" smtClean="0"/>
              <a:t>Псёл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sz="2400" u="sng" dirty="0" smtClean="0">
                <a:solidFill>
                  <a:srgbClr val="C00000"/>
                </a:solidFill>
              </a:rPr>
              <a:t>Оборудование: </a:t>
            </a:r>
            <a:r>
              <a:rPr lang="ru-RU" dirty="0" smtClean="0"/>
              <a:t> пробирка с водой, пробки.</a:t>
            </a:r>
          </a:p>
          <a:p>
            <a:endParaRPr lang="ru-RU" dirty="0" smtClean="0"/>
          </a:p>
          <a:p>
            <a:r>
              <a:rPr lang="ru-RU" dirty="0" smtClean="0"/>
              <a:t>Запах воды обусловлен наличием в ней летучих пахнущих веществ, которые попадают в воду естественным путем или со сточными водами. Практически все органические вещества имеют запах и передают его воде. Запах по характеру подразделяют на две группы. При определении запаха мы руководствовались данными таблицы 3.         </a:t>
            </a:r>
            <a:endParaRPr lang="ru-RU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0"/>
            <a:ext cx="8496944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               </a:t>
            </a:r>
            <a:r>
              <a:rPr lang="ru-RU" sz="2800" b="1" u="sng" dirty="0" smtClean="0">
                <a:solidFill>
                  <a:srgbClr val="C00000"/>
                </a:solidFill>
              </a:rPr>
              <a:t>Определение запаха воды</a:t>
            </a:r>
          </a:p>
          <a:p>
            <a:r>
              <a:rPr lang="ru-RU" dirty="0" smtClean="0"/>
              <a:t>Пробы воды налили в пробирки и закрыли пробками, энергично взболтали и открыли, сразу понюхали.</a:t>
            </a:r>
          </a:p>
          <a:p>
            <a:r>
              <a:rPr lang="ru-RU" sz="2400" dirty="0" smtClean="0">
                <a:solidFill>
                  <a:srgbClr val="C00000"/>
                </a:solidFill>
              </a:rPr>
              <a:t>Вывод: </a:t>
            </a:r>
            <a:r>
              <a:rPr lang="ru-RU" dirty="0" smtClean="0"/>
              <a:t>интенсивность запаха слабо заметная.</a:t>
            </a:r>
          </a:p>
          <a:p>
            <a:r>
              <a:rPr lang="ru-RU" dirty="0" smtClean="0"/>
              <a:t>Характер запаха: неопределенный. Примерный род запаха: илистый.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44" y="785794"/>
            <a:ext cx="9001156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                                      </a:t>
            </a:r>
            <a:r>
              <a:rPr lang="ru-RU" sz="2800" u="sng" dirty="0" smtClean="0">
                <a:solidFill>
                  <a:srgbClr val="C00000"/>
                </a:solidFill>
              </a:rPr>
              <a:t>Температура воды</a:t>
            </a:r>
            <a:r>
              <a:rPr lang="ru-RU" sz="2000" dirty="0" smtClean="0"/>
              <a:t> </a:t>
            </a:r>
          </a:p>
          <a:p>
            <a:r>
              <a:rPr lang="ru-RU" sz="2400" b="1" dirty="0" smtClean="0">
                <a:solidFill>
                  <a:srgbClr val="C00000"/>
                </a:solidFill>
              </a:rPr>
              <a:t>Цель: </a:t>
            </a:r>
            <a:r>
              <a:rPr lang="ru-RU" sz="2000" dirty="0" smtClean="0"/>
              <a:t>определить температуру воды в пруде.</a:t>
            </a:r>
          </a:p>
          <a:p>
            <a:r>
              <a:rPr lang="ru-RU" sz="2000" dirty="0" smtClean="0"/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Оборудование: </a:t>
            </a:r>
            <a:r>
              <a:rPr lang="ru-RU" sz="2000" dirty="0" smtClean="0"/>
              <a:t>ртутный термометр, пробирки.</a:t>
            </a:r>
          </a:p>
          <a:p>
            <a:r>
              <a:rPr lang="ru-RU" sz="2000" dirty="0" smtClean="0"/>
              <a:t>Определяли температуру воды в сентябре и феврале. Пробы воды брали в разных местах реки (у побережья и центральной части).</a:t>
            </a:r>
          </a:p>
          <a:p>
            <a:r>
              <a:rPr lang="ru-RU" sz="2000" dirty="0" smtClean="0"/>
              <a:t>Результат исследования (табл.. 4)</a:t>
            </a:r>
            <a:endParaRPr lang="ru-RU" sz="20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67543" y="3857628"/>
          <a:ext cx="8319330" cy="1311727"/>
        </p:xfrm>
        <a:graphic>
          <a:graphicData uri="http://schemas.openxmlformats.org/drawingml/2006/table">
            <a:tbl>
              <a:tblPr/>
              <a:tblGrid>
                <a:gridCol w="2847674"/>
                <a:gridCol w="2847674"/>
                <a:gridCol w="2623982"/>
              </a:tblGrid>
              <a:tr h="714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Месяц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377" marR="22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 побережья</a:t>
                      </a:r>
                      <a:endParaRPr lang="ru-RU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377" marR="22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центральной части</a:t>
                      </a:r>
                      <a:endParaRPr lang="ru-RU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377" marR="22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41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Calibri"/>
                          <a:cs typeface="Times New Roman"/>
                        </a:rPr>
                        <a:t> Февраль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377" marR="22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2377" marR="22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kern="1200" baseline="30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Times New Roman"/>
                        </a:rPr>
                        <a:t>1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°</a:t>
                      </a:r>
                      <a:endParaRPr lang="ru-RU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22377" marR="22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927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377" marR="22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°</a:t>
                      </a:r>
                      <a:endParaRPr lang="ru-RU" sz="20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377" marR="22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°</a:t>
                      </a:r>
                      <a:endParaRPr lang="ru-RU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2377" marR="22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71472" y="5429264"/>
            <a:ext cx="83210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u="sng" dirty="0" smtClean="0">
                <a:solidFill>
                  <a:srgbClr val="C00000"/>
                </a:solidFill>
              </a:rPr>
              <a:t>Вывод: </a:t>
            </a:r>
            <a:r>
              <a:rPr lang="ru-RU" sz="2000" dirty="0" smtClean="0"/>
              <a:t>Согласно измерениям температуры вода у побережья нагревается быстрее в сентябре, а в феврале, чем глубже, тем теплее вода.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1"/>
            <a:ext cx="864096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Определение кислотности воды по значениям  </a:t>
            </a:r>
            <a:br>
              <a:rPr lang="ru-RU" sz="2400" u="sng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ru-RU" sz="2400" u="sng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водородного показателя (</a:t>
            </a:r>
            <a:r>
              <a:rPr lang="en-US" sz="2400" u="sng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ph</a:t>
            </a:r>
            <a:r>
              <a:rPr lang="ru-RU" sz="2400" u="sng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lang="ru-RU" sz="2000" u="sng" dirty="0" smtClean="0">
                <a:solidFill>
                  <a:srgbClr val="C00000"/>
                </a:solidFill>
                <a:latin typeface="Arial" pitchFamily="34" charset="0"/>
              </a:rPr>
              <a:t/>
            </a:r>
            <a:br>
              <a:rPr lang="ru-RU" sz="2000" u="sng" dirty="0" smtClean="0">
                <a:solidFill>
                  <a:srgbClr val="C00000"/>
                </a:solidFill>
                <a:latin typeface="Arial" pitchFamily="34" charset="0"/>
              </a:rPr>
            </a:br>
            <a:r>
              <a:rPr lang="ru-RU" u="sng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научиться определять </a:t>
            </a:r>
            <a:r>
              <a:rPr lang="en-US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ph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воды.</a:t>
            </a:r>
            <a:r>
              <a:rPr lang="ru-RU" dirty="0" smtClean="0">
                <a:latin typeface="Arial" pitchFamily="34" charset="0"/>
              </a:rPr>
              <a:t/>
            </a:r>
            <a:br>
              <a:rPr lang="ru-RU" dirty="0" smtClean="0">
                <a:latin typeface="Arial" pitchFamily="34" charset="0"/>
              </a:rPr>
            </a:br>
            <a:r>
              <a:rPr lang="ru-RU" u="sng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Объект исследования: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пробы воды для анализа.</a:t>
            </a:r>
            <a:r>
              <a:rPr lang="ru-RU" dirty="0" smtClean="0">
                <a:latin typeface="Arial" pitchFamily="34" charset="0"/>
              </a:rPr>
              <a:t/>
            </a:r>
            <a:br>
              <a:rPr lang="ru-RU" dirty="0" smtClean="0">
                <a:latin typeface="Arial" pitchFamily="34" charset="0"/>
              </a:rPr>
            </a:br>
            <a:r>
              <a:rPr lang="ru-RU" u="sng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Реактивы и материалы</a:t>
            </a:r>
            <a:r>
              <a:rPr lang="ru-RU" dirty="0" smtClean="0">
                <a:solidFill>
                  <a:schemeClr val="accent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лакмусовая бумажка</a:t>
            </a:r>
            <a:r>
              <a:rPr lang="ru-RU" dirty="0" smtClean="0">
                <a:solidFill>
                  <a:schemeClr val="accent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лист белой бумаги, контрольная шкала для определения </a:t>
            </a:r>
            <a:r>
              <a:rPr lang="en-US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ph</a:t>
            </a:r>
            <a:r>
              <a:rPr lang="ru-RU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</a:rPr>
            </a:b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Кислотность воды определяется значением водородного показателя </a:t>
            </a:r>
            <a:r>
              <a:rPr lang="en-US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ph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Для природных вод этот показатель обычно колеблется от 6,5 до 8,5. Кислотность воды в природных водоемах может изменяться под </a:t>
            </a:r>
            <a:r>
              <a:rPr lang="ru-RU" sz="1600" dirty="0" smtClean="0">
                <a:solidFill>
                  <a:srgbClr val="FFFF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влиянием сточных вод. Понижение или повышение кислотности 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воды создает условия, непри</a:t>
            </a:r>
            <a:r>
              <a:rPr lang="ru-RU" sz="1600" dirty="0" smtClean="0">
                <a:solidFill>
                  <a:srgbClr val="FFFF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годные для жизни растений и животных.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b355e208bcc2746572aa4c58560fa42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4569" y="214290"/>
            <a:ext cx="4519431" cy="2714644"/>
          </a:xfrm>
          <a:prstGeom prst="rect">
            <a:avLst/>
          </a:prstGeom>
          <a:noFill/>
        </p:spPr>
      </p:pic>
      <p:pic>
        <p:nvPicPr>
          <p:cNvPr id="5" name="Picture 2" descr="F:\cane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14290"/>
            <a:ext cx="4286248" cy="2714643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714876" y="2643182"/>
            <a:ext cx="38576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/>
              <a:t>    </a:t>
            </a:r>
            <a:r>
              <a:rPr lang="ru-RU" dirty="0" smtClean="0"/>
              <a:t>Тростник обыкновенный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28662" y="6072206"/>
            <a:ext cx="228601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/>
              <a:t>   </a:t>
            </a:r>
          </a:p>
          <a:p>
            <a:endParaRPr lang="ru-RU" sz="4400" dirty="0" smtClean="0"/>
          </a:p>
          <a:p>
            <a:endParaRPr lang="ru-RU" sz="4400" dirty="0" smtClean="0"/>
          </a:p>
          <a:p>
            <a:r>
              <a:rPr lang="ru-RU" sz="4400" dirty="0" smtClean="0"/>
              <a:t> </a:t>
            </a:r>
          </a:p>
          <a:p>
            <a:endParaRPr lang="ru-RU" sz="4400" dirty="0" smtClean="0"/>
          </a:p>
          <a:p>
            <a:r>
              <a:rPr lang="ru-RU" dirty="0" smtClean="0"/>
              <a:t>Ряска</a:t>
            </a:r>
          </a:p>
          <a:p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357818" y="6027003"/>
            <a:ext cx="27146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/>
              <a:t>   </a:t>
            </a:r>
            <a:r>
              <a:rPr lang="ru-RU" dirty="0" smtClean="0"/>
              <a:t>Стрелолист</a:t>
            </a:r>
            <a:endParaRPr lang="ru-RU" dirty="0"/>
          </a:p>
        </p:txBody>
      </p:sp>
      <p:pic>
        <p:nvPicPr>
          <p:cNvPr id="13" name="Klassicheskaya-muzyka-dlya-vody-Krasivaya-melodiya(muzofon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0"/>
            <a:ext cx="45719" cy="45719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28596" y="3000372"/>
            <a:ext cx="31432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Рогоз обыкновенный</a:t>
            </a:r>
            <a:endParaRPr lang="ru-RU" dirty="0"/>
          </a:p>
        </p:txBody>
      </p:sp>
      <p:pic>
        <p:nvPicPr>
          <p:cNvPr id="15" name="Picture 2" descr="F:\oly_0076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44" y="3500438"/>
            <a:ext cx="4429156" cy="2857520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571605" y="6429396"/>
            <a:ext cx="16430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Ряска</a:t>
            </a:r>
            <a:endParaRPr lang="ru-RU" dirty="0"/>
          </a:p>
        </p:txBody>
      </p:sp>
      <p:pic>
        <p:nvPicPr>
          <p:cNvPr id="17410" name="Picture 2" descr="https://kremenchug.ua/forum/uploads/attachment/2014-08/1408217433_9720.jpg"/>
          <p:cNvPicPr>
            <a:picLocks noChangeAspect="1" noChangeArrowheads="1"/>
          </p:cNvPicPr>
          <p:nvPr/>
        </p:nvPicPr>
        <p:blipFill>
          <a:blip r:embed="rId7" cstate="print"/>
          <a:srcRect b="6703"/>
          <a:stretch>
            <a:fillRect/>
          </a:stretch>
        </p:blipFill>
        <p:spPr bwMode="auto">
          <a:xfrm>
            <a:off x="4860032" y="3501008"/>
            <a:ext cx="3982815" cy="2786886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28662" y="2928934"/>
            <a:ext cx="2857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Окунь речной</a:t>
            </a:r>
            <a:endParaRPr lang="ru-RU" dirty="0"/>
          </a:p>
        </p:txBody>
      </p:sp>
      <p:pic>
        <p:nvPicPr>
          <p:cNvPr id="4" name="Picture 2" descr="F:\лягушка травяна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16" y="-1"/>
            <a:ext cx="4571983" cy="307181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072066" y="3071810"/>
            <a:ext cx="32861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Лягушка травяная</a:t>
            </a:r>
            <a:endParaRPr lang="ru-RU" dirty="0"/>
          </a:p>
        </p:txBody>
      </p:sp>
      <p:pic>
        <p:nvPicPr>
          <p:cNvPr id="6" name="Picture 2" descr="F:\лягушка остроморд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7562"/>
            <a:ext cx="4643438" cy="307183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142976" y="6488668"/>
            <a:ext cx="2500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Лягушка остромордая</a:t>
            </a:r>
            <a:endParaRPr lang="ru-RU" dirty="0"/>
          </a:p>
        </p:txBody>
      </p:sp>
      <p:pic>
        <p:nvPicPr>
          <p:cNvPr id="8" name="Picture 2" descr="F:\uzh_obykno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357562"/>
            <a:ext cx="4572000" cy="307183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714876" y="6150114"/>
            <a:ext cx="3429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/>
              <a:t>          </a:t>
            </a:r>
            <a:r>
              <a:rPr lang="ru-RU" dirty="0" smtClean="0"/>
              <a:t>Уж обыкновенный</a:t>
            </a:r>
            <a:endParaRPr lang="ru-RU" dirty="0"/>
          </a:p>
        </p:txBody>
      </p:sp>
      <p:pic>
        <p:nvPicPr>
          <p:cNvPr id="10" name="Picture 2" descr="F:\oku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2852"/>
            <a:ext cx="4357686" cy="2845231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42910" y="2786058"/>
            <a:ext cx="10310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 smtClean="0"/>
              <a:t>      </a:t>
            </a:r>
            <a:endParaRPr lang="ru-RU" dirty="0"/>
          </a:p>
        </p:txBody>
      </p:sp>
      <p:pic>
        <p:nvPicPr>
          <p:cNvPr id="4" name="Picture 4" descr="F:\Daphn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0"/>
            <a:ext cx="2500330" cy="250030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14678" y="2285992"/>
            <a:ext cx="29289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/>
              <a:t>  </a:t>
            </a:r>
            <a:r>
              <a:rPr lang="ru-RU" dirty="0" smtClean="0"/>
              <a:t>Рачок Дафния</a:t>
            </a:r>
            <a:endParaRPr lang="ru-RU" dirty="0"/>
          </a:p>
        </p:txBody>
      </p:sp>
      <p:pic>
        <p:nvPicPr>
          <p:cNvPr id="6" name="Picture 2" descr="F:\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928926" cy="257176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85720" y="2214555"/>
            <a:ext cx="27146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/>
              <a:t>    </a:t>
            </a:r>
            <a:r>
              <a:rPr lang="ru-RU" dirty="0" smtClean="0"/>
              <a:t>Рачок Циклоп</a:t>
            </a:r>
            <a:endParaRPr lang="ru-RU" dirty="0"/>
          </a:p>
        </p:txBody>
      </p:sp>
      <p:pic>
        <p:nvPicPr>
          <p:cNvPr id="12" name="Picture 2" descr="F:\6538350cac7acbc468027ed934b51f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1"/>
            <a:ext cx="2928958" cy="2571743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6143636" y="2571744"/>
            <a:ext cx="22145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Жук плавунец</a:t>
            </a:r>
            <a:endParaRPr lang="ru-RU" dirty="0"/>
          </a:p>
        </p:txBody>
      </p:sp>
      <p:pic>
        <p:nvPicPr>
          <p:cNvPr id="14" name="Picture 2" descr="F:\Schuka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3143248"/>
            <a:ext cx="4000528" cy="2928958"/>
          </a:xfrm>
          <a:prstGeom prst="rect">
            <a:avLst/>
          </a:prstGeom>
          <a:noFill/>
        </p:spPr>
      </p:pic>
      <p:pic>
        <p:nvPicPr>
          <p:cNvPr id="15" name="Picture 2" descr="F:\karas_serebristyj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3143248"/>
            <a:ext cx="4214842" cy="2928958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571472" y="6198990"/>
            <a:ext cx="35004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Щука обыкновенная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643438" y="6198990"/>
            <a:ext cx="3500462" cy="373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Карась обыкновенный</a:t>
            </a:r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48" y="2857496"/>
            <a:ext cx="578647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/>
              <a:t>      </a:t>
            </a:r>
            <a:endParaRPr lang="ru-RU" dirty="0"/>
          </a:p>
        </p:txBody>
      </p:sp>
      <p:pic>
        <p:nvPicPr>
          <p:cNvPr id="4" name="Picture 2" descr="F:\g205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0"/>
            <a:ext cx="4143404" cy="314324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286512" y="3143248"/>
            <a:ext cx="13669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   Стрекоза</a:t>
            </a:r>
            <a:endParaRPr lang="ru-RU" dirty="0"/>
          </a:p>
        </p:txBody>
      </p:sp>
      <p:pic>
        <p:nvPicPr>
          <p:cNvPr id="6" name="Picture 2" descr="F:\art5655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000108"/>
            <a:ext cx="3929090" cy="500066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214414" y="5934670"/>
            <a:ext cx="172989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dirty="0" smtClean="0"/>
              <a:t>  </a:t>
            </a:r>
            <a:r>
              <a:rPr lang="ru-RU" dirty="0" smtClean="0"/>
              <a:t>Белый аист</a:t>
            </a:r>
            <a:endParaRPr lang="ru-RU" dirty="0"/>
          </a:p>
        </p:txBody>
      </p:sp>
      <p:pic>
        <p:nvPicPr>
          <p:cNvPr id="8" name="Picture 2" descr="F:\art5659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500438"/>
            <a:ext cx="4143404" cy="2928958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6286512" y="6488668"/>
            <a:ext cx="14803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Серая цапля</a:t>
            </a:r>
            <a:endParaRPr lang="ru-RU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-223099"/>
            <a:ext cx="9144000" cy="7232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Проведение исследования</a:t>
            </a:r>
            <a:endParaRPr kumimoji="0" lang="ru-RU" sz="3200" b="0" i="0" u="sng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проведении исследований пробирку ополаскивали' несколько раз анализируемой водой, налили 5 мл воды и добавили 4 капли универсального индикатора, закрыли пробкой и встряхнули пробирку. Окраску полученного раствора сравнили с контрольной шкалой. Для правильного определения интенсивности окраски раствор рассматривали сверху на белом фоне.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Вывод: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вода имела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ph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=6. Это</a:t>
            </a:r>
            <a:r>
              <a:rPr kumimoji="0" lang="ru-RU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кислая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среда, что указывает на загрязненность воды стоками с бывшей фермы, полей, дождевыми потоками с повышенного рельефа, где ранее располагались ферма и завод.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</a:t>
            </a: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Результат исследования</a:t>
            </a:r>
            <a:endParaRPr kumimoji="0" lang="ru-RU" b="1" i="0" u="sng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Река </a:t>
            </a:r>
            <a:r>
              <a:rPr lang="ru-RU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Псел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естественная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экосистема. Ее</a:t>
            </a:r>
            <a:r>
              <a:rPr kumimoji="0" lang="ru-RU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существование, особенности, влияние на окружающую среду зависит от человека. В то же время она формируется и с учетом природных закономерностей (взаимосвязи растений и животных, круговорота веществ, энергии, воды). Все живые организмы, населяющие ее, связаны друг с другом пищевыми цепями питания. Чем разнообразнее видовой состав экосистемы, тем она устойчивее и тем меньше влияние человека требуется. Люди часто этого не знают и нарушают природные законы, что оборачивается против них. Бережное отношение к природе, понимание существующих в ней взаимосвязей поможет сделать экосистему устойчивее, безопаснее для здоровья человека.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 выяснили, что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река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имеет загрязнение с полей, о чем говорят бегущие с поля ручьи, которые несут с собой в воду верхние слои почвы вместе с удобрением и другими примесями.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Река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загрязнена</a:t>
            </a:r>
            <a:r>
              <a:rPr kumimoji="0" lang="ru-RU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бытовыми отходами, синтетическими моющими средствами, дождевыми потоками с полей, частично мусором, грязью и нефтепродуктами от автомобилей.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2351\Рабочий стол\Новая папка (3)\Фото-06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0"/>
            <a:ext cx="5214942" cy="3714752"/>
          </a:xfrm>
          <a:prstGeom prst="rect">
            <a:avLst/>
          </a:prstGeom>
          <a:noFill/>
        </p:spPr>
      </p:pic>
      <p:pic>
        <p:nvPicPr>
          <p:cNvPr id="3" name="Picture 2" descr="F:\sbros v Lazu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8934"/>
            <a:ext cx="5286380" cy="392906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"/>
            <a:ext cx="3929058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dirty="0" smtClean="0"/>
              <a:t>   Источником загрязнения являлась недалеко расположенная ранее действующая животноводческая ферма, </a:t>
            </a:r>
            <a:r>
              <a:rPr lang="ru-RU" sz="1700" dirty="0" err="1" smtClean="0"/>
              <a:t>фруктоперерабатывающее</a:t>
            </a:r>
            <a:r>
              <a:rPr lang="ru-RU" sz="1700" dirty="0" smtClean="0"/>
              <a:t> предприятие.</a:t>
            </a:r>
          </a:p>
          <a:p>
            <a:r>
              <a:rPr lang="ru-RU" sz="1700" dirty="0" smtClean="0"/>
              <a:t>   </a:t>
            </a:r>
            <a:r>
              <a:rPr lang="ru-RU" sz="1700" dirty="0" err="1" smtClean="0"/>
              <a:t>Фруктоперерабатывающее</a:t>
            </a:r>
            <a:r>
              <a:rPr lang="ru-RU" sz="1700" dirty="0" smtClean="0"/>
              <a:t> предприятие производило периодически сбросы в овраг, откуда все отходы стекали в водоем в виде грязной пены. </a:t>
            </a:r>
            <a:endParaRPr lang="ru-RU" sz="17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286380" y="3717033"/>
            <a:ext cx="367810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/>
              <a:t> С поверхностей полей в реку </a:t>
            </a:r>
            <a:r>
              <a:rPr lang="ru-RU" dirty="0" err="1" smtClean="0"/>
              <a:t>Псёл</a:t>
            </a:r>
            <a:r>
              <a:rPr lang="ru-RU" dirty="0" smtClean="0"/>
              <a:t> смывались удобрения, ядохимикаты и другие загрязняющие вещества, отходы от животных. Часто можно было видеть сброс мусора в воду людьми, мытье автомобилей на берегах. Местное население часто производило стирку с применением синтетических моющих средств.</a:t>
            </a:r>
            <a:endParaRPr lang="ru-RU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664942"/>
            <a:ext cx="9144000" cy="615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</a:t>
            </a:r>
            <a:r>
              <a:rPr kumimoji="0" lang="ru-RU" sz="36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Рекомендации</a:t>
            </a:r>
            <a:endParaRPr kumimoji="0" lang="ru-RU" sz="3600" b="1" i="0" u="sng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основе исследования воды в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реке </a:t>
            </a:r>
            <a:r>
              <a:rPr lang="ru-RU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Псел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были составлены рекомендации для людей. Все они основываются на существующих в природе взаимосвязях. Если человек будет их выполнять, окружающая среда станет безопасной для здоровья.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Рекомендации пропагандируются учащимися школы, занимающихся природоохранной работой: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Берегите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водные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растения и животных—фильтратов грязной и индикаторов чистой воды.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бросайте мусор в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Вы превращаете ее в свалку.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</a:t>
            </a: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стирайте в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моющие средства отравляют водные организмы.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мойте автомобили в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вы купаетесь в ней.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Соблюдайте режим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водоохранной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зоны, берегите растительность на берегах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Оголенные берега быстро размываются.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</a:t>
            </a:r>
            <a:r>
              <a:rPr kumimoji="0" lang="ru-RU" sz="20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ru-RU" sz="2000" b="1" i="0" u="none" strike="noStrike" cap="none" normalizeH="0" baseline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Соблюдайте   нормы   внесения  удобрений:   их   избыток  загрязняет  почву, грунтовые воды, поверхностные воды.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этим обращением учащиеся  обратились к населению с данными рекомендациями, разъясняя сущность экологических проблем.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Обучающиеся нашей школы стараются поддерживать чистоту и порядок местных водоемов.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roe_v_lodke_ne_schitaya_sobaki_-_Pesnya_o_reke_iz_1_serii_(xMusic.me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026" name="Picture 2" descr="C:\Users\Acer\Desktop\Экол фото вода,карьер\Фото-058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94794"/>
            <a:ext cx="8640960" cy="63903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roe_v_lodke_ne_schitaya_sobaki_-_Pesnya_o_reke_iz_1_serii (mp3cut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4098" name="Picture 2" descr="C:\Users\Данил\Desktop\Мобила\E 5\Images\Камера\201105\201105A0\250520112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715148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Acer\Desktop\Проект\Фото Псёл\6c6b1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8721043" cy="5803182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Acer\Desktop\Проект\Фото Псёл\7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578924" cy="6434193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Acer\Desktop\Проект\Фото Псёл\76f04b18fea22fe596aa0cd78c7cb50f-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6652"/>
            <a:ext cx="8352928" cy="6264696"/>
          </a:xfrm>
          <a:prstGeom prst="rect">
            <a:avLst/>
          </a:prstGeom>
          <a:noFill/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Acer\Desktop\Проект\Фото Псёл\57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Acer\Desktop\Проект\Фото Псёл\5714020_x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764704"/>
            <a:ext cx="8443166" cy="556526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Acer\Desktop\Проект\Фото Псёл\62606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64880"/>
            <a:ext cx="7992888" cy="5995277"/>
          </a:xfrm>
          <a:prstGeom prst="rect">
            <a:avLst/>
          </a:prstGeom>
          <a:noFill/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Acer\Desktop\Проект\Фото Псёл\326053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8351186" cy="556189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Acer\Desktop\Проект\Фото Псёл\458773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176213"/>
            <a:ext cx="9753600" cy="6505575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Acer\Desktop\Проект\Фото Псёл\11753824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012" y="1090370"/>
            <a:ext cx="8780476" cy="536296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Acer\Desktop\Проект\Фото Псёл\ps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7929" y="332656"/>
            <a:ext cx="8568953" cy="612068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Acer\Desktop\Проект\Фото Псёл\387024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228968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2288</TotalTime>
  <Words>1417</Words>
  <Application>Microsoft Office PowerPoint</Application>
  <PresentationFormat>Экран (4:3)</PresentationFormat>
  <Paragraphs>188</Paragraphs>
  <Slides>34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Поток</vt:lpstr>
      <vt:lpstr>Курская область Обоянский район                                                            МБОУ Котельниковская школа»  «Исследование реки Псёл, выявление экологических проблем и нахождение путей их решения» </vt:lpstr>
      <vt:lpstr>Презентация PowerPoint</vt:lpstr>
      <vt:lpstr>Презентация PowerPoint</vt:lpstr>
      <vt:lpstr>    Впервые река  Псёл была упомянута в Повести временных лет в 1113 году. Само слово Псел происходит от древнерусской формы «пьслъ. Сюда же относят и адыгейское «пс», что в переводе – река и вода, а также славянское «пёс», либо с греческим  (Михаил Пселл – византийский монах).    Исток реки находится в России на границе Курской и Белгородской областей возле хутора Пригорки (Прохоровский район Белгородской области), на западных склонах Среднерусской возвышенности.</vt:lpstr>
      <vt:lpstr> По территории Украины течёт в пределах Сумской и Полтавской областей по Приднепровской низменности. Впадает в Днепр  ниже Кременчуга.      Малые реки  встречаем все реже Сохнут они! На них больно смотреть! Люди, поймите всю боль  и надежду! Их сохраним,  не дадим умереть!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проект</dc:title>
  <cp:lastModifiedBy>Рая</cp:lastModifiedBy>
  <cp:revision>251</cp:revision>
  <dcterms:modified xsi:type="dcterms:W3CDTF">2022-01-07T11:54:36Z</dcterms:modified>
</cp:coreProperties>
</file>