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1" r:id="rId3"/>
    <p:sldId id="306" r:id="rId4"/>
    <p:sldId id="257" r:id="rId5"/>
    <p:sldId id="260" r:id="rId6"/>
    <p:sldId id="261" r:id="rId7"/>
    <p:sldId id="263" r:id="rId8"/>
    <p:sldId id="265" r:id="rId9"/>
    <p:sldId id="267" r:id="rId10"/>
    <p:sldId id="269" r:id="rId11"/>
    <p:sldId id="271" r:id="rId12"/>
    <p:sldId id="273" r:id="rId13"/>
    <p:sldId id="277" r:id="rId14"/>
    <p:sldId id="279" r:id="rId15"/>
    <p:sldId id="281" r:id="rId16"/>
    <p:sldId id="283" r:id="rId17"/>
    <p:sldId id="302" r:id="rId18"/>
    <p:sldId id="296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160F"/>
    <a:srgbClr val="402430"/>
    <a:srgbClr val="734056"/>
    <a:srgbClr val="001132"/>
    <a:srgbClr val="EDDDCB"/>
    <a:srgbClr val="573C1F"/>
    <a:srgbClr val="9D6D38"/>
    <a:srgbClr val="E2C8AC"/>
    <a:srgbClr val="470205"/>
    <a:srgbClr val="FB840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65267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77286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22538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02053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144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5044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23690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61680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00185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97958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9486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7C441-281B-4188-A202-9FE883477933}" type="datetimeFigureOut">
              <a:rPr lang="ru-RU" smtClean="0"/>
              <a:pPr/>
              <a:t>26.12.2021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4E1C3-09DF-4FDB-A725-BB2ADAA1C9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88830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ru.m.wikipedia.org/wiki/%D0%A4%D0%B0%D0%B9%D0%BB:Blue_Marble_Next_Generation_+_topography_+_bathymetry.jp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 45 параллели северной широты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5-я параллель северной широты (Земля)">
            <a:hlinkClick r:id="rId2" tooltip="&quot;45-я параллель северной широты (Земля)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713" y="685800"/>
            <a:ext cx="10953825" cy="566420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cxnSp>
        <p:nvCxnSpPr>
          <p:cNvPr id="4" name="Прямая со стрелкой 3"/>
          <p:cNvCxnSpPr/>
          <p:nvPr/>
        </p:nvCxnSpPr>
        <p:spPr>
          <a:xfrm>
            <a:off x="857213" y="2428868"/>
            <a:ext cx="10668075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47800" y="1046163"/>
            <a:ext cx="9144000" cy="23876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Золотая середина планеты Земля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8687"/>
          <a:stretch/>
        </p:blipFill>
        <p:spPr>
          <a:xfrm>
            <a:off x="727126" y="0"/>
            <a:ext cx="10737749" cy="6858000"/>
          </a:xfrm>
          <a:prstGeom prst="rect">
            <a:avLst/>
          </a:prstGeom>
        </p:spPr>
      </p:pic>
      <p:sp>
        <p:nvSpPr>
          <p:cNvPr id="10" name="Полилиния 9"/>
          <p:cNvSpPr/>
          <p:nvPr/>
        </p:nvSpPr>
        <p:spPr>
          <a:xfrm>
            <a:off x="957943" y="1306286"/>
            <a:ext cx="10310948" cy="722828"/>
          </a:xfrm>
          <a:custGeom>
            <a:avLst/>
            <a:gdLst>
              <a:gd name="connsiteX0" fmla="*/ 0 w 10310948"/>
              <a:gd name="connsiteY0" fmla="*/ 0 h 722828"/>
              <a:gd name="connsiteX1" fmla="*/ 5129348 w 10310948"/>
              <a:gd name="connsiteY1" fmla="*/ 722811 h 722828"/>
              <a:gd name="connsiteX2" fmla="*/ 10310948 w 10310948"/>
              <a:gd name="connsiteY2" fmla="*/ 17417 h 722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310948" h="722828">
                <a:moveTo>
                  <a:pt x="0" y="0"/>
                </a:moveTo>
                <a:cubicBezTo>
                  <a:pt x="1705428" y="359954"/>
                  <a:pt x="3410857" y="719908"/>
                  <a:pt x="5129348" y="722811"/>
                </a:cubicBezTo>
                <a:cubicBezTo>
                  <a:pt x="6847839" y="725714"/>
                  <a:pt x="8579393" y="371565"/>
                  <a:pt x="10310948" y="17417"/>
                </a:cubicBez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2620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E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21771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Дуга 16"/>
          <p:cNvSpPr/>
          <p:nvPr/>
        </p:nvSpPr>
        <p:spPr>
          <a:xfrm rot="8801702">
            <a:off x="-711032" y="-1066469"/>
            <a:ext cx="2705072" cy="2463266"/>
          </a:xfrm>
          <a:prstGeom prst="arc">
            <a:avLst>
              <a:gd name="adj1" fmla="val 12402284"/>
              <a:gd name="adj2" fmla="val 19957908"/>
            </a:avLst>
          </a:prstGeom>
          <a:noFill/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6858000" y="3639816"/>
            <a:ext cx="5334000" cy="3218184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504" y="436166"/>
            <a:ext cx="4473421" cy="29811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620707" y="1608163"/>
            <a:ext cx="57613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островное государство в Восточной Азии. </a:t>
            </a:r>
            <a:endParaRPr lang="ru-RU" sz="3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20707" y="2770311"/>
            <a:ext cx="5567550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BC002D"/>
                </a:solidFill>
                <a:latin typeface="Arial Black" panose="020B0A04020102020204" pitchFamily="34" charset="0"/>
              </a:rPr>
              <a:t>«Страна восходящего солнца»</a:t>
            </a:r>
            <a:endParaRPr lang="ru-RU" sz="2400" dirty="0">
              <a:solidFill>
                <a:srgbClr val="BC002D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620707" y="684833"/>
            <a:ext cx="46794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u="sng" dirty="0" smtClean="0">
                <a:solidFill>
                  <a:srgbClr val="BC002D"/>
                </a:solidFill>
                <a:latin typeface="Arial Black" panose="020B0A04020102020204" pitchFamily="34" charset="0"/>
              </a:rPr>
              <a:t>Япония </a:t>
            </a:r>
            <a:r>
              <a:rPr lang="ja-JP" altLang="en-US" sz="5400" u="sng" dirty="0" smtClean="0">
                <a:solidFill>
                  <a:srgbClr val="BC002D"/>
                </a:solidFill>
                <a:latin typeface="Arial Black" panose="020B0A04020102020204" pitchFamily="34" charset="0"/>
              </a:rPr>
              <a:t>日本</a:t>
            </a:r>
            <a:endParaRPr lang="ru-RU" sz="5400" u="sng" dirty="0">
              <a:solidFill>
                <a:srgbClr val="BC002D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7328" y="4733028"/>
            <a:ext cx="5605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Территория</a:t>
            </a:r>
            <a:r>
              <a:rPr lang="ru-RU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–</a:t>
            </a:r>
            <a:r>
              <a:rPr lang="ru-RU" sz="2800" dirty="0" smtClean="0">
                <a:solidFill>
                  <a:srgbClr val="BC002D"/>
                </a:solidFill>
                <a:latin typeface="Arial Black" panose="020B0A04020102020204" pitchFamily="34" charset="0"/>
              </a:rPr>
              <a:t> 377 944 км²</a:t>
            </a:r>
            <a:endParaRPr lang="ru-RU" sz="2800" dirty="0">
              <a:solidFill>
                <a:srgbClr val="BC002D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7328" y="5657416"/>
            <a:ext cx="68117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Население</a:t>
            </a:r>
            <a:r>
              <a:rPr lang="ru-RU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– </a:t>
            </a:r>
            <a:r>
              <a:rPr lang="ru-RU" sz="2800" dirty="0" smtClean="0">
                <a:solidFill>
                  <a:srgbClr val="BC002D"/>
                </a:solidFill>
                <a:latin typeface="Arial Black" panose="020B0A04020102020204" pitchFamily="34" charset="0"/>
              </a:rPr>
              <a:t>125 552 000 чел.</a:t>
            </a:r>
            <a:endParaRPr lang="ru-RU" sz="2800" dirty="0">
              <a:solidFill>
                <a:srgbClr val="BC002D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7328" y="3813545"/>
            <a:ext cx="3523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u="sng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Столица</a:t>
            </a: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– </a:t>
            </a:r>
            <a:r>
              <a:rPr lang="ru-RU" sz="2800" dirty="0" smtClean="0">
                <a:solidFill>
                  <a:srgbClr val="BC002D"/>
                </a:solidFill>
                <a:latin typeface="Arial Black" panose="020B0A04020102020204" pitchFamily="34" charset="0"/>
              </a:rPr>
              <a:t>Токио</a:t>
            </a:r>
            <a:endParaRPr lang="ru-RU" sz="2800" dirty="0">
              <a:solidFill>
                <a:srgbClr val="BC002D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08849" y="3965397"/>
            <a:ext cx="412484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800" u="sng" dirty="0" smtClean="0">
                <a:solidFill>
                  <a:srgbClr val="99CEE5"/>
                </a:solidFill>
                <a:latin typeface="Arial Black" panose="020B0A04020102020204" pitchFamily="34" charset="0"/>
              </a:rPr>
              <a:t>Форма правления</a:t>
            </a:r>
            <a:r>
              <a:rPr lang="ru-RU" sz="2800" dirty="0" smtClean="0">
                <a:solidFill>
                  <a:srgbClr val="99CEE5"/>
                </a:solidFill>
                <a:latin typeface="Arial Black" panose="020B0A04020102020204" pitchFamily="34" charset="0"/>
              </a:rPr>
              <a:t> –</a:t>
            </a:r>
          </a:p>
          <a:p>
            <a:pPr algn="r"/>
            <a:r>
              <a:rPr lang="ru-RU" sz="2800" u="sng" dirty="0" smtClean="0">
                <a:solidFill>
                  <a:srgbClr val="BC002D"/>
                </a:solidFill>
                <a:latin typeface="Arial Black" panose="020B0A04020102020204" pitchFamily="34" charset="0"/>
              </a:rPr>
              <a:t>Конституционная</a:t>
            </a:r>
          </a:p>
          <a:p>
            <a:pPr algn="r"/>
            <a:r>
              <a:rPr lang="ru-RU" sz="2800" u="sng" dirty="0" smtClean="0">
                <a:solidFill>
                  <a:srgbClr val="BC002D"/>
                </a:solidFill>
                <a:latin typeface="Arial Black" panose="020B0A04020102020204" pitchFamily="34" charset="0"/>
              </a:rPr>
              <a:t>монархия</a:t>
            </a:r>
            <a:endParaRPr lang="ru-RU" sz="2800" u="sng" dirty="0">
              <a:solidFill>
                <a:srgbClr val="BC002D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69805" y="5718971"/>
            <a:ext cx="40879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u="sng" dirty="0" smtClean="0">
                <a:solidFill>
                  <a:srgbClr val="99CEE5"/>
                </a:solidFill>
                <a:latin typeface="Arial Black" panose="020B0A04020102020204" pitchFamily="34" charset="0"/>
              </a:rPr>
              <a:t>Император</a:t>
            </a:r>
            <a:r>
              <a:rPr lang="ru-RU" sz="2400" dirty="0" smtClean="0">
                <a:solidFill>
                  <a:srgbClr val="BC002D"/>
                </a:solidFill>
                <a:latin typeface="Arial Black" panose="020B0A04020102020204" pitchFamily="34" charset="0"/>
              </a:rPr>
              <a:t> – </a:t>
            </a:r>
            <a:r>
              <a:rPr lang="ru-RU" sz="2400" u="sng" dirty="0" err="1" smtClean="0">
                <a:solidFill>
                  <a:srgbClr val="BC002D"/>
                </a:solidFill>
                <a:latin typeface="Arial Black" panose="020B0A04020102020204" pitchFamily="34" charset="0"/>
              </a:rPr>
              <a:t>Нарухито</a:t>
            </a:r>
            <a:endParaRPr lang="ru-RU" sz="2400" u="sng" dirty="0">
              <a:solidFill>
                <a:srgbClr val="BC002D"/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Дуга 17"/>
          <p:cNvSpPr/>
          <p:nvPr/>
        </p:nvSpPr>
        <p:spPr>
          <a:xfrm rot="13663543">
            <a:off x="11626700" y="565585"/>
            <a:ext cx="3060887" cy="2743200"/>
          </a:xfrm>
          <a:prstGeom prst="arc">
            <a:avLst>
              <a:gd name="adj1" fmla="val 15757631"/>
              <a:gd name="adj2" fmla="val 436448"/>
            </a:avLst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12192000" cy="156754"/>
          </a:xfrm>
          <a:prstGeom prst="rect">
            <a:avLst/>
          </a:prstGeom>
          <a:solidFill>
            <a:srgbClr val="BC00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Дуга 19"/>
          <p:cNvSpPr/>
          <p:nvPr/>
        </p:nvSpPr>
        <p:spPr>
          <a:xfrm rot="18110174">
            <a:off x="3565604" y="6702828"/>
            <a:ext cx="3360233" cy="2724009"/>
          </a:xfrm>
          <a:prstGeom prst="arc">
            <a:avLst>
              <a:gd name="adj1" fmla="val 16200000"/>
              <a:gd name="adj2" fmla="val 1783069"/>
            </a:avLst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357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6653349"/>
            <a:ext cx="6583680" cy="2046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араллелограмм 11"/>
          <p:cNvSpPr/>
          <p:nvPr/>
        </p:nvSpPr>
        <p:spPr>
          <a:xfrm flipH="1">
            <a:off x="5486397" y="3298764"/>
            <a:ext cx="7637417" cy="3559235"/>
          </a:xfrm>
          <a:prstGeom prst="parallelogram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423955" y="258432"/>
            <a:ext cx="38753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Китайская</a:t>
            </a:r>
          </a:p>
          <a:p>
            <a:r>
              <a:rPr lang="ru-RU" sz="40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Народная</a:t>
            </a:r>
          </a:p>
          <a:p>
            <a:r>
              <a:rPr lang="ru-RU" sz="40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Республика</a:t>
            </a:r>
            <a:endParaRPr lang="ru-RU" sz="40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428" y="391885"/>
            <a:ext cx="3659032" cy="243840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423955" y="2311179"/>
            <a:ext cx="3416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ja-JP" altLang="en-US" sz="3600" u="sng" dirty="0">
                <a:solidFill>
                  <a:srgbClr val="C00000"/>
                </a:solidFill>
                <a:latin typeface="Arial Black" panose="020B0A04020102020204" pitchFamily="34" charset="0"/>
              </a:rPr>
              <a:t>中华人民共和国</a:t>
            </a:r>
            <a:endParaRPr lang="ru-RU" sz="3600" u="sng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428" y="3603565"/>
            <a:ext cx="30957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u="sng" dirty="0" smtClean="0">
                <a:solidFill>
                  <a:srgbClr val="B08E00"/>
                </a:solidFill>
                <a:latin typeface="Arial Black" panose="020B0A04020102020204" pitchFamily="34" charset="0"/>
              </a:rPr>
              <a:t>Столица</a:t>
            </a:r>
            <a:r>
              <a:rPr lang="ru-RU" sz="2400" dirty="0" smtClean="0">
                <a:latin typeface="Arial Black" panose="020B0A04020102020204" pitchFamily="34" charset="0"/>
              </a:rPr>
              <a:t> – Пекин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9428" y="4552505"/>
            <a:ext cx="5511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smtClean="0">
                <a:solidFill>
                  <a:srgbClr val="B08E00"/>
                </a:solidFill>
                <a:latin typeface="Arial Black" panose="020B0A04020102020204" pitchFamily="34" charset="0"/>
              </a:rPr>
              <a:t>Территория</a:t>
            </a:r>
            <a:r>
              <a:rPr lang="ru-RU" sz="2400" dirty="0" smtClean="0">
                <a:latin typeface="Arial Black" panose="020B0A04020102020204" pitchFamily="34" charset="0"/>
              </a:rPr>
              <a:t> – 9 598 962км²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9428" y="550144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u="sng" dirty="0" smtClean="0">
                <a:solidFill>
                  <a:srgbClr val="B08E00"/>
                </a:solidFill>
                <a:latin typeface="Arial Black" panose="020B0A04020102020204" pitchFamily="34" charset="0"/>
              </a:rPr>
              <a:t>Население</a:t>
            </a:r>
            <a:r>
              <a:rPr lang="ru-RU" sz="2400" dirty="0" smtClean="0">
                <a:latin typeface="Arial Black" panose="020B0A04020102020204" pitchFamily="34" charset="0"/>
              </a:rPr>
              <a:t> – 1 411 778 724 чел.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3680920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Форма правления –</a:t>
            </a:r>
            <a:endParaRPr lang="ru-RU" sz="2800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657202" y="5501445"/>
            <a:ext cx="33538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Председатель –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096000" y="4240317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/>
            <a:r>
              <a:rPr lang="ru-RU" sz="2800" dirty="0">
                <a:solidFill>
                  <a:schemeClr val="bg1"/>
                </a:solidFill>
                <a:latin typeface="Arial Black" panose="020B0A04020102020204" pitchFamily="34" charset="0"/>
              </a:rPr>
              <a:t>однопартийная парламентская республика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8980077" y="6024665"/>
            <a:ext cx="28712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dirty="0">
                <a:solidFill>
                  <a:prstClr val="white"/>
                </a:solidFill>
                <a:latin typeface="Arial Black" panose="020B0A04020102020204" pitchFamily="34" charset="0"/>
              </a:rPr>
              <a:t>Си </a:t>
            </a:r>
            <a:r>
              <a:rPr lang="ru-RU" sz="2800" dirty="0" err="1">
                <a:solidFill>
                  <a:prstClr val="white"/>
                </a:solidFill>
                <a:latin typeface="Arial Black" panose="020B0A04020102020204" pitchFamily="34" charset="0"/>
              </a:rPr>
              <a:t>Цзиньпин</a:t>
            </a:r>
            <a:endParaRPr lang="ru-RU" sz="2800" dirty="0">
              <a:solidFill>
                <a:prstClr val="white"/>
              </a:solidFill>
              <a:latin typeface="Arial Black" panose="020B0A040201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39090" y="316104"/>
            <a:ext cx="2343830" cy="25430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192000" cy="1219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ый треугольник 18"/>
          <p:cNvSpPr/>
          <p:nvPr/>
        </p:nvSpPr>
        <p:spPr>
          <a:xfrm rot="2713066">
            <a:off x="11724535" y="-54373"/>
            <a:ext cx="914400" cy="914400"/>
          </a:xfrm>
          <a:prstGeom prst="rtTriangle">
            <a:avLst/>
          </a:prstGeom>
          <a:solidFill>
            <a:srgbClr val="CA0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ый треугольник 19"/>
          <p:cNvSpPr/>
          <p:nvPr/>
        </p:nvSpPr>
        <p:spPr>
          <a:xfrm rot="2713066">
            <a:off x="11900767" y="807142"/>
            <a:ext cx="561934" cy="562734"/>
          </a:xfrm>
          <a:prstGeom prst="rtTriangle">
            <a:avLst/>
          </a:prstGeom>
          <a:solidFill>
            <a:srgbClr val="CA0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 rot="8122103">
            <a:off x="-117771" y="6400799"/>
            <a:ext cx="914400" cy="914400"/>
          </a:xfrm>
          <a:prstGeom prst="rtTriangle">
            <a:avLst/>
          </a:prstGeom>
          <a:solidFill>
            <a:srgbClr val="CA0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8122103">
            <a:off x="496936" y="6485679"/>
            <a:ext cx="744146" cy="740483"/>
          </a:xfrm>
          <a:prstGeom prst="rtTriangle">
            <a:avLst/>
          </a:prstGeom>
          <a:solidFill>
            <a:srgbClr val="CA0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8122103">
            <a:off x="1632180" y="6438270"/>
            <a:ext cx="825949" cy="830722"/>
          </a:xfrm>
          <a:prstGeom prst="rtTriangle">
            <a:avLst/>
          </a:prstGeom>
          <a:solidFill>
            <a:srgbClr val="CA0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ый треугольник 24"/>
          <p:cNvSpPr/>
          <p:nvPr/>
        </p:nvSpPr>
        <p:spPr>
          <a:xfrm rot="8122103">
            <a:off x="4857864" y="6463005"/>
            <a:ext cx="494170" cy="585336"/>
          </a:xfrm>
          <a:prstGeom prst="rtTriangle">
            <a:avLst/>
          </a:prstGeom>
          <a:solidFill>
            <a:srgbClr val="CA0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291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Блок-схема: процесс 11"/>
          <p:cNvSpPr/>
          <p:nvPr/>
        </p:nvSpPr>
        <p:spPr>
          <a:xfrm>
            <a:off x="6575422" y="3338004"/>
            <a:ext cx="5616578" cy="3036670"/>
          </a:xfrm>
          <a:prstGeom prst="flowChartProcess">
            <a:avLst/>
          </a:prstGeom>
          <a:solidFill>
            <a:srgbClr val="ABD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509" y="308224"/>
            <a:ext cx="4760441" cy="238022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79422" y="3590234"/>
            <a:ext cx="4594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Столица</a:t>
            </a:r>
            <a:r>
              <a:rPr lang="ru-RU" sz="2800" dirty="0" smtClean="0">
                <a:solidFill>
                  <a:srgbClr val="DA2032"/>
                </a:solidFill>
                <a:latin typeface="Arial Black" panose="020B0A04020102020204" pitchFamily="34" charset="0"/>
              </a:rPr>
              <a:t> – </a:t>
            </a:r>
            <a:r>
              <a:rPr lang="ru-RU" sz="2800" u="sng" dirty="0" smtClean="0">
                <a:solidFill>
                  <a:srgbClr val="DA2032"/>
                </a:solidFill>
                <a:latin typeface="Arial Black" panose="020B0A04020102020204" pitchFamily="34" charset="0"/>
              </a:rPr>
              <a:t>Улан-Батор</a:t>
            </a:r>
            <a:endParaRPr lang="ru-RU" sz="2800" u="sng" dirty="0">
              <a:solidFill>
                <a:srgbClr val="DA2032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9422" y="4451614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Территория </a:t>
            </a:r>
            <a:r>
              <a:rPr lang="ru-RU" sz="2800" dirty="0" smtClean="0">
                <a:solidFill>
                  <a:srgbClr val="DA2032"/>
                </a:solidFill>
                <a:latin typeface="Arial Black" panose="020B0A04020102020204" pitchFamily="34" charset="0"/>
              </a:rPr>
              <a:t>– </a:t>
            </a:r>
            <a:r>
              <a:rPr lang="ru-RU" sz="2800" u="sng" dirty="0" smtClean="0">
                <a:solidFill>
                  <a:srgbClr val="DA2032"/>
                </a:solidFill>
                <a:latin typeface="Arial Black" panose="020B0A04020102020204" pitchFamily="34" charset="0"/>
              </a:rPr>
              <a:t>1 564 116 км² </a:t>
            </a:r>
            <a:endParaRPr lang="ru-RU" sz="2800" u="sng" dirty="0">
              <a:solidFill>
                <a:srgbClr val="DA2032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9422" y="5312995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Население</a:t>
            </a:r>
            <a:r>
              <a:rPr lang="ru-RU" sz="2800" dirty="0" smtClean="0">
                <a:solidFill>
                  <a:srgbClr val="DA2032"/>
                </a:solidFill>
                <a:latin typeface="Arial Black" panose="020B0A04020102020204" pitchFamily="34" charset="0"/>
              </a:rPr>
              <a:t> – </a:t>
            </a:r>
            <a:r>
              <a:rPr lang="ru-RU" sz="2800" u="sng" dirty="0" smtClean="0">
                <a:solidFill>
                  <a:srgbClr val="DA2032"/>
                </a:solidFill>
                <a:latin typeface="Arial Black" panose="020B0A04020102020204" pitchFamily="34" charset="0"/>
              </a:rPr>
              <a:t>3 256 176 чел. </a:t>
            </a:r>
            <a:endParaRPr lang="ru-RU" sz="2800" u="sng" dirty="0">
              <a:solidFill>
                <a:srgbClr val="DA2032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96303" y="3513289"/>
            <a:ext cx="5125121" cy="1142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u="sng" dirty="0" smtClean="0">
                <a:solidFill>
                  <a:srgbClr val="DA2032"/>
                </a:solidFill>
                <a:latin typeface="Arial Black" panose="020B0A04020102020204" pitchFamily="34" charset="0"/>
              </a:rPr>
              <a:t>Форма правления –</a:t>
            </a:r>
          </a:p>
          <a:p>
            <a:pPr>
              <a:lnSpc>
                <a:spcPct val="150000"/>
              </a:lnSpc>
            </a:pPr>
            <a:r>
              <a:rPr lang="ru-RU" sz="2400" u="sng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парламентская республика.</a:t>
            </a:r>
            <a:endParaRPr lang="ru-RU" sz="2400" u="sng" dirty="0">
              <a:solidFill>
                <a:srgbClr val="00467A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96303" y="4888903"/>
            <a:ext cx="379623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u="sng" dirty="0" smtClean="0">
                <a:solidFill>
                  <a:srgbClr val="DA2032"/>
                </a:solidFill>
                <a:latin typeface="Arial Black" panose="020B0A04020102020204" pitchFamily="34" charset="0"/>
              </a:rPr>
              <a:t>Президент –</a:t>
            </a:r>
          </a:p>
          <a:p>
            <a:pPr>
              <a:lnSpc>
                <a:spcPct val="150000"/>
              </a:lnSpc>
            </a:pPr>
            <a:r>
              <a:rPr lang="ru-RU" sz="2400" u="sng" dirty="0" err="1" smtClean="0">
                <a:solidFill>
                  <a:srgbClr val="00467A"/>
                </a:solidFill>
                <a:latin typeface="Arial Black" panose="020B0A04020102020204" pitchFamily="34" charset="0"/>
              </a:rPr>
              <a:t>Ухнаагийн</a:t>
            </a:r>
            <a:r>
              <a:rPr lang="ru-RU" sz="2400" u="sng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 </a:t>
            </a:r>
            <a:r>
              <a:rPr lang="ru-RU" sz="2400" u="sng" dirty="0" err="1" smtClean="0">
                <a:solidFill>
                  <a:srgbClr val="00467A"/>
                </a:solidFill>
                <a:latin typeface="Arial Black" panose="020B0A04020102020204" pitchFamily="34" charset="0"/>
              </a:rPr>
              <a:t>Хурэлсух</a:t>
            </a:r>
            <a:endParaRPr lang="ru-RU" sz="2400" u="sng" dirty="0">
              <a:solidFill>
                <a:srgbClr val="00467A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5400000">
            <a:off x="5857615" y="1546909"/>
            <a:ext cx="173034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n-Mong-CN" sz="5400" dirty="0" smtClean="0">
                <a:solidFill>
                  <a:srgbClr val="DA2032"/>
                </a:solidFill>
                <a:latin typeface="Arial Black" panose="020B0A04020102020204" pitchFamily="34" charset="0"/>
              </a:rPr>
              <a:t>ᠤᠯᠤᠰ</a:t>
            </a:r>
            <a:endParaRPr lang="ru-RU" sz="5400" dirty="0" smtClean="0">
              <a:solidFill>
                <a:srgbClr val="DA2032"/>
              </a:solidFill>
              <a:latin typeface="Arial Black" panose="020B0A04020102020204" pitchFamily="34" charset="0"/>
            </a:endParaRPr>
          </a:p>
          <a:p>
            <a:r>
              <a:rPr lang="mn-Mong-CN" sz="5400" dirty="0" smtClean="0">
                <a:solidFill>
                  <a:srgbClr val="DA2032"/>
                </a:solidFill>
                <a:latin typeface="Arial Black" panose="020B0A04020102020204" pitchFamily="34" charset="0"/>
              </a:rPr>
              <a:t>ᠮᠤᠩᠭᠤᠯ </a:t>
            </a:r>
            <a:endParaRPr lang="ru-RU" sz="5400" dirty="0" smtClean="0">
              <a:solidFill>
                <a:srgbClr val="DA2032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59852" y="430710"/>
            <a:ext cx="402385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u="sng" dirty="0" smtClean="0">
                <a:solidFill>
                  <a:srgbClr val="0066B3"/>
                </a:solidFill>
                <a:latin typeface="Arial Black" panose="020B0A04020102020204" pitchFamily="34" charset="0"/>
              </a:rPr>
              <a:t>Монголия</a:t>
            </a:r>
            <a:endParaRPr lang="ru-RU" sz="5400" u="sng" dirty="0">
              <a:solidFill>
                <a:srgbClr val="0066B3"/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69612" y="740554"/>
            <a:ext cx="1897371" cy="2108454"/>
          </a:xfrm>
          <a:prstGeom prst="rect">
            <a:avLst/>
          </a:prstGeom>
        </p:spPr>
      </p:pic>
      <p:sp>
        <p:nvSpPr>
          <p:cNvPr id="9" name="Блок-схема: ручной ввод 8"/>
          <p:cNvSpPr/>
          <p:nvPr/>
        </p:nvSpPr>
        <p:spPr>
          <a:xfrm flipH="1">
            <a:off x="-3" y="6031780"/>
            <a:ext cx="1182031" cy="826220"/>
          </a:xfrm>
          <a:prstGeom prst="flowChartManualInput">
            <a:avLst/>
          </a:prstGeom>
          <a:solidFill>
            <a:srgbClr val="ABD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ручной ввод 13"/>
          <p:cNvSpPr/>
          <p:nvPr/>
        </p:nvSpPr>
        <p:spPr>
          <a:xfrm flipH="1">
            <a:off x="1594654" y="6266984"/>
            <a:ext cx="1182031" cy="591015"/>
          </a:xfrm>
          <a:prstGeom prst="flowChartManualInput">
            <a:avLst/>
          </a:prstGeom>
          <a:solidFill>
            <a:srgbClr val="F4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ручной ввод 14"/>
          <p:cNvSpPr/>
          <p:nvPr/>
        </p:nvSpPr>
        <p:spPr>
          <a:xfrm flipH="1">
            <a:off x="3189309" y="6456556"/>
            <a:ext cx="1182031" cy="401442"/>
          </a:xfrm>
          <a:prstGeom prst="flowChartManualInput">
            <a:avLst/>
          </a:prstGeom>
          <a:solidFill>
            <a:srgbClr val="ABD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ручной ввод 16"/>
          <p:cNvSpPr/>
          <p:nvPr/>
        </p:nvSpPr>
        <p:spPr>
          <a:xfrm rot="5400000" flipH="1" flipV="1">
            <a:off x="11400264" y="390294"/>
            <a:ext cx="1182031" cy="401442"/>
          </a:xfrm>
          <a:prstGeom prst="flowChartManualInput">
            <a:avLst/>
          </a:prstGeom>
          <a:solidFill>
            <a:srgbClr val="ABD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ручной ввод 17"/>
          <p:cNvSpPr/>
          <p:nvPr/>
        </p:nvSpPr>
        <p:spPr>
          <a:xfrm rot="5400000" flipH="1" flipV="1">
            <a:off x="11453231" y="2002161"/>
            <a:ext cx="1182031" cy="295508"/>
          </a:xfrm>
          <a:prstGeom prst="flowChartManualInput">
            <a:avLst/>
          </a:prstGeom>
          <a:solidFill>
            <a:srgbClr val="F4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ручной ввод 18"/>
          <p:cNvSpPr/>
          <p:nvPr/>
        </p:nvSpPr>
        <p:spPr>
          <a:xfrm flipH="1">
            <a:off x="4768835" y="6562491"/>
            <a:ext cx="1182031" cy="295509"/>
          </a:xfrm>
          <a:prstGeom prst="flowChartManualInput">
            <a:avLst/>
          </a:prstGeom>
          <a:solidFill>
            <a:srgbClr val="FFF5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ручной ввод 19"/>
          <p:cNvSpPr/>
          <p:nvPr/>
        </p:nvSpPr>
        <p:spPr>
          <a:xfrm rot="10800000" flipH="1">
            <a:off x="10384952" y="9644"/>
            <a:ext cx="1182031" cy="295509"/>
          </a:xfrm>
          <a:prstGeom prst="flowChartManualInput">
            <a:avLst/>
          </a:prstGeom>
          <a:solidFill>
            <a:srgbClr val="FFF5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223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0" y="3202587"/>
            <a:ext cx="6490010" cy="0"/>
          </a:xfrm>
          <a:prstGeom prst="line">
            <a:avLst/>
          </a:prstGeom>
          <a:ln w="19050">
            <a:solidFill>
              <a:srgbClr val="D60C2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Блок-схема: данные 8"/>
          <p:cNvSpPr/>
          <p:nvPr/>
        </p:nvSpPr>
        <p:spPr>
          <a:xfrm flipH="1">
            <a:off x="6169981" y="3062796"/>
            <a:ext cx="7876308" cy="3795204"/>
          </a:xfrm>
          <a:prstGeom prst="flowChartInputOutput">
            <a:avLst/>
          </a:prstGeom>
          <a:solidFill>
            <a:srgbClr val="E1F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857" y="409302"/>
            <a:ext cx="4841968" cy="242098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647805" y="853397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4000" dirty="0" smtClean="0">
                <a:solidFill>
                  <a:srgbClr val="3C5C18"/>
                </a:solidFill>
                <a:latin typeface="Arial Black" panose="020B0A04020102020204" pitchFamily="34" charset="0"/>
              </a:rPr>
              <a:t>Узбекистан</a:t>
            </a:r>
          </a:p>
          <a:p>
            <a:r>
              <a:rPr lang="en-US" sz="4000" dirty="0" err="1" smtClean="0">
                <a:solidFill>
                  <a:srgbClr val="C4A800"/>
                </a:solidFill>
                <a:latin typeface="Arial Black" panose="020B0A04020102020204" pitchFamily="34" charset="0"/>
              </a:rPr>
              <a:t>Oʻzbekiston</a:t>
            </a:r>
            <a:endParaRPr lang="ru-RU" sz="4000" dirty="0">
              <a:solidFill>
                <a:srgbClr val="C4A8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5713" y="3578804"/>
            <a:ext cx="4051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Столица –</a:t>
            </a:r>
            <a:r>
              <a:rPr lang="ru-RU" sz="2800" dirty="0" smtClean="0">
                <a:solidFill>
                  <a:srgbClr val="3C5C18"/>
                </a:solidFill>
                <a:latin typeface="Arial Black" panose="020B0A04020102020204" pitchFamily="34" charset="0"/>
              </a:rPr>
              <a:t> Ташкент</a:t>
            </a:r>
            <a:endParaRPr lang="ru-RU" sz="2800" dirty="0">
              <a:solidFill>
                <a:srgbClr val="3C5C18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5713" y="4550505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Территория</a:t>
            </a:r>
            <a:r>
              <a:rPr lang="ru-RU" sz="2800" dirty="0" smtClean="0">
                <a:solidFill>
                  <a:srgbClr val="0099B5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–</a:t>
            </a:r>
            <a:r>
              <a:rPr lang="ru-RU" sz="2800" dirty="0" smtClean="0">
                <a:solidFill>
                  <a:srgbClr val="3C5C18"/>
                </a:solidFill>
                <a:latin typeface="Arial Black" panose="020B0A04020102020204" pitchFamily="34" charset="0"/>
              </a:rPr>
              <a:t> 448 924 км²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35713" y="5522206"/>
            <a:ext cx="60002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Население –</a:t>
            </a:r>
            <a:r>
              <a:rPr lang="ru-RU" sz="2800" dirty="0" smtClean="0">
                <a:solidFill>
                  <a:srgbClr val="0099B5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smtClean="0">
                <a:solidFill>
                  <a:srgbClr val="3C5C18"/>
                </a:solidFill>
                <a:latin typeface="Arial Black" panose="020B0A04020102020204" pitchFamily="34" charset="0"/>
              </a:rPr>
              <a:t>35 640 440 чел.</a:t>
            </a:r>
            <a:endParaRPr lang="ru-RU" sz="2800" dirty="0">
              <a:solidFill>
                <a:srgbClr val="3C5C18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44180" y="3202587"/>
            <a:ext cx="42639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sz="2800" dirty="0" smtClean="0">
                <a:solidFill>
                  <a:srgbClr val="3C5C18"/>
                </a:solidFill>
                <a:latin typeface="Arial Black" panose="020B0A04020102020204" pitchFamily="34" charset="0"/>
              </a:rPr>
              <a:t>Форма правления –</a:t>
            </a:r>
          </a:p>
          <a:p>
            <a:pPr algn="r">
              <a:lnSpc>
                <a:spcPct val="150000"/>
              </a:lnSpc>
            </a:pPr>
            <a:r>
              <a:rPr lang="ru-RU" sz="2800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Президентская</a:t>
            </a:r>
          </a:p>
          <a:p>
            <a:pPr algn="r">
              <a:lnSpc>
                <a:spcPct val="150000"/>
              </a:lnSpc>
            </a:pPr>
            <a:r>
              <a:rPr lang="ru-RU" sz="2800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республика.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809509" y="5382876"/>
            <a:ext cx="384271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800" dirty="0" smtClean="0">
                <a:solidFill>
                  <a:srgbClr val="3C5C18"/>
                </a:solidFill>
                <a:latin typeface="Arial Black" panose="020B0A04020102020204" pitchFamily="34" charset="0"/>
              </a:rPr>
              <a:t>Президент –</a:t>
            </a:r>
          </a:p>
          <a:p>
            <a:pPr algn="r"/>
            <a:r>
              <a:rPr lang="ru-RU" sz="2800" dirty="0" err="1" smtClean="0">
                <a:solidFill>
                  <a:srgbClr val="00467A"/>
                </a:solidFill>
                <a:latin typeface="Arial Black" panose="020B0A04020102020204" pitchFamily="34" charset="0"/>
              </a:rPr>
              <a:t>Шавкат</a:t>
            </a:r>
            <a:r>
              <a:rPr lang="ru-RU" sz="2800" dirty="0" smtClean="0">
                <a:solidFill>
                  <a:srgbClr val="00467A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 smtClean="0">
                <a:solidFill>
                  <a:srgbClr val="00467A"/>
                </a:solidFill>
                <a:latin typeface="Arial Black" panose="020B0A04020102020204" pitchFamily="34" charset="0"/>
              </a:rPr>
              <a:t>Мирзиёев</a:t>
            </a:r>
            <a:endParaRPr lang="ru-RU" sz="2800" dirty="0">
              <a:solidFill>
                <a:srgbClr val="00467A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99793" y="214715"/>
            <a:ext cx="2325877" cy="2447985"/>
          </a:xfrm>
          <a:prstGeom prst="rect">
            <a:avLst/>
          </a:prstGeom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0" y="6490010"/>
            <a:ext cx="7593980" cy="0"/>
          </a:xfrm>
          <a:prstGeom prst="line">
            <a:avLst/>
          </a:prstGeom>
          <a:ln w="19050">
            <a:solidFill>
              <a:srgbClr val="D60C2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7088335" y="429481"/>
            <a:ext cx="2471915" cy="0"/>
          </a:xfrm>
          <a:prstGeom prst="line">
            <a:avLst/>
          </a:prstGeom>
          <a:ln w="19050">
            <a:solidFill>
              <a:srgbClr val="D60C2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798634" y="2542478"/>
            <a:ext cx="3761616" cy="13169"/>
          </a:xfrm>
          <a:prstGeom prst="line">
            <a:avLst/>
          </a:prstGeom>
          <a:ln w="19050">
            <a:solidFill>
              <a:srgbClr val="D60C2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4924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Блок-схема: знак завершения 16"/>
          <p:cNvSpPr/>
          <p:nvPr/>
        </p:nvSpPr>
        <p:spPr>
          <a:xfrm rot="16200000">
            <a:off x="-1775578" y="5258003"/>
            <a:ext cx="3022168" cy="1227215"/>
          </a:xfrm>
          <a:prstGeom prst="flowChartTerminator">
            <a:avLst/>
          </a:prstGeom>
          <a:solidFill>
            <a:srgbClr val="CDF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знак завершения 14"/>
          <p:cNvSpPr/>
          <p:nvPr/>
        </p:nvSpPr>
        <p:spPr>
          <a:xfrm>
            <a:off x="-602167" y="-156408"/>
            <a:ext cx="3691053" cy="1246656"/>
          </a:xfrm>
          <a:prstGeom prst="flowChartTerminator">
            <a:avLst/>
          </a:prstGeom>
          <a:solidFill>
            <a:srgbClr val="CDF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6345044" y="3339695"/>
            <a:ext cx="7348654" cy="4098168"/>
          </a:xfrm>
          <a:prstGeom prst="flowChartTerminator">
            <a:avLst/>
          </a:prstGeom>
          <a:solidFill>
            <a:srgbClr val="CDF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13" y="368276"/>
            <a:ext cx="4833256" cy="24166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1349" y="368276"/>
            <a:ext cx="2098902" cy="209890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77760" y="36827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dirty="0" smtClean="0">
                <a:solidFill>
                  <a:srgbClr val="008196"/>
                </a:solidFill>
                <a:latin typeface="Arial Black" panose="020B0A04020102020204" pitchFamily="34" charset="0"/>
              </a:rPr>
              <a:t>Республика</a:t>
            </a:r>
          </a:p>
          <a:p>
            <a:r>
              <a:rPr lang="ru-RU" sz="3600" dirty="0" smtClean="0">
                <a:solidFill>
                  <a:srgbClr val="008196"/>
                </a:solidFill>
                <a:latin typeface="Arial Black" panose="020B0A04020102020204" pitchFamily="34" charset="0"/>
              </a:rPr>
              <a:t>Казахстан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477760" y="1754453"/>
            <a:ext cx="401904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dirty="0" smtClean="0">
                <a:solidFill>
                  <a:srgbClr val="B08E00"/>
                </a:solidFill>
                <a:latin typeface="Arial Black" panose="020B0A04020102020204" pitchFamily="34" charset="0"/>
              </a:rPr>
              <a:t>Казакстан</a:t>
            </a:r>
          </a:p>
          <a:p>
            <a:pPr lvl="0"/>
            <a:r>
              <a:rPr lang="ru-RU" sz="3600" dirty="0" err="1" smtClean="0">
                <a:solidFill>
                  <a:srgbClr val="B08E00"/>
                </a:solidFill>
                <a:latin typeface="Arial Black" panose="020B0A04020102020204" pitchFamily="34" charset="0"/>
              </a:rPr>
              <a:t>Республикасы</a:t>
            </a:r>
            <a:endParaRPr lang="ru-RU" sz="3600" dirty="0">
              <a:solidFill>
                <a:srgbClr val="B08E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8859" y="3339465"/>
            <a:ext cx="46137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B08E00"/>
                </a:solidFill>
                <a:latin typeface="Arial Black" panose="020B0A04020102020204" pitchFamily="34" charset="0"/>
              </a:rPr>
              <a:t>Столица</a:t>
            </a:r>
            <a:r>
              <a:rPr lang="ru-RU" sz="2800" dirty="0" smtClean="0">
                <a:solidFill>
                  <a:srgbClr val="008196"/>
                </a:solidFill>
                <a:latin typeface="Arial Black" panose="020B0A04020102020204" pitchFamily="34" charset="0"/>
              </a:rPr>
              <a:t> – </a:t>
            </a:r>
            <a:r>
              <a:rPr lang="ru-RU" sz="2800" dirty="0" err="1" smtClean="0">
                <a:solidFill>
                  <a:srgbClr val="008196"/>
                </a:solidFill>
                <a:latin typeface="Arial Black" panose="020B0A04020102020204" pitchFamily="34" charset="0"/>
              </a:rPr>
              <a:t>Нур</a:t>
            </a:r>
            <a:r>
              <a:rPr lang="ru-RU" sz="2800" dirty="0" smtClean="0">
                <a:solidFill>
                  <a:srgbClr val="008196"/>
                </a:solidFill>
                <a:latin typeface="Arial Black" panose="020B0A04020102020204" pitchFamily="34" charset="0"/>
              </a:rPr>
              <a:t>-Султан</a:t>
            </a:r>
            <a:endParaRPr lang="ru-RU" sz="2800" dirty="0">
              <a:solidFill>
                <a:srgbClr val="008196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56133" y="3951611"/>
            <a:ext cx="412484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800" dirty="0" smtClean="0">
                <a:solidFill>
                  <a:srgbClr val="008196"/>
                </a:solidFill>
                <a:latin typeface="Arial Black" panose="020B0A04020102020204" pitchFamily="34" charset="0"/>
              </a:rPr>
              <a:t>Форма правления –</a:t>
            </a:r>
          </a:p>
          <a:p>
            <a:pPr algn="r"/>
            <a:r>
              <a:rPr lang="ru-RU" sz="2800" dirty="0" smtClean="0">
                <a:solidFill>
                  <a:srgbClr val="B08E00"/>
                </a:solidFill>
                <a:latin typeface="Arial Black" panose="020B0A04020102020204" pitchFamily="34" charset="0"/>
              </a:rPr>
              <a:t>Президентская</a:t>
            </a:r>
          </a:p>
          <a:p>
            <a:pPr algn="r"/>
            <a:r>
              <a:rPr lang="ru-RU" sz="2800" dirty="0" smtClean="0">
                <a:solidFill>
                  <a:srgbClr val="B08E00"/>
                </a:solidFill>
                <a:latin typeface="Arial Black" panose="020B0A04020102020204" pitchFamily="34" charset="0"/>
              </a:rPr>
              <a:t>республика</a:t>
            </a:r>
            <a:endParaRPr lang="ru-RU" sz="2800" dirty="0">
              <a:solidFill>
                <a:srgbClr val="B08E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48970" y="5500073"/>
            <a:ext cx="493917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800" dirty="0" smtClean="0">
                <a:solidFill>
                  <a:srgbClr val="008196"/>
                </a:solidFill>
                <a:latin typeface="Arial Black" panose="020B0A04020102020204" pitchFamily="34" charset="0"/>
              </a:rPr>
              <a:t>Президент –</a:t>
            </a:r>
          </a:p>
          <a:p>
            <a:pPr algn="r"/>
            <a:r>
              <a:rPr lang="ru-RU" sz="2800" dirty="0" err="1" smtClean="0">
                <a:solidFill>
                  <a:srgbClr val="B08E00"/>
                </a:solidFill>
                <a:latin typeface="Arial Black" panose="020B0A04020102020204" pitchFamily="34" charset="0"/>
              </a:rPr>
              <a:t>Касым-Жомарт</a:t>
            </a:r>
            <a:r>
              <a:rPr lang="ru-RU" sz="2800" dirty="0" smtClean="0">
                <a:solidFill>
                  <a:srgbClr val="B08E00"/>
                </a:solidFill>
                <a:latin typeface="Arial Black" panose="020B0A04020102020204" pitchFamily="34" charset="0"/>
              </a:rPr>
              <a:t> Токаев</a:t>
            </a:r>
            <a:endParaRPr lang="ru-RU" sz="2800" dirty="0">
              <a:solidFill>
                <a:srgbClr val="B08E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8859" y="4270609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B08E00"/>
                </a:solidFill>
                <a:latin typeface="Arial Black" panose="020B0A04020102020204" pitchFamily="34" charset="0"/>
              </a:rPr>
              <a:t>Территория</a:t>
            </a:r>
            <a:r>
              <a:rPr lang="ru-RU" sz="2800" dirty="0" smtClean="0">
                <a:solidFill>
                  <a:srgbClr val="008196"/>
                </a:solidFill>
                <a:latin typeface="Arial Black" panose="020B0A04020102020204" pitchFamily="34" charset="0"/>
              </a:rPr>
              <a:t> – 2 724 902 км² </a:t>
            </a:r>
            <a:endParaRPr lang="ru-RU" sz="2800" dirty="0">
              <a:solidFill>
                <a:srgbClr val="008196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9098" y="5201753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B08E00"/>
                </a:solidFill>
                <a:latin typeface="Arial Black" panose="020B0A04020102020204" pitchFamily="34" charset="0"/>
              </a:rPr>
              <a:t>Население</a:t>
            </a:r>
            <a:r>
              <a:rPr lang="ru-RU" sz="2800" dirty="0" smtClean="0">
                <a:solidFill>
                  <a:srgbClr val="008196"/>
                </a:solidFill>
                <a:latin typeface="Arial Black" panose="020B0A04020102020204" pitchFamily="34" charset="0"/>
              </a:rPr>
              <a:t> – 19 082 467 ч.</a:t>
            </a:r>
            <a:endParaRPr lang="ru-RU" sz="2800" dirty="0">
              <a:solidFill>
                <a:srgbClr val="008196"/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Блок-схема: знак завершения 17"/>
          <p:cNvSpPr/>
          <p:nvPr/>
        </p:nvSpPr>
        <p:spPr>
          <a:xfrm>
            <a:off x="-602167" y="6234672"/>
            <a:ext cx="6085431" cy="1246656"/>
          </a:xfrm>
          <a:prstGeom prst="flowChartTerminator">
            <a:avLst/>
          </a:prstGeom>
          <a:solidFill>
            <a:srgbClr val="CDF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174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с одним скругленным углом 22"/>
          <p:cNvSpPr/>
          <p:nvPr/>
        </p:nvSpPr>
        <p:spPr>
          <a:xfrm rot="10800000">
            <a:off x="6553199" y="-2"/>
            <a:ext cx="5638800" cy="713059"/>
          </a:xfrm>
          <a:prstGeom prst="round1Rect">
            <a:avLst>
              <a:gd name="adj" fmla="val 50000"/>
            </a:avLst>
          </a:prstGeom>
          <a:solidFill>
            <a:srgbClr val="FFF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с одним скругленным углом 16"/>
          <p:cNvSpPr/>
          <p:nvPr/>
        </p:nvSpPr>
        <p:spPr>
          <a:xfrm flipH="1" flipV="1">
            <a:off x="6569242" y="3244564"/>
            <a:ext cx="5622758" cy="2816301"/>
          </a:xfrm>
          <a:prstGeom prst="round1Rect">
            <a:avLst>
              <a:gd name="adj" fmla="val 50000"/>
            </a:avLst>
          </a:prstGeom>
          <a:solidFill>
            <a:srgbClr val="FFF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с одним скругленным углом 13"/>
          <p:cNvSpPr/>
          <p:nvPr/>
        </p:nvSpPr>
        <p:spPr>
          <a:xfrm>
            <a:off x="0" y="269970"/>
            <a:ext cx="4993105" cy="2827421"/>
          </a:xfrm>
          <a:prstGeom prst="round1Rect">
            <a:avLst>
              <a:gd name="adj" fmla="val 50000"/>
            </a:avLst>
          </a:prstGeom>
          <a:solidFill>
            <a:srgbClr val="FFF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1957" y="585976"/>
            <a:ext cx="3294402" cy="219541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484555" y="1255536"/>
            <a:ext cx="3988592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Российская</a:t>
            </a:r>
          </a:p>
          <a:p>
            <a:r>
              <a:rPr lang="ru-RU" sz="44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Федерация</a:t>
            </a:r>
            <a:endParaRPr lang="ru-RU" sz="4400" dirty="0">
              <a:solidFill>
                <a:srgbClr val="AC2318"/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90228" y="1060164"/>
            <a:ext cx="1553736" cy="183729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51957" y="3736101"/>
            <a:ext cx="38090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dirty="0">
                <a:solidFill>
                  <a:srgbClr val="001B50"/>
                </a:solidFill>
                <a:latin typeface="Arial Black" panose="020B0A04020102020204" pitchFamily="34" charset="0"/>
              </a:rPr>
              <a:t>Столица</a:t>
            </a:r>
            <a:r>
              <a:rPr lang="ru-RU" sz="2800" dirty="0">
                <a:solidFill>
                  <a:srgbClr val="AC2318"/>
                </a:solidFill>
                <a:latin typeface="Arial Black" panose="020B0A04020102020204" pitchFamily="34" charset="0"/>
              </a:rPr>
              <a:t> – Москва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51957" y="4607049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001B50"/>
                </a:solidFill>
                <a:latin typeface="Arial Black" panose="020B0A04020102020204" pitchFamily="34" charset="0"/>
              </a:rPr>
              <a:t>Территория </a:t>
            </a:r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– 17 </a:t>
            </a:r>
            <a:r>
              <a:rPr lang="ru-RU" sz="2800" dirty="0">
                <a:solidFill>
                  <a:srgbClr val="AC2318"/>
                </a:solidFill>
                <a:latin typeface="Arial Black" panose="020B0A04020102020204" pitchFamily="34" charset="0"/>
              </a:rPr>
              <a:t>125 </a:t>
            </a:r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191км²</a:t>
            </a:r>
            <a:endParaRPr lang="ru-RU" sz="2800" dirty="0">
              <a:solidFill>
                <a:srgbClr val="AC2318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51957" y="5477997"/>
            <a:ext cx="79563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1B50"/>
                </a:solidFill>
                <a:latin typeface="Arial Black" panose="020B0A04020102020204" pitchFamily="34" charset="0"/>
              </a:rPr>
              <a:t>Население</a:t>
            </a:r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 – 146 </a:t>
            </a:r>
            <a:r>
              <a:rPr lang="ru-RU" sz="2800" dirty="0">
                <a:solidFill>
                  <a:srgbClr val="AC2318"/>
                </a:solidFill>
                <a:latin typeface="Arial Black" panose="020B0A04020102020204" pitchFamily="34" charset="0"/>
              </a:rPr>
              <a:t>171 </a:t>
            </a:r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015 чел.</a:t>
            </a:r>
            <a:endParaRPr lang="ru-RU" sz="2800" dirty="0">
              <a:solidFill>
                <a:srgbClr val="AC2318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686692" y="3520658"/>
            <a:ext cx="503695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800" dirty="0">
                <a:solidFill>
                  <a:srgbClr val="AC2318"/>
                </a:solidFill>
                <a:latin typeface="Arial Black" panose="020B0A04020102020204" pitchFamily="34" charset="0"/>
              </a:rPr>
              <a:t>Форма </a:t>
            </a:r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правления –</a:t>
            </a:r>
          </a:p>
          <a:p>
            <a:pPr algn="r"/>
            <a:r>
              <a:rPr lang="ru-RU" sz="2800" dirty="0" smtClean="0">
                <a:solidFill>
                  <a:srgbClr val="001B50"/>
                </a:solidFill>
                <a:latin typeface="Arial Black" panose="020B0A04020102020204" pitchFamily="34" charset="0"/>
              </a:rPr>
              <a:t>смешанная </a:t>
            </a:r>
            <a:r>
              <a:rPr lang="ru-RU" sz="2800" dirty="0">
                <a:solidFill>
                  <a:srgbClr val="001B50"/>
                </a:solidFill>
                <a:latin typeface="Arial Black" panose="020B0A04020102020204" pitchFamily="34" charset="0"/>
              </a:rPr>
              <a:t>республика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8145424" y="4652717"/>
            <a:ext cx="357822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Президент –</a:t>
            </a:r>
          </a:p>
          <a:p>
            <a:pPr algn="r"/>
            <a:r>
              <a:rPr lang="ru-RU" sz="2800" dirty="0" smtClean="0">
                <a:solidFill>
                  <a:srgbClr val="001B50"/>
                </a:solidFill>
                <a:latin typeface="Arial Black" panose="020B0A04020102020204" pitchFamily="34" charset="0"/>
              </a:rPr>
              <a:t>Владимир </a:t>
            </a:r>
            <a:r>
              <a:rPr lang="ru-RU" sz="2800" dirty="0">
                <a:solidFill>
                  <a:srgbClr val="001B50"/>
                </a:solidFill>
                <a:latin typeface="Arial Black" panose="020B0A04020102020204" pitchFamily="34" charset="0"/>
              </a:rPr>
              <a:t>Путин</a:t>
            </a:r>
          </a:p>
        </p:txBody>
      </p:sp>
      <p:sp>
        <p:nvSpPr>
          <p:cNvPr id="22" name="Прямоугольник с одним скругленным углом 21"/>
          <p:cNvSpPr/>
          <p:nvPr/>
        </p:nvSpPr>
        <p:spPr>
          <a:xfrm rot="10800000" flipH="1" flipV="1">
            <a:off x="0" y="6368469"/>
            <a:ext cx="4764505" cy="489531"/>
          </a:xfrm>
          <a:prstGeom prst="round1Rect">
            <a:avLst>
              <a:gd name="adj" fmla="val 50000"/>
            </a:avLst>
          </a:prstGeom>
          <a:solidFill>
            <a:srgbClr val="FFF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388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ятиугольник 10"/>
          <p:cNvSpPr/>
          <p:nvPr/>
        </p:nvSpPr>
        <p:spPr>
          <a:xfrm rot="10800000">
            <a:off x="6472987" y="3272462"/>
            <a:ext cx="5719011" cy="3585538"/>
          </a:xfrm>
          <a:prstGeom prst="homePlate">
            <a:avLst>
              <a:gd name="adj" fmla="val 15573"/>
            </a:avLst>
          </a:prstGeom>
          <a:solidFill>
            <a:srgbClr val="D1E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516" y="519049"/>
            <a:ext cx="3838073" cy="25577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179341" y="711582"/>
            <a:ext cx="3894221" cy="20183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4400" dirty="0">
                <a:solidFill>
                  <a:srgbClr val="001F5C"/>
                </a:solidFill>
                <a:latin typeface="Arial Black" panose="020B0A04020102020204" pitchFamily="34" charset="0"/>
              </a:rPr>
              <a:t>Румыния</a:t>
            </a:r>
          </a:p>
          <a:p>
            <a:pPr algn="ctr">
              <a:lnSpc>
                <a:spcPct val="150000"/>
              </a:lnSpc>
            </a:pPr>
            <a:r>
              <a:rPr lang="en-US" sz="4400" dirty="0" err="1" smtClean="0">
                <a:solidFill>
                  <a:srgbClr val="AC2318"/>
                </a:solidFill>
                <a:latin typeface="Arial Black" panose="020B0A04020102020204" pitchFamily="34" charset="0"/>
              </a:rPr>
              <a:t>România</a:t>
            </a:r>
            <a:endParaRPr lang="ru-RU" sz="4400" dirty="0">
              <a:solidFill>
                <a:srgbClr val="AC2318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49014" y="438065"/>
            <a:ext cx="1776661" cy="25717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7516" y="3785755"/>
            <a:ext cx="4177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AA8A02"/>
                </a:solidFill>
                <a:latin typeface="Arial Black" panose="020B0A04020102020204" pitchFamily="34" charset="0"/>
              </a:rPr>
              <a:t>Столица –</a:t>
            </a:r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 Бухарест</a:t>
            </a:r>
            <a:endParaRPr lang="ru-RU" sz="2800" dirty="0">
              <a:solidFill>
                <a:srgbClr val="AC2318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7516" y="4610454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AA8A02"/>
                </a:solidFill>
                <a:latin typeface="Arial Black" panose="020B0A04020102020204" pitchFamily="34" charset="0"/>
              </a:rPr>
              <a:t>Территория –</a:t>
            </a:r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 238 </a:t>
            </a:r>
            <a:r>
              <a:rPr lang="ru-RU" sz="2800" dirty="0">
                <a:solidFill>
                  <a:srgbClr val="AC2318"/>
                </a:solidFill>
                <a:latin typeface="Arial Black" panose="020B0A04020102020204" pitchFamily="34" charset="0"/>
              </a:rPr>
              <a:t>391 км²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7516" y="5435153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AA8A02"/>
                </a:solidFill>
                <a:latin typeface="Arial Black" panose="020B0A04020102020204" pitchFamily="34" charset="0"/>
              </a:rPr>
              <a:t>Население –</a:t>
            </a:r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 19 </a:t>
            </a:r>
            <a:r>
              <a:rPr lang="ru-RU" sz="2800" dirty="0">
                <a:solidFill>
                  <a:srgbClr val="AC2318"/>
                </a:solidFill>
                <a:latin typeface="Arial Black" panose="020B0A04020102020204" pitchFamily="34" charset="0"/>
              </a:rPr>
              <a:t>328 </a:t>
            </a:r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838</a:t>
            </a:r>
            <a:endParaRPr lang="ru-RU" sz="2800" dirty="0">
              <a:solidFill>
                <a:srgbClr val="AC2318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428665" y="3524885"/>
            <a:ext cx="42660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1F5C"/>
                </a:solidFill>
                <a:latin typeface="Arial Black" panose="020B0A04020102020204" pitchFamily="34" charset="0"/>
              </a:rPr>
              <a:t>Форма </a:t>
            </a:r>
            <a:r>
              <a:rPr lang="ru-RU" sz="2800" dirty="0" smtClean="0">
                <a:solidFill>
                  <a:srgbClr val="001F5C"/>
                </a:solidFill>
                <a:latin typeface="Arial Black" panose="020B0A04020102020204" pitchFamily="34" charset="0"/>
              </a:rPr>
              <a:t>правления –</a:t>
            </a:r>
          </a:p>
          <a:p>
            <a:pPr algn="r"/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президентско-</a:t>
            </a:r>
          </a:p>
          <a:p>
            <a:pPr algn="r"/>
            <a:r>
              <a:rPr lang="ru-RU" sz="2800" dirty="0">
                <a:solidFill>
                  <a:srgbClr val="AC2318"/>
                </a:solidFill>
                <a:latin typeface="Arial Black" panose="020B0A04020102020204" pitchFamily="34" charset="0"/>
              </a:rPr>
              <a:t>п</a:t>
            </a:r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арламентская</a:t>
            </a:r>
          </a:p>
          <a:p>
            <a:pPr algn="r"/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республика</a:t>
            </a:r>
            <a:endParaRPr lang="ru-RU" sz="2800" dirty="0">
              <a:solidFill>
                <a:srgbClr val="AC2318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428665" y="5481319"/>
            <a:ext cx="35429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800" dirty="0" smtClean="0">
                <a:solidFill>
                  <a:srgbClr val="001F5C"/>
                </a:solidFill>
                <a:latin typeface="Arial Black" panose="020B0A04020102020204" pitchFamily="34" charset="0"/>
              </a:rPr>
              <a:t>Президент –</a:t>
            </a:r>
          </a:p>
          <a:p>
            <a:r>
              <a:rPr lang="ru-RU" sz="2800" dirty="0" smtClean="0">
                <a:solidFill>
                  <a:srgbClr val="AC2318"/>
                </a:solidFill>
                <a:latin typeface="Arial Black" panose="020B0A04020102020204" pitchFamily="34" charset="0"/>
              </a:rPr>
              <a:t>Клаус </a:t>
            </a:r>
            <a:r>
              <a:rPr lang="ru-RU" sz="2800" dirty="0" err="1">
                <a:solidFill>
                  <a:srgbClr val="AC2318"/>
                </a:solidFill>
                <a:latin typeface="Arial Black" panose="020B0A04020102020204" pitchFamily="34" charset="0"/>
              </a:rPr>
              <a:t>Йоханнис</a:t>
            </a:r>
            <a:endParaRPr lang="ru-RU" sz="2800" dirty="0">
              <a:solidFill>
                <a:srgbClr val="AC2318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rot="16200000">
            <a:off x="338937" y="5959597"/>
            <a:ext cx="559468" cy="1237339"/>
          </a:xfrm>
          <a:prstGeom prst="homePlate">
            <a:avLst>
              <a:gd name="adj" fmla="val 24718"/>
            </a:avLst>
          </a:prstGeom>
          <a:solidFill>
            <a:srgbClr val="D1E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ятиугольник 13"/>
          <p:cNvSpPr/>
          <p:nvPr/>
        </p:nvSpPr>
        <p:spPr>
          <a:xfrm rot="16200000">
            <a:off x="1913286" y="5959597"/>
            <a:ext cx="559468" cy="1237339"/>
          </a:xfrm>
          <a:prstGeom prst="homePlate">
            <a:avLst>
              <a:gd name="adj" fmla="val 24718"/>
            </a:avLst>
          </a:prstGeom>
          <a:solidFill>
            <a:srgbClr val="D1E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ятиугольник 14"/>
          <p:cNvSpPr/>
          <p:nvPr/>
        </p:nvSpPr>
        <p:spPr>
          <a:xfrm rot="16200000">
            <a:off x="3487634" y="5959598"/>
            <a:ext cx="559468" cy="1237339"/>
          </a:xfrm>
          <a:prstGeom prst="homePlate">
            <a:avLst>
              <a:gd name="adj" fmla="val 24718"/>
            </a:avLst>
          </a:prstGeom>
          <a:solidFill>
            <a:srgbClr val="D1E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ятиугольник 15"/>
          <p:cNvSpPr/>
          <p:nvPr/>
        </p:nvSpPr>
        <p:spPr>
          <a:xfrm rot="16200000">
            <a:off x="5061982" y="5959598"/>
            <a:ext cx="559468" cy="1237339"/>
          </a:xfrm>
          <a:prstGeom prst="homePlate">
            <a:avLst>
              <a:gd name="adj" fmla="val 24718"/>
            </a:avLst>
          </a:prstGeom>
          <a:solidFill>
            <a:srgbClr val="D1E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ятиугольник 16"/>
          <p:cNvSpPr/>
          <p:nvPr/>
        </p:nvSpPr>
        <p:spPr>
          <a:xfrm rot="5400000">
            <a:off x="5213729" y="-356899"/>
            <a:ext cx="559468" cy="1237339"/>
          </a:xfrm>
          <a:prstGeom prst="homePlate">
            <a:avLst>
              <a:gd name="adj" fmla="val 24718"/>
            </a:avLst>
          </a:prstGeom>
          <a:solidFill>
            <a:srgbClr val="D1E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ятиугольник 17"/>
          <p:cNvSpPr/>
          <p:nvPr/>
        </p:nvSpPr>
        <p:spPr>
          <a:xfrm rot="5400000">
            <a:off x="6856997" y="-352515"/>
            <a:ext cx="559468" cy="1237339"/>
          </a:xfrm>
          <a:prstGeom prst="homePlate">
            <a:avLst>
              <a:gd name="adj" fmla="val 24718"/>
            </a:avLst>
          </a:prstGeom>
          <a:solidFill>
            <a:srgbClr val="D1E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ятиугольник 18"/>
          <p:cNvSpPr/>
          <p:nvPr/>
        </p:nvSpPr>
        <p:spPr>
          <a:xfrm rot="5400000">
            <a:off x="8491193" y="-356899"/>
            <a:ext cx="559468" cy="1237339"/>
          </a:xfrm>
          <a:prstGeom prst="homePlate">
            <a:avLst>
              <a:gd name="adj" fmla="val 24718"/>
            </a:avLst>
          </a:prstGeom>
          <a:solidFill>
            <a:srgbClr val="D1E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577516" y="3524885"/>
            <a:ext cx="5534617" cy="0"/>
          </a:xfrm>
          <a:prstGeom prst="line">
            <a:avLst/>
          </a:prstGeom>
          <a:ln w="28575">
            <a:solidFill>
              <a:srgbClr val="E4C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6183020" y="3039275"/>
            <a:ext cx="503848" cy="1636422"/>
          </a:xfrm>
          <a:prstGeom prst="line">
            <a:avLst/>
          </a:prstGeom>
          <a:ln w="28575">
            <a:solidFill>
              <a:srgbClr val="E4C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9389597" y="955142"/>
            <a:ext cx="0" cy="1531255"/>
          </a:xfrm>
          <a:prstGeom prst="line">
            <a:avLst/>
          </a:prstGeom>
          <a:ln w="28575">
            <a:solidFill>
              <a:srgbClr val="E4C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1" y="261770"/>
            <a:ext cx="3513221" cy="0"/>
          </a:xfrm>
          <a:prstGeom prst="line">
            <a:avLst/>
          </a:prstGeom>
          <a:ln w="28575">
            <a:solidFill>
              <a:srgbClr val="E4C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9786453" y="164911"/>
            <a:ext cx="2301785" cy="10473"/>
          </a:xfrm>
          <a:prstGeom prst="line">
            <a:avLst/>
          </a:prstGeom>
          <a:ln w="28575">
            <a:solidFill>
              <a:srgbClr val="E4C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4863716" y="955142"/>
            <a:ext cx="0" cy="1531255"/>
          </a:xfrm>
          <a:prstGeom prst="line">
            <a:avLst/>
          </a:prstGeom>
          <a:ln w="28575">
            <a:solidFill>
              <a:srgbClr val="E4C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4070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400800" y="3620323"/>
            <a:ext cx="5791200" cy="3237677"/>
          </a:xfrm>
          <a:prstGeom prst="rect">
            <a:avLst/>
          </a:prstGeom>
          <a:solidFill>
            <a:srgbClr val="FCF3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228601"/>
            <a:ext cx="4640309" cy="3092116"/>
          </a:xfrm>
          <a:prstGeom prst="rect">
            <a:avLst/>
          </a:prstGeom>
          <a:solidFill>
            <a:srgbClr val="FCF3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6636" y="536899"/>
            <a:ext cx="3714732" cy="247552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255104" y="897496"/>
            <a:ext cx="391828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>
                <a:solidFill>
                  <a:srgbClr val="841A12"/>
                </a:solidFill>
                <a:latin typeface="Arial Black" panose="020B0A04020102020204" pitchFamily="34" charset="0"/>
              </a:rPr>
              <a:t>Сербия</a:t>
            </a:r>
          </a:p>
          <a:p>
            <a:r>
              <a:rPr lang="ru-RU" sz="5400" dirty="0" err="1" smtClean="0">
                <a:solidFill>
                  <a:srgbClr val="BD9405"/>
                </a:solidFill>
                <a:latin typeface="Arial Black" panose="020B0A04020102020204" pitchFamily="34" charset="0"/>
              </a:rPr>
              <a:t>Србија</a:t>
            </a:r>
            <a:endParaRPr lang="ru-RU" sz="5400" dirty="0">
              <a:solidFill>
                <a:srgbClr val="BD9405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73389" y="411705"/>
            <a:ext cx="2233861" cy="278115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16636" y="3620323"/>
            <a:ext cx="5450531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ru-RU" sz="2800" dirty="0" smtClean="0">
                <a:solidFill>
                  <a:srgbClr val="BD9405"/>
                </a:solidFill>
                <a:latin typeface="Arial Black" panose="020B0A04020102020204" pitchFamily="34" charset="0"/>
              </a:rPr>
              <a:t>Столица</a:t>
            </a:r>
            <a:r>
              <a:rPr lang="ru-RU" sz="2800" dirty="0" smtClean="0">
                <a:solidFill>
                  <a:srgbClr val="841A12"/>
                </a:solidFill>
                <a:latin typeface="Arial Black" panose="020B0A04020102020204" pitchFamily="34" charset="0"/>
              </a:rPr>
              <a:t> – Белград</a:t>
            </a:r>
          </a:p>
          <a:p>
            <a:pPr>
              <a:lnSpc>
                <a:spcPct val="200000"/>
              </a:lnSpc>
            </a:pPr>
            <a:r>
              <a:rPr lang="ru-RU" sz="2800" dirty="0" smtClean="0">
                <a:solidFill>
                  <a:srgbClr val="BD9405"/>
                </a:solidFill>
                <a:latin typeface="Arial Black" panose="020B0A04020102020204" pitchFamily="34" charset="0"/>
              </a:rPr>
              <a:t>Территория</a:t>
            </a:r>
            <a:r>
              <a:rPr lang="ru-RU" sz="2800" dirty="0" smtClean="0">
                <a:solidFill>
                  <a:srgbClr val="841A12"/>
                </a:solidFill>
                <a:latin typeface="Arial Black" panose="020B0A04020102020204" pitchFamily="34" charset="0"/>
              </a:rPr>
              <a:t> – 88 499 км²</a:t>
            </a:r>
          </a:p>
          <a:p>
            <a:pPr>
              <a:lnSpc>
                <a:spcPct val="200000"/>
              </a:lnSpc>
            </a:pPr>
            <a:r>
              <a:rPr lang="ru-RU" sz="2800" dirty="0" smtClean="0">
                <a:solidFill>
                  <a:srgbClr val="BD9405"/>
                </a:solidFill>
                <a:latin typeface="Arial Black" panose="020B0A04020102020204" pitchFamily="34" charset="0"/>
              </a:rPr>
              <a:t>Население</a:t>
            </a:r>
            <a:r>
              <a:rPr lang="ru-RU" sz="2800" dirty="0" smtClean="0">
                <a:solidFill>
                  <a:srgbClr val="841A12"/>
                </a:solidFill>
                <a:latin typeface="Arial Black" panose="020B0A04020102020204" pitchFamily="34" charset="0"/>
              </a:rPr>
              <a:t> 6 </a:t>
            </a:r>
            <a:r>
              <a:rPr lang="ru-RU" sz="2800" dirty="0">
                <a:solidFill>
                  <a:srgbClr val="841A12"/>
                </a:solidFill>
                <a:latin typeface="Arial Black" panose="020B0A04020102020204" pitchFamily="34" charset="0"/>
              </a:rPr>
              <a:t>926 </a:t>
            </a:r>
            <a:r>
              <a:rPr lang="ru-RU" sz="2800" dirty="0" smtClean="0">
                <a:solidFill>
                  <a:srgbClr val="841A12"/>
                </a:solidFill>
                <a:latin typeface="Arial Black" panose="020B0A04020102020204" pitchFamily="34" charset="0"/>
              </a:rPr>
              <a:t>705 чел</a:t>
            </a:r>
            <a:r>
              <a:rPr lang="ru-RU" sz="2800" dirty="0">
                <a:solidFill>
                  <a:srgbClr val="841A12"/>
                </a:solidFill>
                <a:latin typeface="Arial Black" panose="020B0A04020102020204" pitchFamily="34" charset="0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026252" y="3978010"/>
            <a:ext cx="412484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BD9405"/>
                </a:solidFill>
                <a:latin typeface="Arial Black" panose="020B0A04020102020204" pitchFamily="34" charset="0"/>
              </a:rPr>
              <a:t>Форма </a:t>
            </a:r>
            <a:r>
              <a:rPr lang="ru-RU" sz="2800" dirty="0" smtClean="0">
                <a:solidFill>
                  <a:srgbClr val="BD9405"/>
                </a:solidFill>
                <a:latin typeface="Arial Black" panose="020B0A04020102020204" pitchFamily="34" charset="0"/>
              </a:rPr>
              <a:t>правления </a:t>
            </a:r>
            <a:r>
              <a:rPr lang="ru-RU" sz="2800" dirty="0" smtClean="0">
                <a:solidFill>
                  <a:srgbClr val="841A12"/>
                </a:solidFill>
                <a:latin typeface="Arial Black" panose="020B0A04020102020204" pitchFamily="34" charset="0"/>
              </a:rPr>
              <a:t>–</a:t>
            </a:r>
          </a:p>
          <a:p>
            <a:pPr algn="r"/>
            <a:r>
              <a:rPr lang="ru-RU" sz="2800" dirty="0" smtClean="0">
                <a:solidFill>
                  <a:srgbClr val="841A12"/>
                </a:solidFill>
                <a:latin typeface="Arial Black" panose="020B0A04020102020204" pitchFamily="34" charset="0"/>
              </a:rPr>
              <a:t>Парламентская</a:t>
            </a:r>
          </a:p>
          <a:p>
            <a:pPr algn="r"/>
            <a:r>
              <a:rPr lang="ru-RU" sz="2800" dirty="0" smtClean="0">
                <a:solidFill>
                  <a:srgbClr val="841A12"/>
                </a:solidFill>
                <a:latin typeface="Arial Black" panose="020B0A04020102020204" pitchFamily="34" charset="0"/>
              </a:rPr>
              <a:t>республика</a:t>
            </a:r>
            <a:endParaRPr lang="ru-RU" sz="2800" dirty="0">
              <a:solidFill>
                <a:srgbClr val="841A12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26251" y="5546558"/>
            <a:ext cx="4124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BD9405"/>
                </a:solidFill>
                <a:latin typeface="Arial Black" panose="020B0A04020102020204" pitchFamily="34" charset="0"/>
              </a:rPr>
              <a:t>Президент</a:t>
            </a:r>
            <a:r>
              <a:rPr lang="ru-RU" sz="2800" dirty="0" smtClean="0">
                <a:solidFill>
                  <a:srgbClr val="841A12"/>
                </a:solidFill>
                <a:latin typeface="Arial Black" panose="020B0A04020102020204" pitchFamily="34" charset="0"/>
              </a:rPr>
              <a:t> –</a:t>
            </a:r>
          </a:p>
          <a:p>
            <a:pPr algn="r"/>
            <a:r>
              <a:rPr lang="ru-RU" sz="2800" dirty="0" smtClean="0">
                <a:solidFill>
                  <a:srgbClr val="841A12"/>
                </a:solidFill>
                <a:latin typeface="Arial Black" panose="020B0A04020102020204" pitchFamily="34" charset="0"/>
              </a:rPr>
              <a:t>Александр </a:t>
            </a:r>
            <a:r>
              <a:rPr lang="ru-RU" sz="2800" dirty="0" err="1">
                <a:solidFill>
                  <a:srgbClr val="841A12"/>
                </a:solidFill>
                <a:latin typeface="Arial Black" panose="020B0A04020102020204" pitchFamily="34" charset="0"/>
              </a:rPr>
              <a:t>Вучич</a:t>
            </a:r>
            <a:endParaRPr lang="ru-RU" sz="2800" dirty="0">
              <a:solidFill>
                <a:srgbClr val="841A12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оловина рамки 10"/>
          <p:cNvSpPr/>
          <p:nvPr/>
        </p:nvSpPr>
        <p:spPr>
          <a:xfrm rot="5400000" flipH="1" flipV="1">
            <a:off x="1040734" y="3194385"/>
            <a:ext cx="2622884" cy="4704347"/>
          </a:xfrm>
          <a:prstGeom prst="halfFrame">
            <a:avLst>
              <a:gd name="adj1" fmla="val 13150"/>
              <a:gd name="adj2" fmla="val 10856"/>
            </a:avLst>
          </a:prstGeom>
          <a:solidFill>
            <a:srgbClr val="FCF3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оловина рамки 11"/>
          <p:cNvSpPr/>
          <p:nvPr/>
        </p:nvSpPr>
        <p:spPr>
          <a:xfrm rot="5400000">
            <a:off x="8610600" y="-958516"/>
            <a:ext cx="2622884" cy="4539917"/>
          </a:xfrm>
          <a:prstGeom prst="halfFrame">
            <a:avLst>
              <a:gd name="adj1" fmla="val 13150"/>
              <a:gd name="adj2" fmla="val 10856"/>
            </a:avLst>
          </a:prstGeom>
          <a:solidFill>
            <a:srgbClr val="DDEC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рямоугольник с одним скругленным углом 13"/>
          <p:cNvSpPr/>
          <p:nvPr/>
        </p:nvSpPr>
        <p:spPr>
          <a:xfrm rot="5400000">
            <a:off x="10443147" y="5109146"/>
            <a:ext cx="3237677" cy="260029"/>
          </a:xfrm>
          <a:prstGeom prst="round1Rect">
            <a:avLst/>
          </a:prstGeom>
          <a:solidFill>
            <a:srgbClr val="DDEC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6400800" y="3436770"/>
            <a:ext cx="5791200" cy="183552"/>
          </a:xfrm>
          <a:prstGeom prst="rect">
            <a:avLst/>
          </a:prstGeom>
          <a:solidFill>
            <a:srgbClr val="DDECFB"/>
          </a:solidFill>
          <a:ln>
            <a:solidFill>
              <a:srgbClr val="DDEC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0" y="-3625"/>
            <a:ext cx="4640309" cy="232226"/>
          </a:xfrm>
          <a:prstGeom prst="rect">
            <a:avLst/>
          </a:prstGeom>
          <a:solidFill>
            <a:srgbClr val="DDECFB"/>
          </a:solidFill>
          <a:ln>
            <a:solidFill>
              <a:srgbClr val="DDEC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 rot="5400000">
            <a:off x="-3143255" y="3365831"/>
            <a:ext cx="6629400" cy="354942"/>
          </a:xfrm>
          <a:prstGeom prst="rect">
            <a:avLst/>
          </a:prstGeom>
          <a:solidFill>
            <a:srgbClr val="DDECFB"/>
          </a:solidFill>
          <a:ln>
            <a:solidFill>
              <a:srgbClr val="DDEC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 rot="5400000">
            <a:off x="8580521" y="3246520"/>
            <a:ext cx="6857999" cy="364958"/>
          </a:xfrm>
          <a:prstGeom prst="rect">
            <a:avLst/>
          </a:prstGeom>
          <a:solidFill>
            <a:srgbClr val="FCF3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850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6801394" y="2970148"/>
            <a:ext cx="5390606" cy="3430652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667794" y="77620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dirty="0">
                <a:solidFill>
                  <a:srgbClr val="0D0D53"/>
                </a:solidFill>
                <a:latin typeface="Arial Black" panose="020B0A04020102020204" pitchFamily="34" charset="0"/>
              </a:rPr>
              <a:t>Республика Хорватия</a:t>
            </a:r>
          </a:p>
          <a:p>
            <a:pPr>
              <a:lnSpc>
                <a:spcPct val="150000"/>
              </a:lnSpc>
            </a:pPr>
            <a:r>
              <a:rPr lang="ru-RU" sz="3200" dirty="0" err="1" smtClean="0">
                <a:solidFill>
                  <a:srgbClr val="004364"/>
                </a:solidFill>
                <a:latin typeface="Arial Black" panose="020B0A04020102020204" pitchFamily="34" charset="0"/>
              </a:rPr>
              <a:t>Republika</a:t>
            </a:r>
            <a:r>
              <a:rPr lang="ru-RU" sz="3200" dirty="0" smtClean="0">
                <a:solidFill>
                  <a:srgbClr val="004364"/>
                </a:solidFill>
                <a:latin typeface="Arial Black" panose="020B0A04020102020204" pitchFamily="34" charset="0"/>
              </a:rPr>
              <a:t> </a:t>
            </a:r>
            <a:r>
              <a:rPr lang="ru-RU" sz="3200" dirty="0" err="1">
                <a:solidFill>
                  <a:srgbClr val="004364"/>
                </a:solidFill>
                <a:latin typeface="Arial Black" panose="020B0A04020102020204" pitchFamily="34" charset="0"/>
              </a:rPr>
              <a:t>Hrvatska</a:t>
            </a:r>
            <a:endParaRPr lang="ru-RU" sz="3200" dirty="0">
              <a:solidFill>
                <a:srgbClr val="004364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555" y="713920"/>
            <a:ext cx="3829193" cy="19145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09491" y="372291"/>
            <a:ext cx="1493603" cy="19790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557555" y="3346645"/>
            <a:ext cx="498130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dirty="0">
                <a:solidFill>
                  <a:srgbClr val="640000"/>
                </a:solidFill>
                <a:latin typeface="Arial Black" panose="020B0A04020102020204" pitchFamily="34" charset="0"/>
              </a:rPr>
              <a:t>Форма </a:t>
            </a:r>
            <a:r>
              <a:rPr lang="ru-RU" sz="2800" dirty="0" smtClean="0">
                <a:solidFill>
                  <a:srgbClr val="640000"/>
                </a:solidFill>
                <a:latin typeface="Arial Black" panose="020B0A04020102020204" pitchFamily="34" charset="0"/>
              </a:rPr>
              <a:t>правления –</a:t>
            </a:r>
          </a:p>
          <a:p>
            <a:pPr algn="r"/>
            <a:r>
              <a:rPr lang="ru-RU" sz="2800" dirty="0">
                <a:solidFill>
                  <a:srgbClr val="0D0D53"/>
                </a:solidFill>
                <a:latin typeface="Arial Black" panose="020B0A04020102020204" pitchFamily="34" charset="0"/>
              </a:rPr>
              <a:t>п</a:t>
            </a:r>
            <a:r>
              <a:rPr lang="ru-RU" sz="2800" dirty="0" smtClean="0">
                <a:solidFill>
                  <a:srgbClr val="0D0D53"/>
                </a:solidFill>
                <a:latin typeface="Arial Black" panose="020B0A04020102020204" pitchFamily="34" charset="0"/>
              </a:rPr>
              <a:t>арламентская</a:t>
            </a:r>
          </a:p>
          <a:p>
            <a:pPr algn="r"/>
            <a:r>
              <a:rPr lang="ru-RU" sz="2800" dirty="0" smtClean="0">
                <a:solidFill>
                  <a:srgbClr val="0D0D53"/>
                </a:solidFill>
                <a:latin typeface="Arial Black" panose="020B0A04020102020204" pitchFamily="34" charset="0"/>
              </a:rPr>
              <a:t>республика</a:t>
            </a:r>
          </a:p>
          <a:p>
            <a:endParaRPr lang="ru-RU" sz="2800" dirty="0" smtClean="0">
              <a:latin typeface="Arial Black" panose="020B0A04020102020204" pitchFamily="34" charset="0"/>
            </a:endParaRPr>
          </a:p>
          <a:p>
            <a:pPr algn="r"/>
            <a:r>
              <a:rPr lang="ru-RU" sz="2800" dirty="0" smtClean="0">
                <a:solidFill>
                  <a:srgbClr val="640000"/>
                </a:solidFill>
                <a:latin typeface="Arial Black" panose="020B0A04020102020204" pitchFamily="34" charset="0"/>
              </a:rPr>
              <a:t>Президент –</a:t>
            </a:r>
          </a:p>
          <a:p>
            <a:pPr algn="r"/>
            <a:r>
              <a:rPr lang="ru-RU" sz="2800" dirty="0" err="1" smtClean="0">
                <a:solidFill>
                  <a:srgbClr val="0D0D53"/>
                </a:solidFill>
                <a:latin typeface="Arial Black" panose="020B0A04020102020204" pitchFamily="34" charset="0"/>
              </a:rPr>
              <a:t>Зоран</a:t>
            </a:r>
            <a:r>
              <a:rPr lang="ru-RU" sz="2800" dirty="0" smtClean="0">
                <a:solidFill>
                  <a:srgbClr val="0D0D53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0D0D53"/>
                </a:solidFill>
                <a:latin typeface="Arial Black" panose="020B0A04020102020204" pitchFamily="34" charset="0"/>
              </a:rPr>
              <a:t>Миланович</a:t>
            </a:r>
            <a:endParaRPr lang="ru-RU" sz="2800" dirty="0">
              <a:solidFill>
                <a:srgbClr val="0D0D53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Блок-схема: решение 10"/>
          <p:cNvSpPr/>
          <p:nvPr/>
        </p:nvSpPr>
        <p:spPr>
          <a:xfrm>
            <a:off x="5886994" y="2970147"/>
            <a:ext cx="1828800" cy="3430653"/>
          </a:xfrm>
          <a:prstGeom prst="flowChartDecisi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75064" y="2628517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2800" dirty="0">
              <a:latin typeface="Arial Black" panose="020B0A04020102020204" pitchFamily="34" charset="0"/>
            </a:endParaRPr>
          </a:p>
          <a:p>
            <a:pPr>
              <a:lnSpc>
                <a:spcPct val="200000"/>
              </a:lnSpc>
            </a:pPr>
            <a:r>
              <a:rPr lang="ru-RU" sz="2800" dirty="0" smtClean="0">
                <a:solidFill>
                  <a:srgbClr val="004364"/>
                </a:solidFill>
                <a:latin typeface="Arial Black" panose="020B0A04020102020204" pitchFamily="34" charset="0"/>
              </a:rPr>
              <a:t>Столица – </a:t>
            </a:r>
            <a:r>
              <a:rPr lang="ru-RU" sz="2800" dirty="0" smtClean="0">
                <a:solidFill>
                  <a:srgbClr val="920000"/>
                </a:solidFill>
                <a:latin typeface="Arial Black" panose="020B0A04020102020204" pitchFamily="34" charset="0"/>
              </a:rPr>
              <a:t>Загреб</a:t>
            </a:r>
          </a:p>
          <a:p>
            <a:pPr>
              <a:lnSpc>
                <a:spcPct val="200000"/>
              </a:lnSpc>
            </a:pPr>
            <a:r>
              <a:rPr lang="ru-RU" sz="2800" dirty="0" smtClean="0">
                <a:solidFill>
                  <a:srgbClr val="004364"/>
                </a:solidFill>
                <a:latin typeface="Arial Black" panose="020B0A04020102020204" pitchFamily="34" charset="0"/>
              </a:rPr>
              <a:t>Территория – </a:t>
            </a:r>
            <a:r>
              <a:rPr lang="ru-RU" sz="2800" dirty="0" smtClean="0">
                <a:solidFill>
                  <a:srgbClr val="920000"/>
                </a:solidFill>
                <a:latin typeface="Arial Black" panose="020B0A04020102020204" pitchFamily="34" charset="0"/>
              </a:rPr>
              <a:t>56 </a:t>
            </a:r>
            <a:r>
              <a:rPr lang="ru-RU" sz="2800" dirty="0">
                <a:solidFill>
                  <a:srgbClr val="920000"/>
                </a:solidFill>
                <a:latin typeface="Arial Black" panose="020B0A04020102020204" pitchFamily="34" charset="0"/>
              </a:rPr>
              <a:t>594 км²</a:t>
            </a:r>
            <a:endParaRPr lang="ru-RU" sz="2800" dirty="0" smtClean="0">
              <a:solidFill>
                <a:srgbClr val="920000"/>
              </a:solidFill>
              <a:latin typeface="Arial Black" panose="020B0A04020102020204" pitchFamily="34" charset="0"/>
            </a:endParaRPr>
          </a:p>
          <a:p>
            <a:pPr>
              <a:lnSpc>
                <a:spcPct val="200000"/>
              </a:lnSpc>
            </a:pPr>
            <a:r>
              <a:rPr lang="ru-RU" sz="2800" dirty="0" smtClean="0">
                <a:solidFill>
                  <a:srgbClr val="004364"/>
                </a:solidFill>
                <a:latin typeface="Arial Black" panose="020B0A04020102020204" pitchFamily="34" charset="0"/>
              </a:rPr>
              <a:t>Население – </a:t>
            </a:r>
            <a:r>
              <a:rPr lang="ru-RU" sz="2800" dirty="0" smtClean="0">
                <a:solidFill>
                  <a:srgbClr val="920000"/>
                </a:solidFill>
                <a:latin typeface="Arial Black" panose="020B0A04020102020204" pitchFamily="34" charset="0"/>
              </a:rPr>
              <a:t>4 </a:t>
            </a:r>
            <a:r>
              <a:rPr lang="ru-RU" sz="2800" dirty="0">
                <a:solidFill>
                  <a:srgbClr val="920000"/>
                </a:solidFill>
                <a:latin typeface="Arial Black" panose="020B0A04020102020204" pitchFamily="34" charset="0"/>
              </a:rPr>
              <a:t>227 </a:t>
            </a:r>
            <a:r>
              <a:rPr lang="ru-RU" sz="2800" dirty="0" smtClean="0">
                <a:solidFill>
                  <a:srgbClr val="920000"/>
                </a:solidFill>
                <a:latin typeface="Arial Black" panose="020B0A04020102020204" pitchFamily="34" charset="0"/>
              </a:rPr>
              <a:t>746 </a:t>
            </a:r>
            <a:r>
              <a:rPr lang="ru-RU" sz="2800" dirty="0">
                <a:solidFill>
                  <a:srgbClr val="920000"/>
                </a:solidFill>
                <a:latin typeface="Arial Black" panose="020B0A04020102020204" pitchFamily="34" charset="0"/>
              </a:rPr>
              <a:t>чел</a:t>
            </a:r>
            <a:r>
              <a:rPr lang="ru-RU" sz="2800" dirty="0" smtClean="0">
                <a:solidFill>
                  <a:srgbClr val="920000"/>
                </a:solidFill>
                <a:latin typeface="Arial Black" panose="020B0A04020102020204" pitchFamily="34" charset="0"/>
              </a:rPr>
              <a:t>. </a:t>
            </a:r>
            <a:endParaRPr lang="ru-RU" sz="2800" dirty="0">
              <a:solidFill>
                <a:srgbClr val="920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-9220"/>
            <a:ext cx="566057" cy="566057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779418" y="0"/>
            <a:ext cx="426679" cy="426679"/>
          </a:xfrm>
          <a:prstGeom prst="rect">
            <a:avLst/>
          </a:prstGeom>
          <a:solidFill>
            <a:srgbClr val="FFD1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419458" y="-9220"/>
            <a:ext cx="426679" cy="426679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2059498" y="-5899"/>
            <a:ext cx="426679" cy="426679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9077268" y="-5213"/>
            <a:ext cx="426679" cy="426679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8389371" y="-5213"/>
            <a:ext cx="426679" cy="426679"/>
          </a:xfrm>
          <a:prstGeom prst="rect">
            <a:avLst/>
          </a:prstGeom>
          <a:solidFill>
            <a:srgbClr val="FFD1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7855502" y="0"/>
            <a:ext cx="278633" cy="278633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7315651" y="0"/>
            <a:ext cx="278633" cy="278633"/>
          </a:xfrm>
          <a:prstGeom prst="rect">
            <a:avLst/>
          </a:prstGeom>
          <a:solidFill>
            <a:srgbClr val="FFD1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0" y="6291943"/>
            <a:ext cx="566057" cy="566057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75064" y="6291942"/>
            <a:ext cx="566057" cy="566057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550128" y="6291943"/>
            <a:ext cx="566057" cy="566057"/>
          </a:xfrm>
          <a:prstGeom prst="rect">
            <a:avLst/>
          </a:prstGeom>
          <a:solidFill>
            <a:srgbClr val="FFD1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325192" y="6431321"/>
            <a:ext cx="426679" cy="426679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2960878" y="6431321"/>
            <a:ext cx="426679" cy="426679"/>
          </a:xfrm>
          <a:prstGeom prst="rect">
            <a:avLst/>
          </a:prstGeom>
          <a:solidFill>
            <a:srgbClr val="FFD1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3596564" y="6579367"/>
            <a:ext cx="278633" cy="278633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084204" y="6584716"/>
            <a:ext cx="278633" cy="278633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5886994" y="6584716"/>
            <a:ext cx="278633" cy="278633"/>
          </a:xfrm>
          <a:prstGeom prst="rect">
            <a:avLst/>
          </a:prstGeom>
          <a:solidFill>
            <a:srgbClr val="FFD1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6342703" y="6579366"/>
            <a:ext cx="278633" cy="278633"/>
          </a:xfrm>
          <a:prstGeom prst="rect">
            <a:avLst/>
          </a:prstGeom>
          <a:solidFill>
            <a:srgbClr val="C5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532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036526" y="2895594"/>
            <a:ext cx="5155474" cy="29059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594525" y="997126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6000" dirty="0" smtClean="0">
                <a:solidFill>
                  <a:srgbClr val="640000"/>
                </a:solidFill>
                <a:latin typeface="Arial Black" panose="020B0A04020102020204" pitchFamily="34" charset="0"/>
              </a:rPr>
              <a:t>Италия</a:t>
            </a:r>
          </a:p>
          <a:p>
            <a:r>
              <a:rPr lang="ru-RU" sz="6000" dirty="0" err="1" smtClean="0">
                <a:solidFill>
                  <a:srgbClr val="253917"/>
                </a:solidFill>
                <a:latin typeface="Arial Black" panose="020B0A04020102020204" pitchFamily="34" charset="0"/>
              </a:rPr>
              <a:t>Italia</a:t>
            </a:r>
            <a:endParaRPr lang="ru-RU" sz="6000" dirty="0">
              <a:solidFill>
                <a:srgbClr val="253917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296" y="654764"/>
            <a:ext cx="3546842" cy="23636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87190" y="361848"/>
            <a:ext cx="2121793" cy="241884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9468" y="3332905"/>
            <a:ext cx="6109365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253917"/>
                </a:solidFill>
                <a:latin typeface="Arial Black" panose="020B0A04020102020204" pitchFamily="34" charset="0"/>
              </a:rPr>
              <a:t>Столица – </a:t>
            </a:r>
            <a:r>
              <a:rPr lang="ru-RU" sz="2800" dirty="0" smtClean="0">
                <a:latin typeface="Arial Black" panose="020B0A04020102020204" pitchFamily="34" charset="0"/>
              </a:rPr>
              <a:t>Рим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253917"/>
                </a:solidFill>
                <a:latin typeface="Arial Black" panose="020B0A04020102020204" pitchFamily="34" charset="0"/>
              </a:rPr>
              <a:t>Территория </a:t>
            </a:r>
            <a:r>
              <a:rPr lang="ru-RU" sz="2800" dirty="0" smtClean="0">
                <a:solidFill>
                  <a:srgbClr val="640000"/>
                </a:solidFill>
                <a:latin typeface="Arial Black" panose="020B0A04020102020204" pitchFamily="34" charset="0"/>
              </a:rPr>
              <a:t>– </a:t>
            </a:r>
            <a:r>
              <a:rPr lang="ru-RU" sz="2800" dirty="0" smtClean="0">
                <a:latin typeface="Arial Black" panose="020B0A04020102020204" pitchFamily="34" charset="0"/>
              </a:rPr>
              <a:t>302 </a:t>
            </a:r>
            <a:r>
              <a:rPr lang="ru-RU" sz="2800" dirty="0">
                <a:latin typeface="Arial Black" panose="020B0A04020102020204" pitchFamily="34" charset="0"/>
              </a:rPr>
              <a:t>073 </a:t>
            </a:r>
            <a:r>
              <a:rPr lang="ru-RU" sz="2800" dirty="0" smtClean="0">
                <a:latin typeface="Arial Black" panose="020B0A04020102020204" pitchFamily="34" charset="0"/>
              </a:rPr>
              <a:t>км²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253917"/>
                </a:solidFill>
                <a:latin typeface="Arial Black" panose="020B0A04020102020204" pitchFamily="34" charset="0"/>
              </a:rPr>
              <a:t>Население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smtClean="0">
                <a:solidFill>
                  <a:srgbClr val="640000"/>
                </a:solidFill>
                <a:latin typeface="Arial Black" panose="020B0A04020102020204" pitchFamily="34" charset="0"/>
              </a:rPr>
              <a:t>– </a:t>
            </a:r>
            <a:r>
              <a:rPr lang="ru-RU" sz="2800" dirty="0" smtClean="0">
                <a:latin typeface="Arial Black" panose="020B0A04020102020204" pitchFamily="34" charset="0"/>
              </a:rPr>
              <a:t>60 </a:t>
            </a:r>
            <a:r>
              <a:rPr lang="ru-RU" sz="2800" dirty="0">
                <a:latin typeface="Arial Black" panose="020B0A04020102020204" pitchFamily="34" charset="0"/>
              </a:rPr>
              <a:t>320 </a:t>
            </a:r>
            <a:r>
              <a:rPr lang="ru-RU" sz="2800" dirty="0" smtClean="0">
                <a:latin typeface="Arial Black" panose="020B0A04020102020204" pitchFamily="34" charset="0"/>
              </a:rPr>
              <a:t>220 чел</a:t>
            </a:r>
            <a:r>
              <a:rPr lang="ru-RU" sz="2800" dirty="0">
                <a:latin typeface="Arial Black" panose="020B0A04020102020204" pitchFamily="34" charset="0"/>
              </a:rPr>
              <a:t>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609322" y="3100540"/>
            <a:ext cx="3698513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400" dirty="0">
                <a:solidFill>
                  <a:srgbClr val="640000"/>
                </a:solidFill>
                <a:latin typeface="Arial Black" panose="020B0A04020102020204" pitchFamily="34" charset="0"/>
              </a:rPr>
              <a:t>Форма </a:t>
            </a:r>
            <a:r>
              <a:rPr lang="ru-RU" sz="2400" dirty="0" smtClean="0">
                <a:solidFill>
                  <a:srgbClr val="640000"/>
                </a:solidFill>
                <a:latin typeface="Arial Black" panose="020B0A04020102020204" pitchFamily="34" charset="0"/>
              </a:rPr>
              <a:t>правления –</a:t>
            </a:r>
          </a:p>
          <a:p>
            <a:pPr algn="r"/>
            <a:r>
              <a:rPr lang="ru-RU" sz="2400" dirty="0" smtClean="0">
                <a:latin typeface="Arial Black" panose="020B0A04020102020204" pitchFamily="34" charset="0"/>
              </a:rPr>
              <a:t>Парламентская</a:t>
            </a:r>
          </a:p>
          <a:p>
            <a:pPr algn="r"/>
            <a:r>
              <a:rPr lang="ru-RU" sz="2400" dirty="0" smtClean="0">
                <a:latin typeface="Arial Black" panose="020B0A04020102020204" pitchFamily="34" charset="0"/>
              </a:rPr>
              <a:t>республика</a:t>
            </a:r>
          </a:p>
          <a:p>
            <a:pPr algn="r"/>
            <a:endParaRPr lang="ru-RU" sz="2400" dirty="0" smtClean="0">
              <a:latin typeface="Arial Black" panose="020B0A04020102020204" pitchFamily="34" charset="0"/>
            </a:endParaRPr>
          </a:p>
          <a:p>
            <a:pPr algn="r"/>
            <a:r>
              <a:rPr lang="ru-RU" sz="2400" dirty="0" smtClean="0">
                <a:solidFill>
                  <a:srgbClr val="640000"/>
                </a:solidFill>
                <a:latin typeface="Arial Black" panose="020B0A04020102020204" pitchFamily="34" charset="0"/>
              </a:rPr>
              <a:t>Президент –</a:t>
            </a:r>
          </a:p>
          <a:p>
            <a:pPr algn="r"/>
            <a:r>
              <a:rPr lang="ru-RU" sz="2400" dirty="0" err="1" smtClean="0">
                <a:latin typeface="Arial Black" panose="020B0A04020102020204" pitchFamily="34" charset="0"/>
              </a:rPr>
              <a:t>Серджо</a:t>
            </a:r>
            <a:r>
              <a:rPr lang="ru-RU" sz="2400" dirty="0" smtClean="0"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latin typeface="Arial Black" panose="020B0A04020102020204" pitchFamily="34" charset="0"/>
              </a:rPr>
              <a:t>Маттарелла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5400000">
            <a:off x="1580607" y="-1580606"/>
            <a:ext cx="357051" cy="3518265"/>
          </a:xfrm>
          <a:prstGeom prst="rect">
            <a:avLst/>
          </a:prstGeom>
          <a:solidFill>
            <a:srgbClr val="CEE6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 rot="5400000">
            <a:off x="5709416" y="-1580606"/>
            <a:ext cx="357051" cy="3518265"/>
          </a:xfrm>
          <a:prstGeom prst="rect">
            <a:avLst/>
          </a:prstGeom>
          <a:solidFill>
            <a:srgbClr val="F6E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 rot="5400000">
            <a:off x="8965473" y="3206270"/>
            <a:ext cx="357051" cy="6096002"/>
          </a:xfrm>
          <a:prstGeom prst="rect">
            <a:avLst/>
          </a:prstGeom>
          <a:solidFill>
            <a:srgbClr val="F6E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 rot="5400000">
            <a:off x="1576943" y="4495139"/>
            <a:ext cx="357051" cy="3518265"/>
          </a:xfrm>
          <a:prstGeom prst="rect">
            <a:avLst/>
          </a:prstGeom>
          <a:solidFill>
            <a:srgbClr val="F6E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0" y="5801543"/>
            <a:ext cx="3753028" cy="0"/>
          </a:xfrm>
          <a:prstGeom prst="line">
            <a:avLst/>
          </a:prstGeom>
          <a:ln w="28575">
            <a:solidFill>
              <a:srgbClr val="AFD7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1887636" y="6692979"/>
            <a:ext cx="3753028" cy="0"/>
          </a:xfrm>
          <a:prstGeom prst="line">
            <a:avLst/>
          </a:prstGeom>
          <a:ln w="28575">
            <a:solidFill>
              <a:srgbClr val="AFD7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4774504" y="633792"/>
            <a:ext cx="3753028" cy="0"/>
          </a:xfrm>
          <a:prstGeom prst="line">
            <a:avLst/>
          </a:prstGeom>
          <a:ln w="28575">
            <a:solidFill>
              <a:srgbClr val="AFD7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8071573" y="178526"/>
            <a:ext cx="3753028" cy="0"/>
          </a:xfrm>
          <a:prstGeom prst="line">
            <a:avLst/>
          </a:prstGeom>
          <a:ln w="28575">
            <a:solidFill>
              <a:srgbClr val="AFD7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4265416" y="3335144"/>
            <a:ext cx="2258723" cy="8446"/>
          </a:xfrm>
          <a:prstGeom prst="line">
            <a:avLst/>
          </a:prstGeom>
          <a:ln w="285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9933277" y="6732654"/>
            <a:ext cx="2258723" cy="8446"/>
          </a:xfrm>
          <a:prstGeom prst="line">
            <a:avLst/>
          </a:prstGeom>
          <a:ln w="285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2244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Овал 20"/>
          <p:cNvSpPr/>
          <p:nvPr/>
        </p:nvSpPr>
        <p:spPr>
          <a:xfrm>
            <a:off x="11464835" y="2549704"/>
            <a:ext cx="914400" cy="914400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8499839" y="2983671"/>
            <a:ext cx="914400" cy="914400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391987" y="213555"/>
            <a:ext cx="914400" cy="914400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6169752" y="5794091"/>
            <a:ext cx="914400" cy="914400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 flipH="1">
            <a:off x="6480810" y="3383283"/>
            <a:ext cx="5711190" cy="3097276"/>
          </a:xfrm>
          <a:prstGeom prst="round1Rect">
            <a:avLst/>
          </a:prstGeom>
          <a:solidFill>
            <a:srgbClr val="FEF4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733107" y="670755"/>
            <a:ext cx="6156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51440"/>
                </a:solidFill>
                <a:latin typeface="Arial Black" panose="020B0A04020102020204" pitchFamily="34" charset="0"/>
              </a:rPr>
              <a:t>Французская</a:t>
            </a:r>
          </a:p>
          <a:p>
            <a:r>
              <a:rPr lang="ru-RU" sz="3200" dirty="0" smtClean="0">
                <a:solidFill>
                  <a:srgbClr val="051440"/>
                </a:solidFill>
                <a:latin typeface="Arial Black" panose="020B0A04020102020204" pitchFamily="34" charset="0"/>
              </a:rPr>
              <a:t>Республика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844" y="549317"/>
            <a:ext cx="3457303" cy="230396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13669" y="450286"/>
            <a:ext cx="2281646" cy="259537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54917" y="3640441"/>
            <a:ext cx="5989140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C19803"/>
                </a:solidFill>
                <a:latin typeface="Arial Black" panose="020B0A04020102020204" pitchFamily="34" charset="0"/>
              </a:rPr>
              <a:t>Столица – </a:t>
            </a:r>
            <a:r>
              <a:rPr lang="ru-RU" sz="2800" dirty="0" smtClean="0">
                <a:solidFill>
                  <a:srgbClr val="700000"/>
                </a:solidFill>
                <a:latin typeface="Arial Black" panose="020B0A04020102020204" pitchFamily="34" charset="0"/>
              </a:rPr>
              <a:t>Париж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C19803"/>
                </a:solidFill>
                <a:latin typeface="Arial Black" panose="020B0A04020102020204" pitchFamily="34" charset="0"/>
              </a:rPr>
              <a:t>Территория – </a:t>
            </a:r>
            <a:r>
              <a:rPr lang="ru-RU" sz="2800" dirty="0" smtClean="0">
                <a:solidFill>
                  <a:srgbClr val="700000"/>
                </a:solidFill>
                <a:latin typeface="Arial Black" panose="020B0A04020102020204" pitchFamily="34" charset="0"/>
              </a:rPr>
              <a:t>643 801 км²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C19803"/>
                </a:solidFill>
                <a:latin typeface="Arial Black" panose="020B0A04020102020204" pitchFamily="34" charset="0"/>
              </a:rPr>
              <a:t>Население – </a:t>
            </a:r>
            <a:r>
              <a:rPr lang="ru-RU" sz="2800" dirty="0" smtClean="0">
                <a:solidFill>
                  <a:srgbClr val="700000"/>
                </a:solidFill>
                <a:latin typeface="Arial Black" panose="020B0A04020102020204" pitchFamily="34" charset="0"/>
              </a:rPr>
              <a:t>68 </a:t>
            </a:r>
            <a:r>
              <a:rPr lang="ru-RU" sz="2800" dirty="0">
                <a:solidFill>
                  <a:srgbClr val="700000"/>
                </a:solidFill>
                <a:latin typeface="Arial Black" panose="020B0A04020102020204" pitchFamily="34" charset="0"/>
              </a:rPr>
              <a:t>084 </a:t>
            </a:r>
            <a:r>
              <a:rPr lang="ru-RU" sz="2800" dirty="0" smtClean="0">
                <a:solidFill>
                  <a:srgbClr val="700000"/>
                </a:solidFill>
                <a:latin typeface="Arial Black" panose="020B0A04020102020204" pitchFamily="34" charset="0"/>
              </a:rPr>
              <a:t>217 чел</a:t>
            </a:r>
            <a:r>
              <a:rPr lang="ru-RU" sz="2800" dirty="0">
                <a:solidFill>
                  <a:srgbClr val="700000"/>
                </a:solidFill>
                <a:latin typeface="Arial Black" panose="020B0A04020102020204" pitchFamily="34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33107" y="2026029"/>
            <a:ext cx="42933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 smtClean="0">
                <a:solidFill>
                  <a:srgbClr val="C19803"/>
                </a:solidFill>
                <a:latin typeface="Arial Black" panose="020B0A04020102020204" pitchFamily="34" charset="0"/>
              </a:rPr>
              <a:t>République </a:t>
            </a:r>
            <a:r>
              <a:rPr lang="ru-RU" sz="3200" dirty="0" err="1" smtClean="0">
                <a:solidFill>
                  <a:srgbClr val="C19803"/>
                </a:solidFill>
                <a:latin typeface="Arial Black" panose="020B0A04020102020204" pitchFamily="34" charset="0"/>
              </a:rPr>
              <a:t>Française</a:t>
            </a:r>
            <a:endParaRPr lang="ru-RU" sz="3200" dirty="0">
              <a:solidFill>
                <a:srgbClr val="C19803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94070" y="368723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700000"/>
                </a:solidFill>
                <a:latin typeface="Arial Black" panose="020B0A04020102020204" pitchFamily="34" charset="0"/>
              </a:rPr>
              <a:t>Форма </a:t>
            </a:r>
            <a:r>
              <a:rPr lang="ru-RU" sz="2400" dirty="0" smtClean="0">
                <a:solidFill>
                  <a:srgbClr val="700000"/>
                </a:solidFill>
                <a:latin typeface="Arial Black" panose="020B0A04020102020204" pitchFamily="34" charset="0"/>
              </a:rPr>
              <a:t>правления –</a:t>
            </a:r>
          </a:p>
          <a:p>
            <a:r>
              <a:rPr lang="ru-RU" sz="2400" dirty="0" smtClean="0">
                <a:solidFill>
                  <a:srgbClr val="051440"/>
                </a:solidFill>
                <a:latin typeface="Arial Black" panose="020B0A04020102020204" pitchFamily="34" charset="0"/>
              </a:rPr>
              <a:t>Смешанная</a:t>
            </a:r>
          </a:p>
          <a:p>
            <a:r>
              <a:rPr lang="ru-RU" sz="2400" dirty="0" smtClean="0">
                <a:solidFill>
                  <a:srgbClr val="051440"/>
                </a:solidFill>
                <a:latin typeface="Arial Black" panose="020B0A04020102020204" pitchFamily="34" charset="0"/>
              </a:rPr>
              <a:t>Демократическая</a:t>
            </a:r>
          </a:p>
          <a:p>
            <a:r>
              <a:rPr lang="ru-RU" sz="2400" dirty="0" smtClean="0">
                <a:solidFill>
                  <a:srgbClr val="051440"/>
                </a:solidFill>
                <a:latin typeface="Arial Black" panose="020B0A04020102020204" pitchFamily="34" charset="0"/>
              </a:rPr>
              <a:t>республика</a:t>
            </a:r>
            <a:endParaRPr lang="ru-RU" sz="2400" dirty="0">
              <a:solidFill>
                <a:srgbClr val="05144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780837" y="5378593"/>
            <a:ext cx="37144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700000"/>
                </a:solidFill>
                <a:latin typeface="Arial Black" panose="020B0A04020102020204" pitchFamily="34" charset="0"/>
              </a:rPr>
              <a:t>Президент –</a:t>
            </a:r>
          </a:p>
          <a:p>
            <a:r>
              <a:rPr lang="ru-RU" sz="2400" dirty="0" err="1" smtClean="0">
                <a:solidFill>
                  <a:srgbClr val="051440"/>
                </a:solidFill>
                <a:latin typeface="Arial Black" panose="020B0A04020102020204" pitchFamily="34" charset="0"/>
              </a:rPr>
              <a:t>Эмманюэль</a:t>
            </a:r>
            <a:r>
              <a:rPr lang="ru-RU" sz="2400" dirty="0" smtClean="0">
                <a:solidFill>
                  <a:srgbClr val="05144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051440"/>
                </a:solidFill>
                <a:latin typeface="Arial Black" panose="020B0A04020102020204" pitchFamily="34" charset="0"/>
              </a:rPr>
              <a:t>Макрон</a:t>
            </a:r>
            <a:endParaRPr lang="ru-RU" sz="2400" dirty="0">
              <a:solidFill>
                <a:srgbClr val="05144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-528252" y="3063906"/>
            <a:ext cx="914400" cy="914400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698568" y="6400800"/>
            <a:ext cx="914400" cy="914400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241368" y="-574956"/>
            <a:ext cx="914400" cy="914400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8685892" y="-722466"/>
            <a:ext cx="914400" cy="914400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0733860" y="-327629"/>
            <a:ext cx="914400" cy="914400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3750085" y="6163097"/>
            <a:ext cx="914400" cy="914400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-209887" y="6136674"/>
            <a:ext cx="528252" cy="528252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0469734" y="6602255"/>
            <a:ext cx="528252" cy="528252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245530" y="-163615"/>
            <a:ext cx="528252" cy="528252"/>
          </a:xfrm>
          <a:prstGeom prst="ellipse">
            <a:avLst/>
          </a:prstGeom>
          <a:solidFill>
            <a:srgbClr val="FDE9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900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7-конечная звезда 14"/>
          <p:cNvSpPr/>
          <p:nvPr/>
        </p:nvSpPr>
        <p:spPr>
          <a:xfrm>
            <a:off x="6126645" y="2903220"/>
            <a:ext cx="6241473" cy="4518844"/>
          </a:xfrm>
          <a:prstGeom prst="star7">
            <a:avLst>
              <a:gd name="adj" fmla="val 49608"/>
              <a:gd name="hf" fmla="val 102572"/>
              <a:gd name="vf" fmla="val 105210"/>
            </a:avLst>
          </a:prstGeom>
          <a:solidFill>
            <a:srgbClr val="FDC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7-конечная звезда 8"/>
          <p:cNvSpPr/>
          <p:nvPr/>
        </p:nvSpPr>
        <p:spPr>
          <a:xfrm>
            <a:off x="-1007740" y="-982985"/>
            <a:ext cx="2606040" cy="2583180"/>
          </a:xfrm>
          <a:prstGeom prst="star7">
            <a:avLst>
              <a:gd name="adj" fmla="val 41751"/>
              <a:gd name="hf" fmla="val 102572"/>
              <a:gd name="vf" fmla="val 105210"/>
            </a:avLst>
          </a:prstGeom>
          <a:solidFill>
            <a:srgbClr val="FDC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406456" y="945681"/>
            <a:ext cx="6096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4800" dirty="0">
                <a:solidFill>
                  <a:srgbClr val="6F160F"/>
                </a:solidFill>
                <a:latin typeface="Arial Black" panose="020B0A04020102020204" pitchFamily="34" charset="0"/>
              </a:rPr>
              <a:t>Канада</a:t>
            </a:r>
          </a:p>
          <a:p>
            <a:pPr>
              <a:lnSpc>
                <a:spcPct val="150000"/>
              </a:lnSpc>
            </a:pPr>
            <a:r>
              <a:rPr lang="en-US" sz="48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Canada</a:t>
            </a:r>
            <a:endParaRPr lang="ru-RU" sz="48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2920" y="694105"/>
            <a:ext cx="4326790" cy="21633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50264" y="-141765"/>
            <a:ext cx="2118597" cy="293955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5280" y="3370437"/>
            <a:ext cx="5732660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Столица – 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Оттава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Территория – 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9 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984 670 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км²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Население – 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38 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569 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950ч.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64594" y="381537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solidFill>
                  <a:srgbClr val="6F160F"/>
                </a:solidFill>
                <a:latin typeface="Arial Black" panose="020B0A04020102020204" pitchFamily="34" charset="0"/>
              </a:rPr>
              <a:t>Форма правления –</a:t>
            </a:r>
          </a:p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Федеративная</a:t>
            </a:r>
          </a:p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конституционная монархия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79418" y="5179122"/>
            <a:ext cx="6096000" cy="134806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solidFill>
                  <a:srgbClr val="6F160F"/>
                </a:solidFill>
                <a:latin typeface="Arial Black" panose="020B0A04020102020204" pitchFamily="34" charset="0"/>
              </a:rPr>
              <a:t>Монарх –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Елизавета II</a:t>
            </a:r>
          </a:p>
          <a:p>
            <a:pPr>
              <a:lnSpc>
                <a:spcPct val="40000"/>
              </a:lnSpc>
            </a:pPr>
            <a:endParaRPr lang="ru-RU" sz="2400" dirty="0">
              <a:latin typeface="Arial Black" panose="020B0A04020102020204" pitchFamily="34" charset="0"/>
            </a:endParaRPr>
          </a:p>
          <a:p>
            <a:r>
              <a:rPr lang="ru-RU" sz="2400" dirty="0" smtClean="0">
                <a:solidFill>
                  <a:srgbClr val="6F160F"/>
                </a:solidFill>
                <a:latin typeface="Arial Black" panose="020B0A04020102020204" pitchFamily="34" charset="0"/>
              </a:rPr>
              <a:t>Генерал-губернатор –</a:t>
            </a:r>
          </a:p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Мэри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Саймон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7-конечная звезда 9"/>
          <p:cNvSpPr/>
          <p:nvPr/>
        </p:nvSpPr>
        <p:spPr>
          <a:xfrm>
            <a:off x="-631507" y="5566409"/>
            <a:ext cx="2606040" cy="2583180"/>
          </a:xfrm>
          <a:prstGeom prst="star7">
            <a:avLst>
              <a:gd name="adj" fmla="val 41751"/>
              <a:gd name="hf" fmla="val 102572"/>
              <a:gd name="vf" fmla="val 105210"/>
            </a:avLst>
          </a:prstGeom>
          <a:solidFill>
            <a:srgbClr val="FDC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7-конечная звезда 10"/>
          <p:cNvSpPr/>
          <p:nvPr/>
        </p:nvSpPr>
        <p:spPr>
          <a:xfrm rot="20734294">
            <a:off x="3313635" y="6154588"/>
            <a:ext cx="1473909" cy="1406825"/>
          </a:xfrm>
          <a:prstGeom prst="star7">
            <a:avLst>
              <a:gd name="adj" fmla="val 41751"/>
              <a:gd name="hf" fmla="val 102572"/>
              <a:gd name="vf" fmla="val 105210"/>
            </a:avLst>
          </a:prstGeom>
          <a:solidFill>
            <a:srgbClr val="FDC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7-конечная звезда 11"/>
          <p:cNvSpPr/>
          <p:nvPr/>
        </p:nvSpPr>
        <p:spPr>
          <a:xfrm>
            <a:off x="11423405" y="-82794"/>
            <a:ext cx="1537189" cy="1523705"/>
          </a:xfrm>
          <a:prstGeom prst="star7">
            <a:avLst>
              <a:gd name="adj" fmla="val 41751"/>
              <a:gd name="hf" fmla="val 102572"/>
              <a:gd name="vf" fmla="val 105210"/>
            </a:avLst>
          </a:prstGeom>
          <a:solidFill>
            <a:srgbClr val="FDC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7-конечная звезда 12"/>
          <p:cNvSpPr/>
          <p:nvPr/>
        </p:nvSpPr>
        <p:spPr>
          <a:xfrm rot="920420">
            <a:off x="7243232" y="-1413197"/>
            <a:ext cx="2236218" cy="2216602"/>
          </a:xfrm>
          <a:prstGeom prst="star7">
            <a:avLst>
              <a:gd name="adj" fmla="val 41751"/>
              <a:gd name="hf" fmla="val 102572"/>
              <a:gd name="vf" fmla="val 105210"/>
            </a:avLst>
          </a:prstGeom>
          <a:solidFill>
            <a:srgbClr val="FDC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7-конечная звезда 13"/>
          <p:cNvSpPr/>
          <p:nvPr/>
        </p:nvSpPr>
        <p:spPr>
          <a:xfrm>
            <a:off x="4607382" y="-1053263"/>
            <a:ext cx="1537189" cy="1523705"/>
          </a:xfrm>
          <a:prstGeom prst="star7">
            <a:avLst>
              <a:gd name="adj" fmla="val 41751"/>
              <a:gd name="hf" fmla="val 102572"/>
              <a:gd name="vf" fmla="val 105210"/>
            </a:avLst>
          </a:prstGeom>
          <a:solidFill>
            <a:srgbClr val="FDC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157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508000"/>
            <a:ext cx="10515600" cy="5668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Солнце не знает правых.</a:t>
            </a:r>
          </a:p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Солнце не знает неправых. </a:t>
            </a:r>
          </a:p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Солнце светит без цели кого-то согреть. </a:t>
            </a:r>
          </a:p>
          <a:p>
            <a:pPr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Нашедший себя подобен солнцу.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383</Words>
  <Application>Microsoft Office PowerPoint</Application>
  <PresentationFormat>Произвольный</PresentationFormat>
  <Paragraphs>138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По 45 параллели северной широты</vt:lpstr>
      <vt:lpstr>Слайд 2</vt:lpstr>
      <vt:lpstr>Золотая середина планеты Земля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СПАСИБО ЗА ВНИМАНИЕ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45 параллель</dc:title>
  <dc:creator>user</dc:creator>
  <cp:lastModifiedBy>ASUS</cp:lastModifiedBy>
  <cp:revision>80</cp:revision>
  <dcterms:created xsi:type="dcterms:W3CDTF">2021-12-13T11:03:19Z</dcterms:created>
  <dcterms:modified xsi:type="dcterms:W3CDTF">2021-12-26T19:42:42Z</dcterms:modified>
</cp:coreProperties>
</file>