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3" r:id="rId2"/>
    <p:sldId id="273" r:id="rId3"/>
    <p:sldId id="274" r:id="rId4"/>
    <p:sldId id="275" r:id="rId5"/>
    <p:sldId id="271" r:id="rId6"/>
    <p:sldId id="278" r:id="rId7"/>
    <p:sldId id="277" r:id="rId8"/>
    <p:sldId id="280" r:id="rId9"/>
    <p:sldId id="286" r:id="rId10"/>
    <p:sldId id="287" r:id="rId11"/>
    <p:sldId id="288" r:id="rId12"/>
    <p:sldId id="283" r:id="rId13"/>
    <p:sldId id="294" r:id="rId14"/>
    <p:sldId id="293" r:id="rId15"/>
    <p:sldId id="285" r:id="rId16"/>
    <p:sldId id="289" r:id="rId17"/>
    <p:sldId id="290" r:id="rId18"/>
    <p:sldId id="291" r:id="rId19"/>
    <p:sldId id="292" r:id="rId20"/>
  </p:sldIdLst>
  <p:sldSz cx="9144000" cy="6858000" type="screen4x3"/>
  <p:notesSz cx="6858000" cy="9144000"/>
  <p:embeddedFontLst>
    <p:embeddedFont>
      <p:font typeface="Matilda" charset="0"/>
      <p:regular r:id="rId21"/>
    </p:embeddedFont>
    <p:embeddedFont>
      <p:font typeface="Monotype Corsiva" pitchFamily="66" charset="0"/>
      <p:italic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A200"/>
    <a:srgbClr val="00823B"/>
    <a:srgbClr val="002B82"/>
    <a:srgbClr val="006600"/>
    <a:srgbClr val="C75F09"/>
    <a:srgbClr val="CC0000"/>
    <a:srgbClr val="8970A8"/>
    <a:srgbClr val="C85F08"/>
    <a:srgbClr val="8368A4"/>
    <a:srgbClr val="A9500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35D13E-D3A5-47DD-8D0E-55AE7618474F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86E3F7-0D1C-4AEC-BEA4-4E0A9660E5F7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rPr>
            <a:t>1 этап. Подготовительный</a:t>
          </a:r>
          <a:endParaRPr lang="ru-RU" b="1" dirty="0">
            <a:solidFill>
              <a:srgbClr val="8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FC13DC7-D3ED-4198-8C4B-5BE274988D12}" type="parTrans" cxnId="{7435D836-B699-42BB-8E26-38771D5AF147}">
      <dgm:prSet/>
      <dgm:spPr/>
      <dgm:t>
        <a:bodyPr/>
        <a:lstStyle/>
        <a:p>
          <a:endParaRPr lang="ru-RU"/>
        </a:p>
      </dgm:t>
    </dgm:pt>
    <dgm:pt modelId="{206B2C8C-8681-4A82-A8C8-54A5C861A088}" type="sibTrans" cxnId="{7435D836-B699-42BB-8E26-38771D5AF147}">
      <dgm:prSet/>
      <dgm:spPr/>
      <dgm:t>
        <a:bodyPr/>
        <a:lstStyle/>
        <a:p>
          <a:endParaRPr lang="ru-RU"/>
        </a:p>
      </dgm:t>
    </dgm:pt>
    <dgm:pt modelId="{B49AAD23-57E4-4997-A5E9-CE4E69EDED5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Стартовый мониторинг уровня </a:t>
          </a:r>
          <a:r>
            <a:rPr lang="ru-RU" sz="1400" b="0" i="0" dirty="0" err="1" smtClean="0">
              <a:latin typeface="Times New Roman" pitchFamily="18" charset="0"/>
              <a:cs typeface="Times New Roman" pitchFamily="18" charset="0"/>
            </a:rPr>
            <a:t>сформированности</a:t>
          </a:r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 трудовых умений и навыков  </a:t>
          </a:r>
          <a:r>
            <a:rPr lang="ru-RU" sz="1400" b="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(ООП ДОУ).</a:t>
          </a:r>
        </a:p>
        <a:p>
          <a:r>
            <a:rPr lang="ru-RU" sz="14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Анализ программно- методического обеспечения</a:t>
          </a:r>
          <a:r>
            <a:rPr lang="ru-RU" sz="1400" b="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400" b="0" dirty="0"/>
        </a:p>
      </dgm:t>
    </dgm:pt>
    <dgm:pt modelId="{E6582918-E5AC-4002-BAB0-236CF2783946}" type="parTrans" cxnId="{BA2A924A-A712-429F-85AA-664D105FA699}">
      <dgm:prSet/>
      <dgm:spPr/>
      <dgm:t>
        <a:bodyPr/>
        <a:lstStyle/>
        <a:p>
          <a:endParaRPr lang="ru-RU"/>
        </a:p>
      </dgm:t>
    </dgm:pt>
    <dgm:pt modelId="{E4F58827-3530-4209-98E8-6EFBCC0C1C36}" type="sibTrans" cxnId="{BA2A924A-A712-429F-85AA-664D105FA699}">
      <dgm:prSet/>
      <dgm:spPr/>
      <dgm:t>
        <a:bodyPr/>
        <a:lstStyle/>
        <a:p>
          <a:endParaRPr lang="ru-RU"/>
        </a:p>
      </dgm:t>
    </dgm:pt>
    <dgm:pt modelId="{FD18D94D-6377-4D8F-8C53-4981DF7F5183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Анкетирование педагогов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E616C15-0E98-4AD6-BDD0-F75F71526620}" type="parTrans" cxnId="{A70D46AD-9951-4450-86C6-9633DA62F1F8}">
      <dgm:prSet/>
      <dgm:spPr/>
      <dgm:t>
        <a:bodyPr/>
        <a:lstStyle/>
        <a:p>
          <a:endParaRPr lang="ru-RU"/>
        </a:p>
      </dgm:t>
    </dgm:pt>
    <dgm:pt modelId="{AFD0F66F-3E1E-40F5-BFF7-425AE3AF0F93}" type="sibTrans" cxnId="{A70D46AD-9951-4450-86C6-9633DA62F1F8}">
      <dgm:prSet/>
      <dgm:spPr/>
      <dgm:t>
        <a:bodyPr/>
        <a:lstStyle/>
        <a:p>
          <a:endParaRPr lang="ru-RU"/>
        </a:p>
      </dgm:t>
    </dgm:pt>
    <dgm:pt modelId="{2D8C6A89-86ED-4038-BFD0-DF2D203168F3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rPr>
            <a:t>2 </a:t>
          </a:r>
          <a:r>
            <a:rPr lang="ru-RU" b="1" dirty="0" err="1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rPr>
            <a:t>зтап</a:t>
          </a:r>
          <a:r>
            <a:rPr lang="ru-RU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rPr>
            <a:t>.</a:t>
          </a:r>
        </a:p>
        <a:p>
          <a:r>
            <a:rPr lang="ru-RU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rPr>
            <a:t>Основной.</a:t>
          </a:r>
          <a:endParaRPr lang="ru-RU" b="1" dirty="0">
            <a:solidFill>
              <a:srgbClr val="8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3F2018-9925-4673-9A19-861FB6B0B934}" type="parTrans" cxnId="{4952F653-3D1D-4BAE-A549-15351337476B}">
      <dgm:prSet/>
      <dgm:spPr/>
      <dgm:t>
        <a:bodyPr/>
        <a:lstStyle/>
        <a:p>
          <a:endParaRPr lang="ru-RU"/>
        </a:p>
      </dgm:t>
    </dgm:pt>
    <dgm:pt modelId="{CF78BB67-A7E7-4E52-BFD7-1EAF06C58DB3}" type="sibTrans" cxnId="{4952F653-3D1D-4BAE-A549-15351337476B}">
      <dgm:prSet/>
      <dgm:spPr/>
      <dgm:t>
        <a:bodyPr/>
        <a:lstStyle/>
        <a:p>
          <a:endParaRPr lang="ru-RU"/>
        </a:p>
      </dgm:t>
    </dgm:pt>
    <dgm:pt modelId="{F91DD92D-E19D-4741-B50B-709983153BD6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Создание предметно- пространственной  развивающей среды.</a:t>
          </a:r>
        </a:p>
        <a:p>
          <a:r>
            <a:rPr lang="ru-RU" sz="1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ООД. Совместная  и индивидуальная работа.</a:t>
          </a:r>
          <a:endParaRPr lang="ru-RU" sz="1400" dirty="0">
            <a:solidFill>
              <a:srgbClr val="002060"/>
            </a:solidFill>
          </a:endParaRPr>
        </a:p>
      </dgm:t>
    </dgm:pt>
    <dgm:pt modelId="{8FAFE0E5-F1AB-44EC-AFD1-50E4D3AB639B}" type="parTrans" cxnId="{A76A46D7-F026-4EA7-97B2-64985D06FAC7}">
      <dgm:prSet/>
      <dgm:spPr/>
      <dgm:t>
        <a:bodyPr/>
        <a:lstStyle/>
        <a:p>
          <a:endParaRPr lang="ru-RU"/>
        </a:p>
      </dgm:t>
    </dgm:pt>
    <dgm:pt modelId="{582DF786-1E2D-4EA7-8825-39F1CE1B7878}" type="sibTrans" cxnId="{A76A46D7-F026-4EA7-97B2-64985D06FAC7}">
      <dgm:prSet/>
      <dgm:spPr/>
      <dgm:t>
        <a:bodyPr/>
        <a:lstStyle/>
        <a:p>
          <a:endParaRPr lang="ru-RU"/>
        </a:p>
      </dgm:t>
    </dgm:pt>
    <dgm:pt modelId="{E84F9818-9363-4728-89B5-DABBDF64985A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Открытый показ ООД по формированию трудовых умений и навыков детей с использованием игровых приемов.</a:t>
          </a:r>
        </a:p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Участие в проекте «Бережливый детский сад»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F7571DC-7DAF-4714-AA54-7376CCDCDB83}" type="parTrans" cxnId="{68FAFFED-0288-4EAC-A6DC-6252613465DF}">
      <dgm:prSet/>
      <dgm:spPr/>
      <dgm:t>
        <a:bodyPr/>
        <a:lstStyle/>
        <a:p>
          <a:endParaRPr lang="ru-RU"/>
        </a:p>
      </dgm:t>
    </dgm:pt>
    <dgm:pt modelId="{E0F048E0-57FF-4D3D-B185-2F2D93054340}" type="sibTrans" cxnId="{68FAFFED-0288-4EAC-A6DC-6252613465DF}">
      <dgm:prSet/>
      <dgm:spPr/>
      <dgm:t>
        <a:bodyPr/>
        <a:lstStyle/>
        <a:p>
          <a:endParaRPr lang="ru-RU"/>
        </a:p>
      </dgm:t>
    </dgm:pt>
    <dgm:pt modelId="{FD2DAF06-9A1A-41C3-B3AE-A746368E1662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rPr>
            <a:t>3 этап.</a:t>
          </a:r>
        </a:p>
        <a:p>
          <a:r>
            <a:rPr lang="ru-RU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rPr>
            <a:t>Заключительный.</a:t>
          </a:r>
          <a:endParaRPr lang="ru-RU" b="1" dirty="0">
            <a:solidFill>
              <a:srgbClr val="8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569C460-FD77-4070-B3C3-66F55A359EE5}" type="parTrans" cxnId="{B7CFD02E-82FF-40B0-8E70-9A243FD6CC6C}">
      <dgm:prSet/>
      <dgm:spPr/>
      <dgm:t>
        <a:bodyPr/>
        <a:lstStyle/>
        <a:p>
          <a:endParaRPr lang="ru-RU"/>
        </a:p>
      </dgm:t>
    </dgm:pt>
    <dgm:pt modelId="{AF79F235-4393-484C-BA94-CED6543FCFCC}" type="sibTrans" cxnId="{B7CFD02E-82FF-40B0-8E70-9A243FD6CC6C}">
      <dgm:prSet/>
      <dgm:spPr/>
      <dgm:t>
        <a:bodyPr/>
        <a:lstStyle/>
        <a:p>
          <a:endParaRPr lang="ru-RU"/>
        </a:p>
      </dgm:t>
    </dgm:pt>
    <dgm:pt modelId="{C5D57920-D88E-4214-855E-260448E2AE09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Итоговый мониторинг.</a:t>
          </a:r>
          <a:endParaRPr lang="ru-RU" sz="1800" dirty="0">
            <a:solidFill>
              <a:schemeClr val="tx1"/>
            </a:solidFill>
          </a:endParaRPr>
        </a:p>
      </dgm:t>
    </dgm:pt>
    <dgm:pt modelId="{EA3FDEA6-AEFD-494E-A62C-58ECD807B85F}" type="parTrans" cxnId="{FA512A19-9D59-44D6-BBD7-82C1F67ACF4D}">
      <dgm:prSet/>
      <dgm:spPr/>
      <dgm:t>
        <a:bodyPr/>
        <a:lstStyle/>
        <a:p>
          <a:endParaRPr lang="ru-RU"/>
        </a:p>
      </dgm:t>
    </dgm:pt>
    <dgm:pt modelId="{6235BC18-C404-43F1-B974-886BB8B6D7F2}" type="sibTrans" cxnId="{FA512A19-9D59-44D6-BBD7-82C1F67ACF4D}">
      <dgm:prSet/>
      <dgm:spPr/>
      <dgm:t>
        <a:bodyPr/>
        <a:lstStyle/>
        <a:p>
          <a:endParaRPr lang="ru-RU"/>
        </a:p>
      </dgm:t>
    </dgm:pt>
    <dgm:pt modelId="{BEEA4A59-390B-4917-B0D7-FA249F5F54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300" smtClean="0"/>
            <a:t/>
          </a:r>
          <a:br>
            <a:rPr lang="ru-RU" sz="1300" smtClean="0"/>
          </a:br>
          <a:r>
            <a:rPr lang="ru-RU" sz="18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Представление опыта по теме на педагогическом совете.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D7B5450-6B4D-4BE7-A837-DBEA780C92B7}" type="parTrans" cxnId="{42BFE35E-E794-49A0-AC75-167B774D292B}">
      <dgm:prSet/>
      <dgm:spPr/>
      <dgm:t>
        <a:bodyPr/>
        <a:lstStyle/>
        <a:p>
          <a:endParaRPr lang="ru-RU"/>
        </a:p>
      </dgm:t>
    </dgm:pt>
    <dgm:pt modelId="{375031B8-C2F1-43AC-BF78-4CF76873A13F}" type="sibTrans" cxnId="{42BFE35E-E794-49A0-AC75-167B774D292B}">
      <dgm:prSet/>
      <dgm:spPr/>
      <dgm:t>
        <a:bodyPr/>
        <a:lstStyle/>
        <a:p>
          <a:endParaRPr lang="ru-RU"/>
        </a:p>
      </dgm:t>
    </dgm:pt>
    <dgm:pt modelId="{03A9EEF7-2570-489E-9CF2-BAD625A7E9C0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Проект «Бережливый детский сад»</a:t>
          </a:r>
        </a:p>
        <a:p>
          <a:r>
            <a:rPr lang="ru-RU" sz="170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700" dirty="0"/>
        </a:p>
      </dgm:t>
    </dgm:pt>
    <dgm:pt modelId="{44D0FA8B-46B0-44AE-AC3F-317104ECFF19}" type="parTrans" cxnId="{E5FAF5A8-A67B-4797-8A8F-F7B0784CE3D2}">
      <dgm:prSet/>
      <dgm:spPr/>
      <dgm:t>
        <a:bodyPr/>
        <a:lstStyle/>
        <a:p>
          <a:endParaRPr lang="ru-RU"/>
        </a:p>
      </dgm:t>
    </dgm:pt>
    <dgm:pt modelId="{B75FCD2F-DDA4-4541-809E-8F3CB09D4672}" type="sibTrans" cxnId="{E5FAF5A8-A67B-4797-8A8F-F7B0784CE3D2}">
      <dgm:prSet/>
      <dgm:spPr/>
      <dgm:t>
        <a:bodyPr/>
        <a:lstStyle/>
        <a:p>
          <a:endParaRPr lang="ru-RU"/>
        </a:p>
      </dgm:t>
    </dgm:pt>
    <dgm:pt modelId="{640DC33F-DC72-44FC-AAF4-5AF39A86127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200" dirty="0"/>
            <a:t/>
          </a:r>
          <a:br>
            <a:rPr lang="ru-RU" sz="1200" dirty="0"/>
          </a:b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Наглядная информация, </a:t>
          </a:r>
        </a:p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Тематическое родительское собрание. </a:t>
          </a:r>
        </a:p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Совместные мероприятия (субботники, акции)</a:t>
          </a:r>
        </a:p>
      </dgm:t>
    </dgm:pt>
    <dgm:pt modelId="{D3C34356-9B83-4EDD-9058-DC809B103984}" type="parTrans" cxnId="{B44C8480-6176-4BFC-BF23-D3A3FB5065F8}">
      <dgm:prSet/>
      <dgm:spPr/>
      <dgm:t>
        <a:bodyPr/>
        <a:lstStyle/>
        <a:p>
          <a:endParaRPr lang="ru-RU"/>
        </a:p>
      </dgm:t>
    </dgm:pt>
    <dgm:pt modelId="{C061F6E1-4A95-4A38-8428-E6F5FAF5F69C}" type="sibTrans" cxnId="{B44C8480-6176-4BFC-BF23-D3A3FB5065F8}">
      <dgm:prSet/>
      <dgm:spPr/>
      <dgm:t>
        <a:bodyPr/>
        <a:lstStyle/>
        <a:p>
          <a:endParaRPr lang="ru-RU"/>
        </a:p>
      </dgm:t>
    </dgm:pt>
    <dgm:pt modelId="{19E6BB7D-2221-49C7-9207-32410E7566BB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 w="28575"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Анкетирование родителей</a:t>
          </a:r>
          <a:r>
            <a:rPr lang="ru-RU" sz="1800" dirty="0">
              <a:latin typeface="Times New Roman" pitchFamily="18" charset="0"/>
              <a:cs typeface="Times New Roman" pitchFamily="18" charset="0"/>
            </a:rPr>
            <a:t/>
          </a:r>
          <a:br>
            <a:rPr lang="ru-RU" sz="1800" dirty="0">
              <a:latin typeface="Times New Roman" pitchFamily="18" charset="0"/>
              <a:cs typeface="Times New Roman" pitchFamily="18" charset="0"/>
            </a:rPr>
          </a:b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7EB358DB-0E78-471F-BE93-197437746257}" type="parTrans" cxnId="{024EAC75-47DF-4F3C-A671-4174BD208859}">
      <dgm:prSet/>
      <dgm:spPr/>
      <dgm:t>
        <a:bodyPr/>
        <a:lstStyle/>
        <a:p>
          <a:endParaRPr lang="ru-RU"/>
        </a:p>
      </dgm:t>
    </dgm:pt>
    <dgm:pt modelId="{84C64450-CEEE-4BFA-9BD0-10A74D55FEFF}" type="sibTrans" cxnId="{024EAC75-47DF-4F3C-A671-4174BD208859}">
      <dgm:prSet/>
      <dgm:spPr/>
      <dgm:t>
        <a:bodyPr/>
        <a:lstStyle/>
        <a:p>
          <a:endParaRPr lang="ru-RU"/>
        </a:p>
      </dgm:t>
    </dgm:pt>
    <dgm:pt modelId="{2A20E8A6-9A6D-4500-AFE6-A2F64B2E41D0}" type="pres">
      <dgm:prSet presAssocID="{2535D13E-D3A5-47DD-8D0E-55AE7618474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E57CD66-4603-4195-A99A-8230BEFBB17E}" type="pres">
      <dgm:prSet presAssocID="{C086E3F7-0D1C-4AEC-BEA4-4E0A9660E5F7}" presName="root" presStyleCnt="0"/>
      <dgm:spPr/>
    </dgm:pt>
    <dgm:pt modelId="{15DD5DD9-F37B-45C0-98B9-FDB35596FF9A}" type="pres">
      <dgm:prSet presAssocID="{C086E3F7-0D1C-4AEC-BEA4-4E0A9660E5F7}" presName="rootComposite" presStyleCnt="0"/>
      <dgm:spPr/>
    </dgm:pt>
    <dgm:pt modelId="{D5BA096D-8EA2-4CAD-B276-1B5EB5C2A306}" type="pres">
      <dgm:prSet presAssocID="{C086E3F7-0D1C-4AEC-BEA4-4E0A9660E5F7}" presName="rootText" presStyleLbl="node1" presStyleIdx="0" presStyleCnt="3" custScaleX="155442"/>
      <dgm:spPr/>
      <dgm:t>
        <a:bodyPr/>
        <a:lstStyle/>
        <a:p>
          <a:endParaRPr lang="ru-RU"/>
        </a:p>
      </dgm:t>
    </dgm:pt>
    <dgm:pt modelId="{8D53BB1D-81ED-436D-AFF7-BD1C584B2E81}" type="pres">
      <dgm:prSet presAssocID="{C086E3F7-0D1C-4AEC-BEA4-4E0A9660E5F7}" presName="rootConnector" presStyleLbl="node1" presStyleIdx="0" presStyleCnt="3"/>
      <dgm:spPr/>
      <dgm:t>
        <a:bodyPr/>
        <a:lstStyle/>
        <a:p>
          <a:endParaRPr lang="ru-RU"/>
        </a:p>
      </dgm:t>
    </dgm:pt>
    <dgm:pt modelId="{4985AB95-D87B-4D30-8444-296303187316}" type="pres">
      <dgm:prSet presAssocID="{C086E3F7-0D1C-4AEC-BEA4-4E0A9660E5F7}" presName="childShape" presStyleCnt="0"/>
      <dgm:spPr/>
    </dgm:pt>
    <dgm:pt modelId="{77EEEED8-ED95-475C-80FE-723ACAE314D4}" type="pres">
      <dgm:prSet presAssocID="{E6582918-E5AC-4002-BAB0-236CF2783946}" presName="Name13" presStyleLbl="parChTrans1D2" presStyleIdx="0" presStyleCnt="9"/>
      <dgm:spPr/>
      <dgm:t>
        <a:bodyPr/>
        <a:lstStyle/>
        <a:p>
          <a:endParaRPr lang="ru-RU"/>
        </a:p>
      </dgm:t>
    </dgm:pt>
    <dgm:pt modelId="{99EE590C-0279-4F39-9C7E-DC5B2ED5D6B8}" type="pres">
      <dgm:prSet presAssocID="{B49AAD23-57E4-4997-A5E9-CE4E69EDED5F}" presName="childText" presStyleLbl="bgAcc1" presStyleIdx="0" presStyleCnt="9" custScaleX="184988" custScaleY="164308" custLinFactNeighborX="-1098" custLinFactNeighborY="32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42E48-E2F4-4B39-A315-DDE88A0A095F}" type="pres">
      <dgm:prSet presAssocID="{CE616C15-0E98-4AD6-BDD0-F75F71526620}" presName="Name13" presStyleLbl="parChTrans1D2" presStyleIdx="1" presStyleCnt="9"/>
      <dgm:spPr/>
      <dgm:t>
        <a:bodyPr/>
        <a:lstStyle/>
        <a:p>
          <a:endParaRPr lang="ru-RU"/>
        </a:p>
      </dgm:t>
    </dgm:pt>
    <dgm:pt modelId="{1498543D-6428-4537-8D55-48F8913175BC}" type="pres">
      <dgm:prSet presAssocID="{FD18D94D-6377-4D8F-8C53-4981DF7F5183}" presName="childText" presStyleLbl="bgAcc1" presStyleIdx="1" presStyleCnt="9" custScaleX="184988" custScaleY="164308" custLinFactNeighborX="-1098" custLinFactNeighborY="-5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8E1FB-739F-467D-8170-43A7D628C255}" type="pres">
      <dgm:prSet presAssocID="{7EB358DB-0E78-471F-BE93-197437746257}" presName="Name13" presStyleLbl="parChTrans1D2" presStyleIdx="2" presStyleCnt="9"/>
      <dgm:spPr/>
      <dgm:t>
        <a:bodyPr/>
        <a:lstStyle/>
        <a:p>
          <a:endParaRPr lang="ru-RU"/>
        </a:p>
      </dgm:t>
    </dgm:pt>
    <dgm:pt modelId="{95CAF2A6-A336-4B4A-8721-25BF64161881}" type="pres">
      <dgm:prSet presAssocID="{19E6BB7D-2221-49C7-9207-32410E7566BB}" presName="childText" presStyleLbl="bgAcc1" presStyleIdx="2" presStyleCnt="9" custScaleX="184988" custScaleY="164308" custLinFactNeighborX="-1098" custLinFactNeighborY="-140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876647-23FB-4BBE-8B46-FFDD56FF2057}" type="pres">
      <dgm:prSet presAssocID="{2D8C6A89-86ED-4038-BFD0-DF2D203168F3}" presName="root" presStyleCnt="0"/>
      <dgm:spPr/>
    </dgm:pt>
    <dgm:pt modelId="{61C7E933-7E73-4946-B11D-D41BD5DCE28E}" type="pres">
      <dgm:prSet presAssocID="{2D8C6A89-86ED-4038-BFD0-DF2D203168F3}" presName="rootComposite" presStyleCnt="0"/>
      <dgm:spPr/>
    </dgm:pt>
    <dgm:pt modelId="{C08A86A1-21D4-4C69-A7CE-58D784983ACF}" type="pres">
      <dgm:prSet presAssocID="{2D8C6A89-86ED-4038-BFD0-DF2D203168F3}" presName="rootText" presStyleLbl="node1" presStyleIdx="1" presStyleCnt="3" custScaleX="155442"/>
      <dgm:spPr/>
      <dgm:t>
        <a:bodyPr/>
        <a:lstStyle/>
        <a:p>
          <a:endParaRPr lang="ru-RU"/>
        </a:p>
      </dgm:t>
    </dgm:pt>
    <dgm:pt modelId="{591010DF-D202-48E9-8D81-2A2F4BAF0EFA}" type="pres">
      <dgm:prSet presAssocID="{2D8C6A89-86ED-4038-BFD0-DF2D203168F3}" presName="rootConnector" presStyleLbl="node1" presStyleIdx="1" presStyleCnt="3"/>
      <dgm:spPr/>
      <dgm:t>
        <a:bodyPr/>
        <a:lstStyle/>
        <a:p>
          <a:endParaRPr lang="ru-RU"/>
        </a:p>
      </dgm:t>
    </dgm:pt>
    <dgm:pt modelId="{4DABDD13-C83A-414D-84BD-1E92B3CF53D9}" type="pres">
      <dgm:prSet presAssocID="{2D8C6A89-86ED-4038-BFD0-DF2D203168F3}" presName="childShape" presStyleCnt="0"/>
      <dgm:spPr/>
    </dgm:pt>
    <dgm:pt modelId="{B320BB55-DC59-4F6D-A97C-40646FC483CA}" type="pres">
      <dgm:prSet presAssocID="{8FAFE0E5-F1AB-44EC-AFD1-50E4D3AB639B}" presName="Name13" presStyleLbl="parChTrans1D2" presStyleIdx="3" presStyleCnt="9"/>
      <dgm:spPr/>
      <dgm:t>
        <a:bodyPr/>
        <a:lstStyle/>
        <a:p>
          <a:endParaRPr lang="ru-RU"/>
        </a:p>
      </dgm:t>
    </dgm:pt>
    <dgm:pt modelId="{E9956FCD-2499-46C7-BB1A-CE39627D985F}" type="pres">
      <dgm:prSet presAssocID="{F91DD92D-E19D-4741-B50B-709983153BD6}" presName="childText" presStyleLbl="bgAcc1" presStyleIdx="3" presStyleCnt="9" custScaleX="184988" custScaleY="164308" custLinFactNeighborX="-1098" custLinFactNeighborY="32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D91CEC-CC3D-49EC-B053-D1AFB7D871E5}" type="pres">
      <dgm:prSet presAssocID="{5F7571DC-7DAF-4714-AA54-7376CCDCDB83}" presName="Name13" presStyleLbl="parChTrans1D2" presStyleIdx="4" presStyleCnt="9"/>
      <dgm:spPr/>
      <dgm:t>
        <a:bodyPr/>
        <a:lstStyle/>
        <a:p>
          <a:endParaRPr lang="ru-RU"/>
        </a:p>
      </dgm:t>
    </dgm:pt>
    <dgm:pt modelId="{E50DE411-6DDC-4252-A3F2-18D6754F722F}" type="pres">
      <dgm:prSet presAssocID="{E84F9818-9363-4728-89B5-DABBDF64985A}" presName="childText" presStyleLbl="bgAcc1" presStyleIdx="4" presStyleCnt="9" custScaleX="184988" custScaleY="164308" custLinFactNeighborX="-1098" custLinFactNeighborY="-9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C9A74F-2AC4-43C7-9181-3F4B89FFB304}" type="pres">
      <dgm:prSet presAssocID="{D3C34356-9B83-4EDD-9058-DC809B103984}" presName="Name13" presStyleLbl="parChTrans1D2" presStyleIdx="5" presStyleCnt="9"/>
      <dgm:spPr/>
      <dgm:t>
        <a:bodyPr/>
        <a:lstStyle/>
        <a:p>
          <a:endParaRPr lang="ru-RU"/>
        </a:p>
      </dgm:t>
    </dgm:pt>
    <dgm:pt modelId="{473E2B82-066F-4E0D-9AD7-D138F63E685A}" type="pres">
      <dgm:prSet presAssocID="{640DC33F-DC72-44FC-AAF4-5AF39A861278}" presName="childText" presStyleLbl="bgAcc1" presStyleIdx="5" presStyleCnt="9" custScaleX="184988" custScaleY="164308" custLinFactNeighborX="2801" custLinFactNeighborY="-157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487E57-D19C-4410-8C2D-9C2A9E34C894}" type="pres">
      <dgm:prSet presAssocID="{FD2DAF06-9A1A-41C3-B3AE-A746368E1662}" presName="root" presStyleCnt="0"/>
      <dgm:spPr/>
    </dgm:pt>
    <dgm:pt modelId="{8EED911D-0A6C-4E74-874F-899BEFD12364}" type="pres">
      <dgm:prSet presAssocID="{FD2DAF06-9A1A-41C3-B3AE-A746368E1662}" presName="rootComposite" presStyleCnt="0"/>
      <dgm:spPr/>
    </dgm:pt>
    <dgm:pt modelId="{D0524DF3-EC66-440A-84D4-4CD2849D87FF}" type="pres">
      <dgm:prSet presAssocID="{FD2DAF06-9A1A-41C3-B3AE-A746368E1662}" presName="rootText" presStyleLbl="node1" presStyleIdx="2" presStyleCnt="3" custScaleX="155442"/>
      <dgm:spPr/>
      <dgm:t>
        <a:bodyPr/>
        <a:lstStyle/>
        <a:p>
          <a:endParaRPr lang="ru-RU"/>
        </a:p>
      </dgm:t>
    </dgm:pt>
    <dgm:pt modelId="{729CEED1-4FBE-49E2-B41B-F7C24B742D7D}" type="pres">
      <dgm:prSet presAssocID="{FD2DAF06-9A1A-41C3-B3AE-A746368E1662}" presName="rootConnector" presStyleLbl="node1" presStyleIdx="2" presStyleCnt="3"/>
      <dgm:spPr/>
      <dgm:t>
        <a:bodyPr/>
        <a:lstStyle/>
        <a:p>
          <a:endParaRPr lang="ru-RU"/>
        </a:p>
      </dgm:t>
    </dgm:pt>
    <dgm:pt modelId="{0EC0D322-7CE0-4B11-97C9-F8A30AA7DFC1}" type="pres">
      <dgm:prSet presAssocID="{FD2DAF06-9A1A-41C3-B3AE-A746368E1662}" presName="childShape" presStyleCnt="0"/>
      <dgm:spPr/>
    </dgm:pt>
    <dgm:pt modelId="{33829942-CFB5-469C-B90B-176A56DF59BF}" type="pres">
      <dgm:prSet presAssocID="{EA3FDEA6-AEFD-494E-A62C-58ECD807B85F}" presName="Name13" presStyleLbl="parChTrans1D2" presStyleIdx="6" presStyleCnt="9"/>
      <dgm:spPr/>
      <dgm:t>
        <a:bodyPr/>
        <a:lstStyle/>
        <a:p>
          <a:endParaRPr lang="ru-RU"/>
        </a:p>
      </dgm:t>
    </dgm:pt>
    <dgm:pt modelId="{7BBCBB60-82DB-418F-B0BE-29AC66E394B9}" type="pres">
      <dgm:prSet presAssocID="{C5D57920-D88E-4214-855E-260448E2AE09}" presName="childText" presStyleLbl="bgAcc1" presStyleIdx="6" presStyleCnt="9" custScaleX="160841" custScaleY="164308" custLinFactNeighborX="-1098" custLinFactNeighborY="-9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06189A-6085-4A5F-9C2F-2AE7086671D6}" type="pres">
      <dgm:prSet presAssocID="{9D7B5450-6B4D-4BE7-A837-DBEA780C92B7}" presName="Name13" presStyleLbl="parChTrans1D2" presStyleIdx="7" presStyleCnt="9"/>
      <dgm:spPr/>
      <dgm:t>
        <a:bodyPr/>
        <a:lstStyle/>
        <a:p>
          <a:endParaRPr lang="ru-RU"/>
        </a:p>
      </dgm:t>
    </dgm:pt>
    <dgm:pt modelId="{AA6C63F1-8F1B-4A93-B28D-6D9570AAB1EE}" type="pres">
      <dgm:prSet presAssocID="{BEEA4A59-390B-4917-B0D7-FA249F5F54B8}" presName="childText" presStyleLbl="bgAcc1" presStyleIdx="7" presStyleCnt="9" custScaleX="160841" custScaleY="164308" custLinFactNeighborX="-2632" custLinFactNeighborY="-15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C24198-488C-4266-B5A9-8B461C6E7DD1}" type="pres">
      <dgm:prSet presAssocID="{44D0FA8B-46B0-44AE-AC3F-317104ECFF19}" presName="Name13" presStyleLbl="parChTrans1D2" presStyleIdx="8" presStyleCnt="9"/>
      <dgm:spPr/>
      <dgm:t>
        <a:bodyPr/>
        <a:lstStyle/>
        <a:p>
          <a:endParaRPr lang="ru-RU"/>
        </a:p>
      </dgm:t>
    </dgm:pt>
    <dgm:pt modelId="{25151AC3-59E5-49C6-8834-EC9DD549BF25}" type="pres">
      <dgm:prSet presAssocID="{03A9EEF7-2570-489E-9CF2-BAD625A7E9C0}" presName="childText" presStyleLbl="bgAcc1" presStyleIdx="8" presStyleCnt="9" custScaleX="160841" custScaleY="164308" custLinFactNeighborX="-1098" custLinFactNeighborY="-14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D7F17D-FF9B-4053-818D-12BA85802FE7}" type="presOf" srcId="{9D7B5450-6B4D-4BE7-A837-DBEA780C92B7}" destId="{9A06189A-6085-4A5F-9C2F-2AE7086671D6}" srcOrd="0" destOrd="0" presId="urn:microsoft.com/office/officeart/2005/8/layout/hierarchy3"/>
    <dgm:cxn modelId="{BA2A924A-A712-429F-85AA-664D105FA699}" srcId="{C086E3F7-0D1C-4AEC-BEA4-4E0A9660E5F7}" destId="{B49AAD23-57E4-4997-A5E9-CE4E69EDED5F}" srcOrd="0" destOrd="0" parTransId="{E6582918-E5AC-4002-BAB0-236CF2783946}" sibTransId="{E4F58827-3530-4209-98E8-6EFBCC0C1C36}"/>
    <dgm:cxn modelId="{73F80C14-DA4A-427F-995F-23A6344C8163}" type="presOf" srcId="{B49AAD23-57E4-4997-A5E9-CE4E69EDED5F}" destId="{99EE590C-0279-4F39-9C7E-DC5B2ED5D6B8}" srcOrd="0" destOrd="0" presId="urn:microsoft.com/office/officeart/2005/8/layout/hierarchy3"/>
    <dgm:cxn modelId="{6BF6D1CE-C451-4F34-8B37-9EAAAAC75A7A}" type="presOf" srcId="{BEEA4A59-390B-4917-B0D7-FA249F5F54B8}" destId="{AA6C63F1-8F1B-4A93-B28D-6D9570AAB1EE}" srcOrd="0" destOrd="0" presId="urn:microsoft.com/office/officeart/2005/8/layout/hierarchy3"/>
    <dgm:cxn modelId="{1A810326-D3DF-455C-A323-89906097937E}" type="presOf" srcId="{640DC33F-DC72-44FC-AAF4-5AF39A861278}" destId="{473E2B82-066F-4E0D-9AD7-D138F63E685A}" srcOrd="0" destOrd="0" presId="urn:microsoft.com/office/officeart/2005/8/layout/hierarchy3"/>
    <dgm:cxn modelId="{B7CFD02E-82FF-40B0-8E70-9A243FD6CC6C}" srcId="{2535D13E-D3A5-47DD-8D0E-55AE7618474F}" destId="{FD2DAF06-9A1A-41C3-B3AE-A746368E1662}" srcOrd="2" destOrd="0" parTransId="{C569C460-FD77-4070-B3C3-66F55A359EE5}" sibTransId="{AF79F235-4393-484C-BA94-CED6543FCFCC}"/>
    <dgm:cxn modelId="{E35D729A-3C1C-4FD1-83C0-A3B6E351E355}" type="presOf" srcId="{8FAFE0E5-F1AB-44EC-AFD1-50E4D3AB639B}" destId="{B320BB55-DC59-4F6D-A97C-40646FC483CA}" srcOrd="0" destOrd="0" presId="urn:microsoft.com/office/officeart/2005/8/layout/hierarchy3"/>
    <dgm:cxn modelId="{37401E10-C0E8-4CA6-B093-064F61D70A73}" type="presOf" srcId="{D3C34356-9B83-4EDD-9058-DC809B103984}" destId="{4CC9A74F-2AC4-43C7-9181-3F4B89FFB304}" srcOrd="0" destOrd="0" presId="urn:microsoft.com/office/officeart/2005/8/layout/hierarchy3"/>
    <dgm:cxn modelId="{BDDAFA6D-904B-4DCC-897B-A8749979A816}" type="presOf" srcId="{2D8C6A89-86ED-4038-BFD0-DF2D203168F3}" destId="{591010DF-D202-48E9-8D81-2A2F4BAF0EFA}" srcOrd="1" destOrd="0" presId="urn:microsoft.com/office/officeart/2005/8/layout/hierarchy3"/>
    <dgm:cxn modelId="{FA512A19-9D59-44D6-BBD7-82C1F67ACF4D}" srcId="{FD2DAF06-9A1A-41C3-B3AE-A746368E1662}" destId="{C5D57920-D88E-4214-855E-260448E2AE09}" srcOrd="0" destOrd="0" parTransId="{EA3FDEA6-AEFD-494E-A62C-58ECD807B85F}" sibTransId="{6235BC18-C404-43F1-B974-886BB8B6D7F2}"/>
    <dgm:cxn modelId="{7435D836-B699-42BB-8E26-38771D5AF147}" srcId="{2535D13E-D3A5-47DD-8D0E-55AE7618474F}" destId="{C086E3F7-0D1C-4AEC-BEA4-4E0A9660E5F7}" srcOrd="0" destOrd="0" parTransId="{AFC13DC7-D3ED-4198-8C4B-5BE274988D12}" sibTransId="{206B2C8C-8681-4A82-A8C8-54A5C861A088}"/>
    <dgm:cxn modelId="{1020670A-4D39-4BCB-940F-504F7567081C}" type="presOf" srcId="{7EB358DB-0E78-471F-BE93-197437746257}" destId="{3B48E1FB-739F-467D-8170-43A7D628C255}" srcOrd="0" destOrd="0" presId="urn:microsoft.com/office/officeart/2005/8/layout/hierarchy3"/>
    <dgm:cxn modelId="{68FAFFED-0288-4EAC-A6DC-6252613465DF}" srcId="{2D8C6A89-86ED-4038-BFD0-DF2D203168F3}" destId="{E84F9818-9363-4728-89B5-DABBDF64985A}" srcOrd="1" destOrd="0" parTransId="{5F7571DC-7DAF-4714-AA54-7376CCDCDB83}" sibTransId="{E0F048E0-57FF-4D3D-B185-2F2D93054340}"/>
    <dgm:cxn modelId="{9FC7B57E-FD30-4C71-85B7-0B9D02572169}" type="presOf" srcId="{CE616C15-0E98-4AD6-BDD0-F75F71526620}" destId="{DF242E48-E2F4-4B39-A315-DDE88A0A095F}" srcOrd="0" destOrd="0" presId="urn:microsoft.com/office/officeart/2005/8/layout/hierarchy3"/>
    <dgm:cxn modelId="{A76A46D7-F026-4EA7-97B2-64985D06FAC7}" srcId="{2D8C6A89-86ED-4038-BFD0-DF2D203168F3}" destId="{F91DD92D-E19D-4741-B50B-709983153BD6}" srcOrd="0" destOrd="0" parTransId="{8FAFE0E5-F1AB-44EC-AFD1-50E4D3AB639B}" sibTransId="{582DF786-1E2D-4EA7-8825-39F1CE1B7878}"/>
    <dgm:cxn modelId="{7065F62C-1B33-4DA5-8FB0-1C797DEBEA03}" type="presOf" srcId="{03A9EEF7-2570-489E-9CF2-BAD625A7E9C0}" destId="{25151AC3-59E5-49C6-8834-EC9DD549BF25}" srcOrd="0" destOrd="0" presId="urn:microsoft.com/office/officeart/2005/8/layout/hierarchy3"/>
    <dgm:cxn modelId="{3E9DAA07-E495-4384-82E4-52AB948F8E70}" type="presOf" srcId="{EA3FDEA6-AEFD-494E-A62C-58ECD807B85F}" destId="{33829942-CFB5-469C-B90B-176A56DF59BF}" srcOrd="0" destOrd="0" presId="urn:microsoft.com/office/officeart/2005/8/layout/hierarchy3"/>
    <dgm:cxn modelId="{BACC0958-5F1F-4209-A414-2E63E48F26F7}" type="presOf" srcId="{C086E3F7-0D1C-4AEC-BEA4-4E0A9660E5F7}" destId="{D5BA096D-8EA2-4CAD-B276-1B5EB5C2A306}" srcOrd="0" destOrd="0" presId="urn:microsoft.com/office/officeart/2005/8/layout/hierarchy3"/>
    <dgm:cxn modelId="{16C314CB-A3C7-4461-BED3-E28EB31972F4}" type="presOf" srcId="{FD2DAF06-9A1A-41C3-B3AE-A746368E1662}" destId="{D0524DF3-EC66-440A-84D4-4CD2849D87FF}" srcOrd="0" destOrd="0" presId="urn:microsoft.com/office/officeart/2005/8/layout/hierarchy3"/>
    <dgm:cxn modelId="{AB7E37E2-1AA7-476D-BA76-8DBF5B3113A9}" type="presOf" srcId="{F91DD92D-E19D-4741-B50B-709983153BD6}" destId="{E9956FCD-2499-46C7-BB1A-CE39627D985F}" srcOrd="0" destOrd="0" presId="urn:microsoft.com/office/officeart/2005/8/layout/hierarchy3"/>
    <dgm:cxn modelId="{D2EFC87B-D1C9-4EF0-B600-893BE104AAFD}" type="presOf" srcId="{FD18D94D-6377-4D8F-8C53-4981DF7F5183}" destId="{1498543D-6428-4537-8D55-48F8913175BC}" srcOrd="0" destOrd="0" presId="urn:microsoft.com/office/officeart/2005/8/layout/hierarchy3"/>
    <dgm:cxn modelId="{B3FF119F-C0A1-469F-A412-6F3405370F4F}" type="presOf" srcId="{2535D13E-D3A5-47DD-8D0E-55AE7618474F}" destId="{2A20E8A6-9A6D-4500-AFE6-A2F64B2E41D0}" srcOrd="0" destOrd="0" presId="urn:microsoft.com/office/officeart/2005/8/layout/hierarchy3"/>
    <dgm:cxn modelId="{F55FD3AE-0B31-43FF-A7DD-93355E355ABF}" type="presOf" srcId="{2D8C6A89-86ED-4038-BFD0-DF2D203168F3}" destId="{C08A86A1-21D4-4C69-A7CE-58D784983ACF}" srcOrd="0" destOrd="0" presId="urn:microsoft.com/office/officeart/2005/8/layout/hierarchy3"/>
    <dgm:cxn modelId="{13E50BEA-0B6D-4795-B85E-102524A13AE6}" type="presOf" srcId="{E84F9818-9363-4728-89B5-DABBDF64985A}" destId="{E50DE411-6DDC-4252-A3F2-18D6754F722F}" srcOrd="0" destOrd="0" presId="urn:microsoft.com/office/officeart/2005/8/layout/hierarchy3"/>
    <dgm:cxn modelId="{B44C8480-6176-4BFC-BF23-D3A3FB5065F8}" srcId="{2D8C6A89-86ED-4038-BFD0-DF2D203168F3}" destId="{640DC33F-DC72-44FC-AAF4-5AF39A861278}" srcOrd="2" destOrd="0" parTransId="{D3C34356-9B83-4EDD-9058-DC809B103984}" sibTransId="{C061F6E1-4A95-4A38-8428-E6F5FAF5F69C}"/>
    <dgm:cxn modelId="{C1262E17-F8A4-4141-99BC-DC2F0D184674}" type="presOf" srcId="{19E6BB7D-2221-49C7-9207-32410E7566BB}" destId="{95CAF2A6-A336-4B4A-8721-25BF64161881}" srcOrd="0" destOrd="0" presId="urn:microsoft.com/office/officeart/2005/8/layout/hierarchy3"/>
    <dgm:cxn modelId="{676A41A1-6577-470F-8FDB-83AA9CC7450F}" type="presOf" srcId="{C086E3F7-0D1C-4AEC-BEA4-4E0A9660E5F7}" destId="{8D53BB1D-81ED-436D-AFF7-BD1C584B2E81}" srcOrd="1" destOrd="0" presId="urn:microsoft.com/office/officeart/2005/8/layout/hierarchy3"/>
    <dgm:cxn modelId="{5AC55DAD-C449-4C56-9BB6-A4C0CE9083CB}" type="presOf" srcId="{FD2DAF06-9A1A-41C3-B3AE-A746368E1662}" destId="{729CEED1-4FBE-49E2-B41B-F7C24B742D7D}" srcOrd="1" destOrd="0" presId="urn:microsoft.com/office/officeart/2005/8/layout/hierarchy3"/>
    <dgm:cxn modelId="{A70D46AD-9951-4450-86C6-9633DA62F1F8}" srcId="{C086E3F7-0D1C-4AEC-BEA4-4E0A9660E5F7}" destId="{FD18D94D-6377-4D8F-8C53-4981DF7F5183}" srcOrd="1" destOrd="0" parTransId="{CE616C15-0E98-4AD6-BDD0-F75F71526620}" sibTransId="{AFD0F66F-3E1E-40F5-BFF7-425AE3AF0F93}"/>
    <dgm:cxn modelId="{F0FED9C5-EBFA-42F2-A434-DD2F555E6312}" type="presOf" srcId="{5F7571DC-7DAF-4714-AA54-7376CCDCDB83}" destId="{9BD91CEC-CC3D-49EC-B053-D1AFB7D871E5}" srcOrd="0" destOrd="0" presId="urn:microsoft.com/office/officeart/2005/8/layout/hierarchy3"/>
    <dgm:cxn modelId="{E5FAF5A8-A67B-4797-8A8F-F7B0784CE3D2}" srcId="{FD2DAF06-9A1A-41C3-B3AE-A746368E1662}" destId="{03A9EEF7-2570-489E-9CF2-BAD625A7E9C0}" srcOrd="2" destOrd="0" parTransId="{44D0FA8B-46B0-44AE-AC3F-317104ECFF19}" sibTransId="{B75FCD2F-DDA4-4541-809E-8F3CB09D4672}"/>
    <dgm:cxn modelId="{42BFE35E-E794-49A0-AC75-167B774D292B}" srcId="{FD2DAF06-9A1A-41C3-B3AE-A746368E1662}" destId="{BEEA4A59-390B-4917-B0D7-FA249F5F54B8}" srcOrd="1" destOrd="0" parTransId="{9D7B5450-6B4D-4BE7-A837-DBEA780C92B7}" sibTransId="{375031B8-C2F1-43AC-BF78-4CF76873A13F}"/>
    <dgm:cxn modelId="{C57D49A3-B4C2-402D-8ABD-4F887B210631}" type="presOf" srcId="{44D0FA8B-46B0-44AE-AC3F-317104ECFF19}" destId="{FEC24198-488C-4266-B5A9-8B461C6E7DD1}" srcOrd="0" destOrd="0" presId="urn:microsoft.com/office/officeart/2005/8/layout/hierarchy3"/>
    <dgm:cxn modelId="{024EAC75-47DF-4F3C-A671-4174BD208859}" srcId="{C086E3F7-0D1C-4AEC-BEA4-4E0A9660E5F7}" destId="{19E6BB7D-2221-49C7-9207-32410E7566BB}" srcOrd="2" destOrd="0" parTransId="{7EB358DB-0E78-471F-BE93-197437746257}" sibTransId="{84C64450-CEEE-4BFA-9BD0-10A74D55FEFF}"/>
    <dgm:cxn modelId="{ECC14AA1-48FA-48B4-9734-A5530E0D813B}" type="presOf" srcId="{C5D57920-D88E-4214-855E-260448E2AE09}" destId="{7BBCBB60-82DB-418F-B0BE-29AC66E394B9}" srcOrd="0" destOrd="0" presId="urn:microsoft.com/office/officeart/2005/8/layout/hierarchy3"/>
    <dgm:cxn modelId="{FA6A5927-93A6-4F25-A50C-8619630EFF5A}" type="presOf" srcId="{E6582918-E5AC-4002-BAB0-236CF2783946}" destId="{77EEEED8-ED95-475C-80FE-723ACAE314D4}" srcOrd="0" destOrd="0" presId="urn:microsoft.com/office/officeart/2005/8/layout/hierarchy3"/>
    <dgm:cxn modelId="{4952F653-3D1D-4BAE-A549-15351337476B}" srcId="{2535D13E-D3A5-47DD-8D0E-55AE7618474F}" destId="{2D8C6A89-86ED-4038-BFD0-DF2D203168F3}" srcOrd="1" destOrd="0" parTransId="{523F2018-9925-4673-9A19-861FB6B0B934}" sibTransId="{CF78BB67-A7E7-4E52-BFD7-1EAF06C58DB3}"/>
    <dgm:cxn modelId="{AC3F16BB-2503-4444-8F17-B06AB81025F2}" type="presParOf" srcId="{2A20E8A6-9A6D-4500-AFE6-A2F64B2E41D0}" destId="{0E57CD66-4603-4195-A99A-8230BEFBB17E}" srcOrd="0" destOrd="0" presId="urn:microsoft.com/office/officeart/2005/8/layout/hierarchy3"/>
    <dgm:cxn modelId="{5B82253E-C5B0-4584-B443-41A442E09FC9}" type="presParOf" srcId="{0E57CD66-4603-4195-A99A-8230BEFBB17E}" destId="{15DD5DD9-F37B-45C0-98B9-FDB35596FF9A}" srcOrd="0" destOrd="0" presId="urn:microsoft.com/office/officeart/2005/8/layout/hierarchy3"/>
    <dgm:cxn modelId="{6049D6AD-5F96-48EF-BC39-7C4EF22A8EC5}" type="presParOf" srcId="{15DD5DD9-F37B-45C0-98B9-FDB35596FF9A}" destId="{D5BA096D-8EA2-4CAD-B276-1B5EB5C2A306}" srcOrd="0" destOrd="0" presId="urn:microsoft.com/office/officeart/2005/8/layout/hierarchy3"/>
    <dgm:cxn modelId="{A2A2C76A-566F-4AA3-B3E5-2092042F0F4C}" type="presParOf" srcId="{15DD5DD9-F37B-45C0-98B9-FDB35596FF9A}" destId="{8D53BB1D-81ED-436D-AFF7-BD1C584B2E81}" srcOrd="1" destOrd="0" presId="urn:microsoft.com/office/officeart/2005/8/layout/hierarchy3"/>
    <dgm:cxn modelId="{E5E66A19-E5D9-4570-BA09-B4711663310A}" type="presParOf" srcId="{0E57CD66-4603-4195-A99A-8230BEFBB17E}" destId="{4985AB95-D87B-4D30-8444-296303187316}" srcOrd="1" destOrd="0" presId="urn:microsoft.com/office/officeart/2005/8/layout/hierarchy3"/>
    <dgm:cxn modelId="{F805069C-549E-4745-BB17-3A1B2009FF9D}" type="presParOf" srcId="{4985AB95-D87B-4D30-8444-296303187316}" destId="{77EEEED8-ED95-475C-80FE-723ACAE314D4}" srcOrd="0" destOrd="0" presId="urn:microsoft.com/office/officeart/2005/8/layout/hierarchy3"/>
    <dgm:cxn modelId="{37D33147-8D85-4097-96F5-0B06D996265B}" type="presParOf" srcId="{4985AB95-D87B-4D30-8444-296303187316}" destId="{99EE590C-0279-4F39-9C7E-DC5B2ED5D6B8}" srcOrd="1" destOrd="0" presId="urn:microsoft.com/office/officeart/2005/8/layout/hierarchy3"/>
    <dgm:cxn modelId="{AEF9ADDB-DE72-4F37-80D7-5FECA60A2976}" type="presParOf" srcId="{4985AB95-D87B-4D30-8444-296303187316}" destId="{DF242E48-E2F4-4B39-A315-DDE88A0A095F}" srcOrd="2" destOrd="0" presId="urn:microsoft.com/office/officeart/2005/8/layout/hierarchy3"/>
    <dgm:cxn modelId="{491360FB-2760-4431-89AF-44377EECC3A5}" type="presParOf" srcId="{4985AB95-D87B-4D30-8444-296303187316}" destId="{1498543D-6428-4537-8D55-48F8913175BC}" srcOrd="3" destOrd="0" presId="urn:microsoft.com/office/officeart/2005/8/layout/hierarchy3"/>
    <dgm:cxn modelId="{1F8097DD-033E-4A1F-B20C-4FC42589307E}" type="presParOf" srcId="{4985AB95-D87B-4D30-8444-296303187316}" destId="{3B48E1FB-739F-467D-8170-43A7D628C255}" srcOrd="4" destOrd="0" presId="urn:microsoft.com/office/officeart/2005/8/layout/hierarchy3"/>
    <dgm:cxn modelId="{7BD6883C-8131-4FCD-BB24-9EE4585A41B3}" type="presParOf" srcId="{4985AB95-D87B-4D30-8444-296303187316}" destId="{95CAF2A6-A336-4B4A-8721-25BF64161881}" srcOrd="5" destOrd="0" presId="urn:microsoft.com/office/officeart/2005/8/layout/hierarchy3"/>
    <dgm:cxn modelId="{2C828CED-C3B5-4D8C-B317-2AC27BBD9CBC}" type="presParOf" srcId="{2A20E8A6-9A6D-4500-AFE6-A2F64B2E41D0}" destId="{27876647-23FB-4BBE-8B46-FFDD56FF2057}" srcOrd="1" destOrd="0" presId="urn:microsoft.com/office/officeart/2005/8/layout/hierarchy3"/>
    <dgm:cxn modelId="{098BDFA6-86DA-47DB-8AA9-864E53B711AC}" type="presParOf" srcId="{27876647-23FB-4BBE-8B46-FFDD56FF2057}" destId="{61C7E933-7E73-4946-B11D-D41BD5DCE28E}" srcOrd="0" destOrd="0" presId="urn:microsoft.com/office/officeart/2005/8/layout/hierarchy3"/>
    <dgm:cxn modelId="{AAB3C205-2957-460B-B864-B90E66896F51}" type="presParOf" srcId="{61C7E933-7E73-4946-B11D-D41BD5DCE28E}" destId="{C08A86A1-21D4-4C69-A7CE-58D784983ACF}" srcOrd="0" destOrd="0" presId="urn:microsoft.com/office/officeart/2005/8/layout/hierarchy3"/>
    <dgm:cxn modelId="{C0126BE3-E471-4E1F-80E1-F6A04B892449}" type="presParOf" srcId="{61C7E933-7E73-4946-B11D-D41BD5DCE28E}" destId="{591010DF-D202-48E9-8D81-2A2F4BAF0EFA}" srcOrd="1" destOrd="0" presId="urn:microsoft.com/office/officeart/2005/8/layout/hierarchy3"/>
    <dgm:cxn modelId="{8419C6B4-606D-4A9B-BA6E-F2E7304A93DD}" type="presParOf" srcId="{27876647-23FB-4BBE-8B46-FFDD56FF2057}" destId="{4DABDD13-C83A-414D-84BD-1E92B3CF53D9}" srcOrd="1" destOrd="0" presId="urn:microsoft.com/office/officeart/2005/8/layout/hierarchy3"/>
    <dgm:cxn modelId="{8619B008-B6E0-4606-8782-C3B064AE4B6D}" type="presParOf" srcId="{4DABDD13-C83A-414D-84BD-1E92B3CF53D9}" destId="{B320BB55-DC59-4F6D-A97C-40646FC483CA}" srcOrd="0" destOrd="0" presId="urn:microsoft.com/office/officeart/2005/8/layout/hierarchy3"/>
    <dgm:cxn modelId="{864BA193-3529-4229-85BC-60A7DBE67311}" type="presParOf" srcId="{4DABDD13-C83A-414D-84BD-1E92B3CF53D9}" destId="{E9956FCD-2499-46C7-BB1A-CE39627D985F}" srcOrd="1" destOrd="0" presId="urn:microsoft.com/office/officeart/2005/8/layout/hierarchy3"/>
    <dgm:cxn modelId="{68065991-67B3-4D68-ADB8-23919B85C849}" type="presParOf" srcId="{4DABDD13-C83A-414D-84BD-1E92B3CF53D9}" destId="{9BD91CEC-CC3D-49EC-B053-D1AFB7D871E5}" srcOrd="2" destOrd="0" presId="urn:microsoft.com/office/officeart/2005/8/layout/hierarchy3"/>
    <dgm:cxn modelId="{3810DCF1-4EBD-4203-BA33-A33ABBC31920}" type="presParOf" srcId="{4DABDD13-C83A-414D-84BD-1E92B3CF53D9}" destId="{E50DE411-6DDC-4252-A3F2-18D6754F722F}" srcOrd="3" destOrd="0" presId="urn:microsoft.com/office/officeart/2005/8/layout/hierarchy3"/>
    <dgm:cxn modelId="{E2C1AA00-A7AF-4E64-8E97-F34B36E0DF01}" type="presParOf" srcId="{4DABDD13-C83A-414D-84BD-1E92B3CF53D9}" destId="{4CC9A74F-2AC4-43C7-9181-3F4B89FFB304}" srcOrd="4" destOrd="0" presId="urn:microsoft.com/office/officeart/2005/8/layout/hierarchy3"/>
    <dgm:cxn modelId="{EFAE2B28-F576-460A-9404-8100BF7294B7}" type="presParOf" srcId="{4DABDD13-C83A-414D-84BD-1E92B3CF53D9}" destId="{473E2B82-066F-4E0D-9AD7-D138F63E685A}" srcOrd="5" destOrd="0" presId="urn:microsoft.com/office/officeart/2005/8/layout/hierarchy3"/>
    <dgm:cxn modelId="{CBE1ED2C-3C12-45B0-8969-75BA2C82BE70}" type="presParOf" srcId="{2A20E8A6-9A6D-4500-AFE6-A2F64B2E41D0}" destId="{41487E57-D19C-4410-8C2D-9C2A9E34C894}" srcOrd="2" destOrd="0" presId="urn:microsoft.com/office/officeart/2005/8/layout/hierarchy3"/>
    <dgm:cxn modelId="{68B2E983-83E9-4CE3-855E-00AC11B4708C}" type="presParOf" srcId="{41487E57-D19C-4410-8C2D-9C2A9E34C894}" destId="{8EED911D-0A6C-4E74-874F-899BEFD12364}" srcOrd="0" destOrd="0" presId="urn:microsoft.com/office/officeart/2005/8/layout/hierarchy3"/>
    <dgm:cxn modelId="{87687152-2D57-43A0-B40B-D0ECFFBCC76A}" type="presParOf" srcId="{8EED911D-0A6C-4E74-874F-899BEFD12364}" destId="{D0524DF3-EC66-440A-84D4-4CD2849D87FF}" srcOrd="0" destOrd="0" presId="urn:microsoft.com/office/officeart/2005/8/layout/hierarchy3"/>
    <dgm:cxn modelId="{BA82D8E6-0832-4A5A-B00F-BC6240FF7B60}" type="presParOf" srcId="{8EED911D-0A6C-4E74-874F-899BEFD12364}" destId="{729CEED1-4FBE-49E2-B41B-F7C24B742D7D}" srcOrd="1" destOrd="0" presId="urn:microsoft.com/office/officeart/2005/8/layout/hierarchy3"/>
    <dgm:cxn modelId="{BEDEB965-60BC-49D0-A59B-95857B46ACA3}" type="presParOf" srcId="{41487E57-D19C-4410-8C2D-9C2A9E34C894}" destId="{0EC0D322-7CE0-4B11-97C9-F8A30AA7DFC1}" srcOrd="1" destOrd="0" presId="urn:microsoft.com/office/officeart/2005/8/layout/hierarchy3"/>
    <dgm:cxn modelId="{EAA28357-8262-4581-A0AC-6A0A4F954FDB}" type="presParOf" srcId="{0EC0D322-7CE0-4B11-97C9-F8A30AA7DFC1}" destId="{33829942-CFB5-469C-B90B-176A56DF59BF}" srcOrd="0" destOrd="0" presId="urn:microsoft.com/office/officeart/2005/8/layout/hierarchy3"/>
    <dgm:cxn modelId="{C9CA250F-B16F-42A7-988A-86A40E933A47}" type="presParOf" srcId="{0EC0D322-7CE0-4B11-97C9-F8A30AA7DFC1}" destId="{7BBCBB60-82DB-418F-B0BE-29AC66E394B9}" srcOrd="1" destOrd="0" presId="urn:microsoft.com/office/officeart/2005/8/layout/hierarchy3"/>
    <dgm:cxn modelId="{99897630-8156-4A15-9CBA-2B124D7D61CD}" type="presParOf" srcId="{0EC0D322-7CE0-4B11-97C9-F8A30AA7DFC1}" destId="{9A06189A-6085-4A5F-9C2F-2AE7086671D6}" srcOrd="2" destOrd="0" presId="urn:microsoft.com/office/officeart/2005/8/layout/hierarchy3"/>
    <dgm:cxn modelId="{28A0F5FF-A7BB-4704-8557-EB213E692CEC}" type="presParOf" srcId="{0EC0D322-7CE0-4B11-97C9-F8A30AA7DFC1}" destId="{AA6C63F1-8F1B-4A93-B28D-6D9570AAB1EE}" srcOrd="3" destOrd="0" presId="urn:microsoft.com/office/officeart/2005/8/layout/hierarchy3"/>
    <dgm:cxn modelId="{A9CC2E1D-0FC9-48A2-9485-2FB64B91D1DB}" type="presParOf" srcId="{0EC0D322-7CE0-4B11-97C9-F8A30AA7DFC1}" destId="{FEC24198-488C-4266-B5A9-8B461C6E7DD1}" srcOrd="4" destOrd="0" presId="urn:microsoft.com/office/officeart/2005/8/layout/hierarchy3"/>
    <dgm:cxn modelId="{F6EB21CB-6D00-49C5-ADAB-2E2CC72DFC0F}" type="presParOf" srcId="{0EC0D322-7CE0-4B11-97C9-F8A30AA7DFC1}" destId="{25151AC3-59E5-49C6-8834-EC9DD549BF25}" srcOrd="5" destOrd="0" presId="urn:microsoft.com/office/officeart/2005/8/layout/hierarchy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2.xls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1025212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практических достижений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деятельности воспитателя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детский сад  «Лучик» городского округа город Бор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n w="50800"/>
              <a:latin typeface="Matilda" pitchFamily="2" charset="0"/>
            </a:endParaRPr>
          </a:p>
        </p:txBody>
      </p:sp>
      <p:sp>
        <p:nvSpPr>
          <p:cNvPr id="15362" name="AutoShape 2" descr="https://mail.yandex.ru/message_part/%D0%BE%D0%B1%D1%89+%D0%BA%D0%BE%D0%BB%D0%BB%D0%B0%D0%B6++%D0%B4%D0%BB%D1%8F+%D0%9B%D1%83%D1%87%D0%B8%D0%BA.jpg?_uid=132288463&amp;name=%D0%BE%D0%B1%D1%89+%D0%BA%D0%BE%D0%BB%D0%BB%D0%B0%D0%B6++%D0%B4%D0%BB%D1%8F+%D0%9B%D1%83%D1%87%D0%B8%D0%BA.jpg&amp;hid=1.2&amp;ids=171981210770258150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https://mail.yandex.ru/message_part/%D0%BE%D0%B1%D1%89+%D0%BA%D0%BE%D0%BB%D0%BB%D0%B0%D0%B6++%D0%B4%D0%BB%D1%8F+%D0%9B%D1%83%D1%87%D0%B8%D0%BA.jpg?_uid=132288463&amp;name=%D0%BE%D0%B1%D1%89+%D0%BA%D0%BE%D0%BB%D0%BB%D0%B0%D0%B6++%D0%B4%D0%BB%D1%8F+%D0%9B%D1%83%D1%87%D0%B8%D0%BA.jpg&amp;hid=1.2&amp;ids=171981210770258150&amp;no_disposition=y&amp;exif_rotate=y"/>
          <p:cNvSpPr>
            <a:spLocks noChangeAspect="1" noChangeArrowheads="1"/>
          </p:cNvSpPr>
          <p:nvPr/>
        </p:nvSpPr>
        <p:spPr bwMode="auto">
          <a:xfrm>
            <a:off x="214282" y="1500174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https://mail.yandex.ru/message_part/%D0%BE%D0%B1%D1%89+%D0%BA%D0%BE%D0%BB%D0%BB%D0%B0%D0%B6++%D0%B4%D0%BB%D1%8F+%D0%9B%D1%83%D1%87%D0%B8%D0%BA.jpg?_uid=132288463&amp;name=%D0%BE%D0%B1%D1%89+%D0%BA%D0%BE%D0%BB%D0%BB%D0%B0%D0%B6++%D0%B4%D0%BB%D1%8F+%D0%9B%D1%83%D1%87%D0%B8%D0%BA.jpg&amp;hid=1.2&amp;ids=171981210770258150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8" name="Picture 8" descr="https://www.maam.ru/images/users/avatars/41082bb3d849d57333762ff01ea8b587.jpg"/>
          <p:cNvPicPr>
            <a:picLocks noChangeAspect="1" noChangeArrowheads="1"/>
          </p:cNvPicPr>
          <p:nvPr/>
        </p:nvPicPr>
        <p:blipFill>
          <a:blip r:embed="rId2"/>
          <a:srcRect r="2009" b="43333"/>
          <a:stretch>
            <a:fillRect/>
          </a:stretch>
        </p:blipFill>
        <p:spPr bwMode="auto">
          <a:xfrm>
            <a:off x="785786" y="1571612"/>
            <a:ext cx="2622195" cy="342902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429125" y="2000250"/>
            <a:ext cx="4143375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3200" b="1" i="1" dirty="0" err="1" smtClean="0">
                <a:solidFill>
                  <a:srgbClr val="006600"/>
                </a:solidFill>
                <a:latin typeface="Monotype Corsiva" pitchFamily="66" charset="0"/>
                <a:cs typeface="Times New Roman" pitchFamily="18" charset="0"/>
              </a:rPr>
              <a:t>Хрыкова</a:t>
            </a:r>
            <a:r>
              <a:rPr lang="ru-RU" sz="3200" b="1" i="1" dirty="0" smtClean="0">
                <a:solidFill>
                  <a:srgbClr val="006600"/>
                </a:solidFill>
                <a:latin typeface="Monotype Corsiva" pitchFamily="66" charset="0"/>
                <a:cs typeface="Times New Roman" pitchFamily="18" charset="0"/>
              </a:rPr>
              <a:t> 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3200" b="1" i="1" dirty="0" smtClean="0">
                <a:solidFill>
                  <a:srgbClr val="006600"/>
                </a:solidFill>
                <a:latin typeface="Monotype Corsiva" pitchFamily="66" charset="0"/>
                <a:cs typeface="Times New Roman" pitchFamily="18" charset="0"/>
              </a:rPr>
              <a:t>Татьяна Викторовна</a:t>
            </a:r>
            <a:endParaRPr lang="ru-RU" sz="3200" b="1" i="1" dirty="0">
              <a:solidFill>
                <a:srgbClr val="006600"/>
              </a:solidFill>
              <a:latin typeface="Monotype Corsiva" pitchFamily="66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ru-RU" sz="2400" b="1" dirty="0">
              <a:latin typeface="Monotype Corsiva" pitchFamily="66" charset="0"/>
              <a:cs typeface="Times New Roman" pitchFamily="18" charset="0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dirty="0" smtClean="0">
                <a:latin typeface="Monotype Corsiva" pitchFamily="66" charset="0"/>
                <a:cs typeface="Times New Roman" pitchFamily="18" charset="0"/>
              </a:rPr>
              <a:t>Стаж </a:t>
            </a:r>
            <a:r>
              <a:rPr lang="ru-RU" sz="2400" b="1" dirty="0">
                <a:latin typeface="Monotype Corsiva" pitchFamily="66" charset="0"/>
                <a:cs typeface="Times New Roman" pitchFamily="18" charset="0"/>
              </a:rPr>
              <a:t>работы:   </a:t>
            </a:r>
            <a:r>
              <a:rPr lang="ru-RU" sz="2400" b="1" dirty="0" smtClean="0">
                <a:solidFill>
                  <a:srgbClr val="006600"/>
                </a:solidFill>
                <a:latin typeface="Monotype Corsiva" pitchFamily="66" charset="0"/>
                <a:cs typeface="Times New Roman" pitchFamily="18" charset="0"/>
              </a:rPr>
              <a:t>12лет</a:t>
            </a:r>
            <a:endParaRPr lang="ru-RU" sz="2400" b="1" dirty="0">
              <a:solidFill>
                <a:srgbClr val="006600"/>
              </a:solidFill>
              <a:latin typeface="Monotype Corsiva" pitchFamily="66" charset="0"/>
              <a:cs typeface="Times New Roman" pitchFamily="18" charset="0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dirty="0">
                <a:latin typeface="Monotype Corsiva" pitchFamily="66" charset="0"/>
                <a:cs typeface="Times New Roman" pitchFamily="18" charset="0"/>
              </a:rPr>
              <a:t>Профессиональное кредо:  </a:t>
            </a:r>
          </a:p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i="1" dirty="0">
                <a:solidFill>
                  <a:srgbClr val="006600"/>
                </a:solidFill>
                <a:latin typeface="Monotype Corsiva" pitchFamily="66" charset="0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rgbClr val="006600"/>
                </a:solidFill>
                <a:latin typeface="Monotype Corsiva" pitchFamily="66" charset="0"/>
              </a:rPr>
              <a:t>Уча других, мы учимся сами.» (Л. Сенека)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i="1" dirty="0">
                <a:solidFill>
                  <a:srgbClr val="006600"/>
                </a:solidFill>
                <a:latin typeface="Monotype Corsiva" pitchFamily="66" charset="0"/>
                <a:cs typeface="Times New Roman" pitchFamily="18" charset="0"/>
              </a:rPr>
              <a:t>         </a:t>
            </a:r>
            <a:endParaRPr lang="ru-RU" sz="2400" b="1" dirty="0">
              <a:solidFill>
                <a:srgbClr val="006600"/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35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624736" cy="720080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altLang="ru-RU" sz="4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презентации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rgbClr val="084648"/>
                </a:solidFill>
              </a:rPr>
              <a:t/>
            </a:r>
            <a:br>
              <a:rPr lang="ru-RU" sz="4000" dirty="0" smtClean="0">
                <a:solidFill>
                  <a:srgbClr val="084648"/>
                </a:solidFill>
              </a:rPr>
            </a:br>
            <a:endParaRPr lang="ru-RU" sz="4000" b="1" dirty="0">
              <a:ln w="50800"/>
              <a:solidFill>
                <a:srgbClr val="C75F09"/>
              </a:solidFill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15616" y="2071678"/>
            <a:ext cx="6984776" cy="43096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Формирование позитивных установок к различным видам труда у детей среднего возраста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через игровые приемы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585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714356"/>
            <a:ext cx="9001156" cy="338380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l"/>
            <a:r>
              <a:rPr lang="ru-RU" altLang="ru-RU" sz="22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«Условия формирования личного вклада педагога в развитие образования» </a:t>
            </a:r>
            <a:r>
              <a:rPr lang="ru-RU" sz="4000" dirty="0" smtClean="0">
                <a:solidFill>
                  <a:srgbClr val="084648"/>
                </a:solidFill>
              </a:rPr>
              <a:t/>
            </a:r>
            <a:br>
              <a:rPr lang="ru-RU" sz="4000" dirty="0" smtClean="0">
                <a:solidFill>
                  <a:srgbClr val="084648"/>
                </a:solidFill>
              </a:rPr>
            </a:br>
            <a:endParaRPr lang="ru-RU" sz="4000" b="1" dirty="0">
              <a:ln w="50800"/>
              <a:solidFill>
                <a:srgbClr val="C75F09"/>
              </a:solidFill>
              <a:latin typeface="Matilda" pitchFamily="2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428860" y="928670"/>
            <a:ext cx="47366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Научно-исследовательские условия: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43042" y="1357298"/>
            <a:ext cx="69294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«Воспитание не только должно развивать ум, вооружать знаниями, но и зажечь в человеке жажду серьезного труда, без которой жизнь его не может быть ни достойной, ни счастливой».      </a:t>
            </a:r>
          </a:p>
          <a:p>
            <a:pPr algn="r"/>
            <a:r>
              <a:rPr lang="ru-RU" dirty="0" smtClean="0"/>
              <a:t>К.Д.Ушинский.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00166" y="4000504"/>
            <a:ext cx="72152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 Макаренко А.С. считал участие детей в трудовых делах семьи - необходимостью, которую ребенок должен сам осознавать. </a:t>
            </a:r>
          </a:p>
          <a:p>
            <a:pPr algn="r"/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8" name="Picture 2" descr="https://legendarion.net/sites/default/files/styles/authors/public/ushinsky_konstantin_dmitrievic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06" y="1000108"/>
            <a:ext cx="1359449" cy="1857388"/>
          </a:xfrm>
          <a:prstGeom prst="rect">
            <a:avLst/>
          </a:prstGeom>
          <a:noFill/>
        </p:spPr>
      </p:pic>
      <p:pic>
        <p:nvPicPr>
          <p:cNvPr id="4102" name="Picture 6" descr="https://mama-likes.ru/wp-content/uploads/2018/12/makarenko.anton_.portra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876"/>
            <a:ext cx="1143008" cy="137161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643174" y="4643446"/>
            <a:ext cx="32050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условия:</a:t>
            </a:r>
            <a:endParaRPr lang="ru-RU" sz="2000" b="1" u="sng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4" name="Picture 8" descr="https://be2.aldebaran.ru/static/bookimages/60/21/22/60212226.bin.dir/60212226.cover.jpg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5020881"/>
            <a:ext cx="1208020" cy="1687380"/>
          </a:xfrm>
          <a:prstGeom prst="rect">
            <a:avLst/>
          </a:prstGeom>
          <a:noFill/>
          <a:ln w="19050">
            <a:solidFill>
              <a:srgbClr val="006600"/>
            </a:solidFill>
          </a:ln>
        </p:spPr>
      </p:pic>
      <p:pic>
        <p:nvPicPr>
          <p:cNvPr id="4106" name="Picture 10" descr="https://pervoklasnik.ru/upload/iblock/735/e83/abris10.jpg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5072074"/>
            <a:ext cx="1143008" cy="1643074"/>
          </a:xfrm>
          <a:prstGeom prst="rect">
            <a:avLst/>
          </a:prstGeom>
          <a:noFill/>
          <a:ln w="19050">
            <a:solidFill>
              <a:srgbClr val="006600"/>
            </a:solidFill>
          </a:ln>
        </p:spPr>
      </p:pic>
      <p:pic>
        <p:nvPicPr>
          <p:cNvPr id="4108" name="Picture 12" descr="https://kedr-ros.ru/wp-content/uploads/2019/08/4816.jpg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5072074"/>
            <a:ext cx="1214446" cy="1643074"/>
          </a:xfrm>
          <a:prstGeom prst="rect">
            <a:avLst/>
          </a:prstGeom>
          <a:noFill/>
          <a:ln w="19050">
            <a:solidFill>
              <a:srgbClr val="006600"/>
            </a:solidFill>
          </a:ln>
        </p:spPr>
      </p:pic>
      <p:pic>
        <p:nvPicPr>
          <p:cNvPr id="4110" name="Picture 14" descr="https://royallib.com/data/images/301/cover_301356.jpg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7950" y="5072074"/>
            <a:ext cx="1143008" cy="1636002"/>
          </a:xfrm>
          <a:prstGeom prst="rect">
            <a:avLst/>
          </a:prstGeom>
          <a:noFill/>
          <a:ln w="19050">
            <a:solidFill>
              <a:srgbClr val="006600"/>
            </a:solidFill>
          </a:ln>
        </p:spPr>
      </p:pic>
      <p:pic>
        <p:nvPicPr>
          <p:cNvPr id="4112" name="Picture 16" descr="https://cdn1.ozone.ru/multimedia/1013995776.jpg"/>
          <p:cNvPicPr preferRelativeResize="0"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86710" y="5090845"/>
            <a:ext cx="1143008" cy="1624303"/>
          </a:xfrm>
          <a:prstGeom prst="rect">
            <a:avLst/>
          </a:prstGeom>
          <a:noFill/>
          <a:ln w="19050">
            <a:solidFill>
              <a:srgbClr val="006600"/>
            </a:solidFill>
          </a:ln>
        </p:spPr>
      </p:pic>
      <p:pic>
        <p:nvPicPr>
          <p:cNvPr id="4114" name="Picture 18" descr="https://cv2.litres.ru/pub/c/elektronnaya-kniga/cover_max1500/5815021-ludmila-kucakova-konstruirovanie-i-ruchnoy-trud-v-detskom-sadu-programma-i-metodicheskie-rekomendacii-dlya-detey-2-7-let.jpg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77680" y="5047184"/>
            <a:ext cx="1194122" cy="1667964"/>
          </a:xfrm>
          <a:prstGeom prst="rect">
            <a:avLst/>
          </a:prstGeom>
          <a:noFill/>
          <a:ln w="19050">
            <a:solidFill>
              <a:srgbClr val="006600"/>
            </a:solidFill>
          </a:ln>
        </p:spPr>
      </p:pic>
      <p:pic>
        <p:nvPicPr>
          <p:cNvPr id="4116" name="Picture 20" descr="https://img.montazne-kuce.info/img/fakt-2019/nadezhda-krupskaya-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57290" y="2357430"/>
            <a:ext cx="1217634" cy="1638271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2571736" y="2690336"/>
            <a:ext cx="64294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Труд– важнейшее средство воспитания, начиная с дошкольного возраста; в процессе его формируется личность ребенка, складываются коллективные взаимоотношения. </a:t>
            </a:r>
          </a:p>
          <a:p>
            <a:pPr algn="r"/>
            <a:r>
              <a:rPr lang="ru-RU" dirty="0" smtClean="0"/>
              <a:t>Н.К.Крупская.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832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624736" cy="720080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40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Актуальность личного вклада</a:t>
            </a:r>
            <a:r>
              <a:rPr lang="ru-RU" sz="4000" dirty="0" smtClean="0">
                <a:solidFill>
                  <a:srgbClr val="084648"/>
                </a:solidFill>
              </a:rPr>
              <a:t/>
            </a:r>
            <a:br>
              <a:rPr lang="ru-RU" sz="4000" dirty="0" smtClean="0">
                <a:solidFill>
                  <a:srgbClr val="084648"/>
                </a:solidFill>
              </a:rPr>
            </a:br>
            <a:endParaRPr lang="ru-RU" sz="4000" b="1" dirty="0">
              <a:ln w="50800"/>
              <a:solidFill>
                <a:srgbClr val="C75F09"/>
              </a:solidFill>
              <a:latin typeface="Matilda" pitchFamily="2" charset="0"/>
            </a:endParaRPr>
          </a:p>
        </p:txBody>
      </p:sp>
      <p:pic>
        <p:nvPicPr>
          <p:cNvPr id="6" name="Picture 2" descr="https://www.kirovipk.ru/sites/default/files/novost/222_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473854" cy="1238238"/>
          </a:xfrm>
          <a:prstGeom prst="rect">
            <a:avLst/>
          </a:prstGeom>
          <a:noFill/>
          <a:ln>
            <a:solidFill>
              <a:srgbClr val="0E9FA6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428596" y="1357298"/>
            <a:ext cx="82868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      В соответствии с ФГОС </a:t>
            </a:r>
            <a:r>
              <a:rPr lang="ru-RU" sz="2400" b="1" dirty="0" smtClean="0"/>
              <a:t>трудовое воспитание</a:t>
            </a:r>
            <a:r>
              <a:rPr lang="ru-RU" sz="2400" dirty="0" smtClean="0"/>
              <a:t> -    одно из важных направлений в работе дошкольных учреждений, главной целью которого является формирование положительного отношения к труду через решение следующих </a:t>
            </a:r>
            <a:r>
              <a:rPr lang="ru-RU" sz="2400" u="sng" dirty="0" smtClean="0"/>
              <a:t>задач</a:t>
            </a:r>
            <a:r>
              <a:rPr lang="ru-RU" sz="2400" dirty="0" smtClean="0"/>
              <a:t>:</a:t>
            </a:r>
          </a:p>
          <a:p>
            <a:r>
              <a:rPr lang="ru-RU" sz="2400" b="1" i="1" dirty="0" smtClean="0"/>
              <a:t>• формирование позитивных установок к различным видам труда</a:t>
            </a:r>
            <a:r>
              <a:rPr lang="ru-RU" sz="2400" dirty="0" smtClean="0"/>
              <a:t> и творчества;</a:t>
            </a:r>
          </a:p>
          <a:p>
            <a:r>
              <a:rPr lang="ru-RU" sz="2400" dirty="0" smtClean="0"/>
              <a:t>• воспитание ценностного отношения к собственному</a:t>
            </a:r>
          </a:p>
          <a:p>
            <a:r>
              <a:rPr lang="ru-RU" sz="2400" dirty="0" smtClean="0"/>
              <a:t> труду, труду других людей и его результатам;</a:t>
            </a:r>
          </a:p>
          <a:p>
            <a:r>
              <a:rPr lang="ru-RU" sz="2400" dirty="0" smtClean="0"/>
              <a:t> воспитание личности ребенка в аспекте труда и творчества.</a:t>
            </a:r>
          </a:p>
          <a:p>
            <a:r>
              <a:rPr lang="ru-RU" sz="2400" dirty="0" smtClean="0"/>
              <a:t>• развитие творческой инициативы, способности самостоятельно себя реализовать в различных видах труда и творчества.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75712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214290"/>
            <a:ext cx="85011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«Теоретическое обоснование личного вклада педагога в развитие образования»</a:t>
            </a:r>
            <a:endParaRPr lang="ru-RU" dirty="0">
              <a:solidFill>
                <a:srgbClr val="084648"/>
              </a:solidFill>
            </a:endParaRPr>
          </a:p>
        </p:txBody>
      </p:sp>
      <p:pic>
        <p:nvPicPr>
          <p:cNvPr id="2050" name="Picture 2" descr="https://ds05.infourok.ru/uploads/ex/11bc/000ac01b-9b582e2b/img3.jpg"/>
          <p:cNvPicPr>
            <a:picLocks noChangeAspect="1" noChangeArrowheads="1"/>
          </p:cNvPicPr>
          <p:nvPr/>
        </p:nvPicPr>
        <p:blipFill>
          <a:blip r:embed="rId2"/>
          <a:srcRect l="7813" r="11718" b="3125"/>
          <a:stretch>
            <a:fillRect/>
          </a:stretch>
        </p:blipFill>
        <p:spPr bwMode="auto">
          <a:xfrm>
            <a:off x="571472" y="571480"/>
            <a:ext cx="8143932" cy="600079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xmlns="" val="224606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596" y="214290"/>
            <a:ext cx="8001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          Цели и задачи педагогической деятельности:</a:t>
            </a:r>
            <a:endParaRPr lang="ru-RU" sz="2400" dirty="0">
              <a:solidFill>
                <a:srgbClr val="084648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714357"/>
            <a:ext cx="835824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/>
              <a:t>Формирование позитивных установок к различным видам труда у детей среднего возраста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через игровые приемы</a:t>
            </a:r>
            <a:r>
              <a:rPr lang="ru-RU" sz="2000" dirty="0" smtClean="0"/>
              <a:t>.</a:t>
            </a:r>
          </a:p>
          <a:p>
            <a:pPr algn="ctr"/>
            <a:endParaRPr lang="ru-RU" sz="2000" dirty="0" smtClean="0"/>
          </a:p>
          <a:p>
            <a:r>
              <a:rPr lang="ru-RU" sz="2000" b="1" dirty="0" smtClean="0">
                <a:solidFill>
                  <a:srgbClr val="006600"/>
                </a:solidFill>
              </a:rPr>
              <a:t>Задачи: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Создать  условия в группе для  формирования трудовых умений и навыков у детей среднего дошкольного возраста.</a:t>
            </a:r>
          </a:p>
          <a:p>
            <a:pPr>
              <a:buFont typeface="Wingdings" pitchFamily="2" charset="2"/>
              <a:buChar char="Ø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Способствовать накоплению у детей опыта</a:t>
            </a:r>
            <a:r>
              <a:rPr lang="ru-RU" sz="2000" dirty="0" smtClean="0"/>
              <a:t> по ознакомлению с трудом взрослых и воспитание уважение к нему;</a:t>
            </a:r>
          </a:p>
          <a:p>
            <a:pPr>
              <a:buFont typeface="Wingdings" pitchFamily="2" charset="2"/>
              <a:buChar char="Ø"/>
            </a:pPr>
            <a:endParaRPr lang="ru-RU" sz="2000" dirty="0" smtClean="0"/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 Воспитывать общественно - </a:t>
            </a:r>
            <a:r>
              <a:rPr lang="ru-RU" sz="2000" smtClean="0"/>
              <a:t>направленные мотивы </a:t>
            </a:r>
            <a:r>
              <a:rPr lang="ru-RU" sz="2000" dirty="0" smtClean="0"/>
              <a:t>труда, умений трудиться в коллективе и для коллектива.</a:t>
            </a:r>
          </a:p>
          <a:p>
            <a:pPr>
              <a:buFont typeface="Wingdings" pitchFamily="2" charset="2"/>
              <a:buChar char="Ø"/>
            </a:pPr>
            <a:endParaRPr lang="ru-RU" sz="20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Развивать способность практически применять  полученные знания.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Организовать конструктивное партнерство семьи, педагогического коллектива и самих детей по трудовому воспитанию.</a:t>
            </a:r>
            <a:endParaRPr lang="ru-RU" sz="2000" dirty="0" smtClean="0"/>
          </a:p>
          <a:p>
            <a:endParaRPr lang="ru-RU" sz="2000" b="1" dirty="0" smtClean="0">
              <a:solidFill>
                <a:srgbClr val="006600"/>
              </a:solidFill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606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00232" y="214290"/>
            <a:ext cx="5418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8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«Ведущая педагогическая идея»</a:t>
            </a:r>
            <a:endParaRPr lang="ru-RU" sz="2800" dirty="0">
              <a:solidFill>
                <a:srgbClr val="084648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57356" y="1285860"/>
            <a:ext cx="66437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«Радость труда – могучая воспитательная сила»</a:t>
            </a:r>
          </a:p>
          <a:p>
            <a:pPr algn="r"/>
            <a:r>
              <a:rPr lang="ru-RU" dirty="0" smtClean="0"/>
              <a:t>В.А.Сухомлинский.</a:t>
            </a:r>
          </a:p>
          <a:p>
            <a:pPr algn="r"/>
            <a:endParaRPr lang="ru-RU" dirty="0"/>
          </a:p>
        </p:txBody>
      </p:sp>
      <p:pic>
        <p:nvPicPr>
          <p:cNvPr id="6" name="Picture 4" descr="https://2.bp.blogspot.com/-mn1MJwkaOxk/WcE4k8YOq3I/AAAAAAAAAkI/A2GToja5RIsr8ECRbBfCkhh9K10T2GL6gCLcBGAs/s1600/C%25D1%2583%25D1%2585%25D0%25BE%25D0%25BC%25D0%25BB%25D0%25B8%25D0%25BD%25D1%2581%25D1%258C%25D0%25BA%25D0%25B8%25D0%25B9%2B%25D0%2592%25D0%25B0%25D1%2581%25D0%25B8%25D0%25BB%25D1%258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1143008" cy="169491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42910" y="2857496"/>
            <a:ext cx="81439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/>
              <a:t>принцип гуманности (личностный подход к ребенку);</a:t>
            </a:r>
          </a:p>
          <a:p>
            <a:pPr>
              <a:buFont typeface="Wingdings" pitchFamily="2" charset="2"/>
              <a:buChar char="v"/>
            </a:pPr>
            <a:endParaRPr lang="ru-RU" sz="2000" dirty="0" smtClean="0"/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принцип ненасилия (добровольность участия детей в труде, эмоциональная насыщенность детского труда);</a:t>
            </a:r>
          </a:p>
          <a:p>
            <a:pPr>
              <a:buFont typeface="Wingdings" pitchFamily="2" charset="2"/>
              <a:buChar char="v"/>
            </a:pPr>
            <a:endParaRPr lang="ru-RU" sz="2000" dirty="0" smtClean="0"/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 принцип целостности (личность дошкольника рассматривается как целостный феномен, а характер трудовой деятельности дошкольников –многоплановость); </a:t>
            </a:r>
          </a:p>
          <a:p>
            <a:pPr>
              <a:buFont typeface="Wingdings" pitchFamily="2" charset="2"/>
              <a:buChar char="v"/>
            </a:pPr>
            <a:endParaRPr lang="ru-RU" sz="2000" dirty="0" smtClean="0"/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принцип субъективности (субъектно-субъектное взаимодействие педагога с ребенком в процессе приобщения дошкольника к труду).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85786" y="2457386"/>
            <a:ext cx="7715304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принципы организации трудовой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224606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12858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642918"/>
            <a:ext cx="84296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Средства: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4648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Деятельностный аспект личного  вклада педагога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464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464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14414" y="1643050"/>
            <a:ext cx="64294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/>
              <a:t> собственная трудовая деятельность детей,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 ознакомление с трудом взрослых,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 художественные средства.</a:t>
            </a:r>
          </a:p>
          <a:p>
            <a:pPr>
              <a:buFont typeface="Wingdings" pitchFamily="2" charset="2"/>
              <a:buChar char="Ø"/>
            </a:pPr>
            <a:endParaRPr lang="ru-RU" sz="2400" dirty="0" smtClean="0"/>
          </a:p>
          <a:p>
            <a:pPr algn="ctr"/>
            <a:r>
              <a:rPr lang="ru-RU" sz="2400" b="1" dirty="0" smtClean="0"/>
              <a:t>методы и приёмы:</a:t>
            </a:r>
          </a:p>
          <a:p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3571876"/>
            <a:ext cx="85725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200" dirty="0" smtClean="0"/>
              <a:t>Создание эмоциональной атмосферы применяется посредством музыки, эмоционального участия взрослых;</a:t>
            </a:r>
          </a:p>
          <a:p>
            <a:pPr>
              <a:buFont typeface="Wingdings" pitchFamily="2" charset="2"/>
              <a:buChar char="v"/>
            </a:pPr>
            <a:r>
              <a:rPr lang="ru-RU" sz="2200" dirty="0" smtClean="0"/>
              <a:t>Словесные: объяснение, обсуждение способов выполнения действий, оценка;</a:t>
            </a:r>
          </a:p>
          <a:p>
            <a:pPr>
              <a:buFont typeface="Wingdings" pitchFamily="2" charset="2"/>
              <a:buChar char="v"/>
            </a:pPr>
            <a:r>
              <a:rPr lang="ru-RU" sz="2200" dirty="0" smtClean="0"/>
              <a:t>Наглядные: демонстрация возможных моментов в работе, показ;</a:t>
            </a:r>
          </a:p>
          <a:p>
            <a:pPr>
              <a:buFont typeface="Wingdings" pitchFamily="2" charset="2"/>
              <a:buChar char="v"/>
            </a:pPr>
            <a:r>
              <a:rPr lang="ru-RU" sz="2200" dirty="0" smtClean="0"/>
              <a:t>Практические: собственно трудовые действия, выполняемые ребенком.</a:t>
            </a:r>
          </a:p>
          <a:p>
            <a:pPr>
              <a:buFont typeface="Wingdings" pitchFamily="2" charset="2"/>
              <a:buChar char="v"/>
            </a:pPr>
            <a:r>
              <a:rPr lang="ru-RU" sz="2200" b="1" dirty="0" smtClean="0"/>
              <a:t>Игровые.</a:t>
            </a:r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 аспект личного  вклада педагога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857488" y="857232"/>
            <a:ext cx="3357586" cy="33855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Использование игровых приемов</a:t>
            </a:r>
            <a:endParaRPr lang="ru-RU" sz="1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r="10156"/>
          <a:stretch>
            <a:fillRect/>
          </a:stretch>
        </p:blipFill>
        <p:spPr bwMode="auto">
          <a:xfrm>
            <a:off x="4214810" y="4714884"/>
            <a:ext cx="714380" cy="1060178"/>
          </a:xfrm>
          <a:prstGeom prst="rect">
            <a:avLst/>
          </a:prstGeom>
          <a:solidFill>
            <a:srgbClr val="FF0000"/>
          </a:solidFill>
          <a:ln w="190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4714884"/>
            <a:ext cx="750100" cy="1000133"/>
          </a:xfrm>
          <a:prstGeom prst="rect">
            <a:avLst/>
          </a:prstGeom>
          <a:solidFill>
            <a:srgbClr val="FF0000"/>
          </a:solidFill>
          <a:ln w="190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5572140"/>
            <a:ext cx="1071570" cy="1071570"/>
          </a:xfrm>
          <a:prstGeom prst="rect">
            <a:avLst/>
          </a:prstGeom>
          <a:solidFill>
            <a:srgbClr val="FF0000"/>
          </a:solidFill>
          <a:ln w="190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39694" y="4714885"/>
            <a:ext cx="750099" cy="1000132"/>
          </a:xfrm>
          <a:prstGeom prst="rect">
            <a:avLst/>
          </a:prstGeom>
          <a:solidFill>
            <a:srgbClr val="FF0000"/>
          </a:solidFill>
          <a:ln w="190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6154" name="Picture 10" descr="https://www.maam.ru/upload/blogs/detsad-217796-1486911655.jpg"/>
          <p:cNvPicPr>
            <a:picLocks noChangeAspect="1" noChangeArrowheads="1"/>
          </p:cNvPicPr>
          <p:nvPr/>
        </p:nvPicPr>
        <p:blipFill>
          <a:blip r:embed="rId6" cstate="print"/>
          <a:srcRect l="8889" t="4447" r="27777" b="15513"/>
          <a:stretch>
            <a:fillRect/>
          </a:stretch>
        </p:blipFill>
        <p:spPr bwMode="auto">
          <a:xfrm>
            <a:off x="3357554" y="5572140"/>
            <a:ext cx="1107294" cy="1049024"/>
          </a:xfrm>
          <a:prstGeom prst="rect">
            <a:avLst/>
          </a:prstGeom>
          <a:noFill/>
          <a:ln w="28575">
            <a:solidFill>
              <a:srgbClr val="00A200"/>
            </a:solidFill>
          </a:ln>
        </p:spPr>
      </p:pic>
      <p:sp>
        <p:nvSpPr>
          <p:cNvPr id="21" name="Прямоугольник 20"/>
          <p:cNvSpPr/>
          <p:nvPr/>
        </p:nvSpPr>
        <p:spPr>
          <a:xfrm>
            <a:off x="142844" y="857232"/>
            <a:ext cx="2357454" cy="35719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Самообслуживание</a:t>
            </a:r>
            <a:endParaRPr lang="ru-RU" sz="16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286116" y="1285860"/>
            <a:ext cx="2428892" cy="57150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Хозяйственно бытовой труд</a:t>
            </a:r>
            <a:endParaRPr lang="ru-RU" sz="16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643702" y="857232"/>
            <a:ext cx="2357454" cy="35719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Труд в природе</a:t>
            </a:r>
            <a:endParaRPr lang="ru-RU" sz="16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42844" y="3643314"/>
            <a:ext cx="3071834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Ознакомление с трудом взрослых</a:t>
            </a:r>
            <a:endParaRPr lang="ru-RU" sz="16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857884" y="2857496"/>
            <a:ext cx="3143272" cy="35719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Навыки культуры быта</a:t>
            </a:r>
            <a:endParaRPr lang="ru-RU" sz="16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142844" y="1285860"/>
            <a:ext cx="3071834" cy="228601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endParaRPr lang="ru-RU" sz="1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«Уложим куклу спать»,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«С куклой Соней на прогулку»,  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Научим </a:t>
            </a:r>
            <a:r>
              <a:rPr lang="ru-RU" sz="1400" dirty="0" err="1" smtClean="0"/>
              <a:t>Хрюшу</a:t>
            </a:r>
            <a:r>
              <a:rPr lang="ru-RU" sz="1400" dirty="0" smtClean="0"/>
              <a:t>» (любого персонажа)… умываться, одеваться, мыть, поливать и т.д. , «Что нужно Кукле?»,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Помоги Незнайке…. (любому персонажу),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«Что сначала, что потом»,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«Одень Машу»;</a:t>
            </a:r>
          </a:p>
          <a:p>
            <a:endParaRPr lang="ru-RU" sz="1200" i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3286116" y="1928802"/>
            <a:ext cx="2428892" cy="264320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«Час обеда подошел»,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«Большая стирка»,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«Прачечная»,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«Столовая»,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«Порядок в игрушках»,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«Дежурство по занятиям»,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«У нас в шкафу порядок»,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«Угадай что я делаю?»,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«Накроем стол для кукол»;</a:t>
            </a:r>
            <a:r>
              <a:rPr lang="ru-RU" sz="1400" i="1" dirty="0" smtClean="0">
                <a:solidFill>
                  <a:schemeClr val="tx1"/>
                </a:solidFill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</a:t>
            </a:r>
            <a:r>
              <a:rPr lang="ru-RU" sz="1400" dirty="0" err="1" smtClean="0">
                <a:solidFill>
                  <a:schemeClr val="tx1"/>
                </a:solidFill>
              </a:rPr>
              <a:t>Мойдодыр</a:t>
            </a:r>
            <a:r>
              <a:rPr lang="ru-RU" sz="1400" dirty="0" smtClean="0">
                <a:solidFill>
                  <a:schemeClr val="tx1"/>
                </a:solidFill>
              </a:rPr>
              <a:t> в гостях у ребят»; </a:t>
            </a:r>
            <a:endParaRPr lang="ru-RU" sz="1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42844" y="4214818"/>
            <a:ext cx="3071834" cy="2500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«Семья»,  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«Детский сад»,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«У зубного врача», </a:t>
            </a:r>
            <a:r>
              <a:rPr lang="ru-RU" sz="1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«Угадай, что я делаю»,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 Путаница»,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«Что нужно маме?»,</a:t>
            </a:r>
            <a:endParaRPr lang="ru-RU" sz="1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«Больница», 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«Парикмахерская»,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«Магазин»,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«Салон красоты»,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«Шоферы»;</a:t>
            </a:r>
            <a:endParaRPr lang="ru-RU" sz="1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5857884" y="1285860"/>
            <a:ext cx="3143272" cy="15001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400" dirty="0" smtClean="0"/>
              <a:t>«Посадка лука»,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 «Мы играем цветочки поливаем»,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 «Птичья кормушка»,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«Что сначала, что потом»,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«Дежурство в уголке природы»,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 «Юные экологи»,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/>
              <a:t>«Прояви заботу</a:t>
            </a:r>
            <a:r>
              <a:rPr lang="ru-RU" sz="1400" dirty="0" smtClean="0"/>
              <a:t>»</a:t>
            </a:r>
            <a:r>
              <a:rPr lang="ru-RU" sz="1400" dirty="0" smtClean="0"/>
              <a:t>;</a:t>
            </a:r>
            <a:endParaRPr lang="ru-RU" sz="14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5857884" y="3286124"/>
            <a:ext cx="3143272" cy="342902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 </a:t>
            </a:r>
          </a:p>
          <a:p>
            <a:pPr>
              <a:buFont typeface="Wingdings" pitchFamily="2" charset="2"/>
              <a:buChar char="Ø"/>
            </a:pPr>
            <a:endParaRPr lang="ru-RU" sz="1400" i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ru-RU" sz="1400" i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«Разговор по телефону»,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«В гостях у матрешки»,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«День рождения Мишки»,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 «На празднике елки»,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«День рождения мишки </a:t>
            </a:r>
            <a:r>
              <a:rPr lang="ru-RU" sz="1400" dirty="0" err="1" smtClean="0">
                <a:solidFill>
                  <a:schemeClr val="tx1"/>
                </a:solidFill>
              </a:rPr>
              <a:t>Винни-Пуха</a:t>
            </a:r>
            <a:r>
              <a:rPr lang="ru-RU" sz="1400" dirty="0" smtClean="0">
                <a:solidFill>
                  <a:schemeClr val="tx1"/>
                </a:solidFill>
              </a:rPr>
              <a:t>»,  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«Овощной магазин»,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«Хорошо или плохо»,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«Каждой вещи свое место»,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«Оденемся на прогулку»,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 «Моряки», 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«Автобус», 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«Концерт для кукол»,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«Кукольный спектакль»,  (</a:t>
            </a:r>
            <a:r>
              <a:rPr lang="ru-RU" sz="1400" dirty="0" err="1" smtClean="0">
                <a:solidFill>
                  <a:schemeClr val="tx1"/>
                </a:solidFill>
              </a:rPr>
              <a:t>Карлсона</a:t>
            </a:r>
            <a:r>
              <a:rPr lang="ru-RU" sz="1400" dirty="0" smtClean="0">
                <a:solidFill>
                  <a:schemeClr val="tx1"/>
                </a:solidFill>
              </a:rPr>
              <a:t>, «</a:t>
            </a:r>
            <a:r>
              <a:rPr lang="ru-RU" sz="1400" smtClean="0">
                <a:solidFill>
                  <a:schemeClr val="tx1"/>
                </a:solidFill>
              </a:rPr>
              <a:t>Театр»),</a:t>
            </a:r>
            <a:r>
              <a:rPr lang="ru-RU" sz="1400" dirty="0" smtClean="0">
                <a:solidFill>
                  <a:schemeClr val="tx1"/>
                </a:solidFill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tx1"/>
                </a:solidFill>
              </a:rPr>
              <a:t>«Кукольный театр»;</a:t>
            </a:r>
          </a:p>
          <a:p>
            <a:pPr>
              <a:buFont typeface="Wingdings" pitchFamily="2" charset="2"/>
              <a:buChar char="Ø"/>
            </a:pPr>
            <a:endParaRPr lang="ru-RU" sz="1200" dirty="0" smtClean="0">
              <a:solidFill>
                <a:schemeClr val="tx1"/>
              </a:solidFill>
            </a:endParaRPr>
          </a:p>
          <a:p>
            <a:pPr algn="ctr"/>
            <a:endParaRPr lang="ru-RU" sz="1200" dirty="0" smtClean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37" name="Стрелка вправо 36"/>
          <p:cNvSpPr/>
          <p:nvPr/>
        </p:nvSpPr>
        <p:spPr>
          <a:xfrm rot="5400000">
            <a:off x="2151678" y="1134414"/>
            <a:ext cx="428628" cy="445768"/>
          </a:xfrm>
          <a:prstGeom prst="rightArrow">
            <a:avLst/>
          </a:prstGeom>
          <a:solidFill>
            <a:srgbClr val="92D050"/>
          </a:solidFill>
          <a:ln>
            <a:solidFill>
              <a:srgbClr val="00A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право 37"/>
          <p:cNvSpPr/>
          <p:nvPr/>
        </p:nvSpPr>
        <p:spPr>
          <a:xfrm rot="5400000">
            <a:off x="2223116" y="3991934"/>
            <a:ext cx="428628" cy="445768"/>
          </a:xfrm>
          <a:prstGeom prst="rightArrow">
            <a:avLst/>
          </a:prstGeom>
          <a:solidFill>
            <a:srgbClr val="92D050"/>
          </a:solidFill>
          <a:ln>
            <a:solidFill>
              <a:srgbClr val="00A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38"/>
          <p:cNvSpPr/>
          <p:nvPr/>
        </p:nvSpPr>
        <p:spPr>
          <a:xfrm rot="5400000">
            <a:off x="8509660" y="1062976"/>
            <a:ext cx="428628" cy="445768"/>
          </a:xfrm>
          <a:prstGeom prst="rightArrow">
            <a:avLst/>
          </a:prstGeom>
          <a:solidFill>
            <a:srgbClr val="92D050"/>
          </a:solidFill>
          <a:ln>
            <a:solidFill>
              <a:srgbClr val="00A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трелка вправо 39"/>
          <p:cNvSpPr/>
          <p:nvPr/>
        </p:nvSpPr>
        <p:spPr>
          <a:xfrm rot="5400000">
            <a:off x="5152074" y="1777356"/>
            <a:ext cx="428628" cy="445768"/>
          </a:xfrm>
          <a:prstGeom prst="rightArrow">
            <a:avLst/>
          </a:prstGeom>
          <a:solidFill>
            <a:srgbClr val="92D050"/>
          </a:solidFill>
          <a:ln>
            <a:solidFill>
              <a:srgbClr val="00A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трелка вправо 40"/>
          <p:cNvSpPr/>
          <p:nvPr/>
        </p:nvSpPr>
        <p:spPr>
          <a:xfrm rot="5400000">
            <a:off x="8438222" y="3134678"/>
            <a:ext cx="428628" cy="445768"/>
          </a:xfrm>
          <a:prstGeom prst="rightArrow">
            <a:avLst/>
          </a:prstGeom>
          <a:solidFill>
            <a:srgbClr val="92D050"/>
          </a:solidFill>
          <a:ln>
            <a:solidFill>
              <a:srgbClr val="00A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14282" y="1428736"/>
          <a:ext cx="9144000" cy="5175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71438" y="2643188"/>
            <a:ext cx="1049337" cy="85725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71438" y="4000500"/>
            <a:ext cx="1049337" cy="912813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гоги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142875" y="5286375"/>
            <a:ext cx="1049338" cy="1071563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роди-тели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4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аспект личного  вклада педагога</a:t>
            </a:r>
            <a:endParaRPr lang="ru-RU" sz="2400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8992" y="928670"/>
            <a:ext cx="23115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Этапы работы: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357298"/>
          <a:ext cx="8429716" cy="521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7429"/>
                <a:gridCol w="2107429"/>
                <a:gridCol w="2107429"/>
                <a:gridCol w="2107429"/>
              </a:tblGrid>
              <a:tr h="9386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Мотивация. Постановка</a:t>
                      </a:r>
                      <a:r>
                        <a:rPr lang="ru-RU" sz="1600" u="non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цели.</a:t>
                      </a:r>
                      <a:endParaRPr lang="ru-RU" sz="1600" b="0" u="none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600" b="1" u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 Планирование трудовой деятельности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Процесс трудовой деятельности.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.Результат трудовой деятельности.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276267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Мотив- заинтересовывающий момент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(Игровой персонаж, игрушка или предложение поиграть в игру.)</a:t>
                      </a:r>
                    </a:p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Цель ставит игровой персонаж («Помочь накрыть на стол,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полить цветы и т.п.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или игровая задача (дидактические, сюжетно-ролевые игры)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 помощью воспитателя</a:t>
                      </a:r>
                    </a:p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( персонажа) планируют процесс исполнения работы,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намечают основные этапы работы.</a:t>
                      </a:r>
                    </a:p>
                    <a:p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Распределение ролей, обязанностей.</a:t>
                      </a:r>
                    </a:p>
                    <a:p>
                      <a:endParaRPr lang="ru-RU" sz="16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Трудовые действия,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игра.</a:t>
                      </a:r>
                      <a:endParaRPr lang="ru-RU" sz="16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Сотрудничество и взаимопомощь поддерживаются и поощряются педагогом (персона</a:t>
                      </a:r>
                    </a:p>
                    <a:p>
                      <a:r>
                        <a:rPr lang="ru-RU" sz="1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жем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).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 завершения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работы.</a:t>
                      </a:r>
                    </a:p>
                    <a:p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персонажем или педагогом обязательна.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аспект личного  вклада педагога.</a:t>
            </a:r>
            <a:b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Руководство трудовой деятельностью с 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применением игровых приемов.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s://ds04.infourok.ru/uploads/ex/0346/0009177d-7bbdf0a9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4036222"/>
            <a:ext cx="3571900" cy="2678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 аспект личного  вклада педагога.</a:t>
            </a:r>
            <a:endParaRPr lang="ru-RU" sz="2400" dirty="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0298" y="642918"/>
            <a:ext cx="422211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Формы работы с детьми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1142984"/>
            <a:ext cx="2571768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Самообслуживание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1214422"/>
            <a:ext cx="2571768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Хозяйственно-бытовой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72198" y="1142984"/>
            <a:ext cx="2571768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Труд в природе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 b="25586"/>
          <a:stretch>
            <a:fillRect/>
          </a:stretch>
        </p:blipFill>
        <p:spPr bwMode="auto">
          <a:xfrm>
            <a:off x="3000365" y="1928802"/>
            <a:ext cx="2144232" cy="21274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 b="25390"/>
          <a:stretch>
            <a:fillRect/>
          </a:stretch>
        </p:blipFill>
        <p:spPr bwMode="auto">
          <a:xfrm>
            <a:off x="5314650" y="2000240"/>
            <a:ext cx="2071295" cy="2060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 l="18750" b="12695"/>
          <a:stretch>
            <a:fillRect/>
          </a:stretch>
        </p:blipFill>
        <p:spPr bwMode="auto">
          <a:xfrm>
            <a:off x="5357818" y="4214818"/>
            <a:ext cx="1682257" cy="2410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262444"/>
            <a:ext cx="1785950" cy="23812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8" name="Picture 10" descr="https://det-sad-971.ucoz.ru/_si/0/9423903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1785926"/>
            <a:ext cx="1508755" cy="13473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72397" y="3214686"/>
            <a:ext cx="1428760" cy="16668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72396" y="5072075"/>
            <a:ext cx="1428759" cy="17145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 cstate="print"/>
          <a:srcRect r="7031" b="25586"/>
          <a:stretch>
            <a:fillRect/>
          </a:stretch>
        </p:blipFill>
        <p:spPr bwMode="auto">
          <a:xfrm>
            <a:off x="428597" y="1857364"/>
            <a:ext cx="2286016" cy="24396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/>
          <a:srcRect l="12187" t="4375" r="17500"/>
          <a:stretch>
            <a:fillRect/>
          </a:stretch>
        </p:blipFill>
        <p:spPr bwMode="auto">
          <a:xfrm>
            <a:off x="214282" y="4500569"/>
            <a:ext cx="2066101" cy="21074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" name="Стрелка вниз 18"/>
          <p:cNvSpPr/>
          <p:nvPr/>
        </p:nvSpPr>
        <p:spPr>
          <a:xfrm>
            <a:off x="1142976" y="1571612"/>
            <a:ext cx="48463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5000628" y="1785926"/>
            <a:ext cx="48463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8143900" y="1500174"/>
            <a:ext cx="48463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+mn-lt"/>
              </a:rPr>
              <a:t>Предметно развивающая среда</a:t>
            </a:r>
            <a:endParaRPr lang="ru-RU" sz="2400" b="1" dirty="0">
              <a:latin typeface="+mn-lt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357298"/>
            <a:ext cx="3406919" cy="254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4" name="Picture 4" descr="http://135.lipetskddo.ru/files/images/news2/55555%20(1).jpg"/>
          <p:cNvPicPr>
            <a:picLocks noChangeAspect="1" noChangeArrowheads="1"/>
          </p:cNvPicPr>
          <p:nvPr/>
        </p:nvPicPr>
        <p:blipFill>
          <a:blip r:embed="rId3" cstate="print"/>
          <a:srcRect t="38634"/>
          <a:stretch>
            <a:fillRect/>
          </a:stretch>
        </p:blipFill>
        <p:spPr bwMode="auto">
          <a:xfrm>
            <a:off x="361466" y="4286256"/>
            <a:ext cx="5434493" cy="2501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6" name="Picture 6" descr="https://fsd.multiurok.ru/html/2017/10/19/s_59e8c77d189cb/img13.jpg"/>
          <p:cNvPicPr>
            <a:picLocks noChangeAspect="1" noChangeArrowheads="1"/>
          </p:cNvPicPr>
          <p:nvPr/>
        </p:nvPicPr>
        <p:blipFill>
          <a:blip r:embed="rId4"/>
          <a:srcRect t="1110" r="45130"/>
          <a:stretch>
            <a:fillRect/>
          </a:stretch>
        </p:blipFill>
        <p:spPr bwMode="auto">
          <a:xfrm>
            <a:off x="6643702" y="756734"/>
            <a:ext cx="2201847" cy="2976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https://fhd.multiurok.ru/gallery/2017/10/29/13763/a2b79de35d67f1f6a549596f27121427.JPG"/>
          <p:cNvPicPr>
            <a:picLocks noChangeAspect="1" noChangeArrowheads="1"/>
          </p:cNvPicPr>
          <p:nvPr/>
        </p:nvPicPr>
        <p:blipFill>
          <a:blip r:embed="rId5" cstate="print"/>
          <a:srcRect l="6750" r="14499"/>
          <a:stretch>
            <a:fillRect/>
          </a:stretch>
        </p:blipFill>
        <p:spPr bwMode="auto">
          <a:xfrm>
            <a:off x="7000892" y="3643314"/>
            <a:ext cx="1928826" cy="1836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https://ds04.infourok.ru/uploads/ex/0527/000325ee-91265c33/img21.jpg"/>
          <p:cNvPicPr>
            <a:picLocks noChangeAspect="1" noChangeArrowheads="1"/>
          </p:cNvPicPr>
          <p:nvPr/>
        </p:nvPicPr>
        <p:blipFill>
          <a:blip r:embed="rId6" cstate="print"/>
          <a:srcRect l="3125" t="17708" r="3124" b="28125"/>
          <a:stretch>
            <a:fillRect/>
          </a:stretch>
        </p:blipFill>
        <p:spPr bwMode="auto">
          <a:xfrm>
            <a:off x="5643570" y="5357826"/>
            <a:ext cx="3461996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http://sadik82.ru/uploads/posts/2016-03/1457945983_dscn9849.jpg"/>
          <p:cNvPicPr>
            <a:picLocks noChangeAspect="1" noChangeArrowheads="1"/>
          </p:cNvPicPr>
          <p:nvPr/>
        </p:nvPicPr>
        <p:blipFill>
          <a:blip r:embed="rId7" cstate="print"/>
          <a:srcRect r="3376"/>
          <a:stretch>
            <a:fillRect/>
          </a:stretch>
        </p:blipFill>
        <p:spPr bwMode="auto">
          <a:xfrm>
            <a:off x="3286116" y="1500174"/>
            <a:ext cx="3363330" cy="2227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785786" y="1000108"/>
            <a:ext cx="1780039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/>
              <a:t>Огород на окне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71472" y="3988362"/>
            <a:ext cx="503477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/>
              <a:t>Уголок труда (дидактические игры. Альбомы)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857884" y="857232"/>
            <a:ext cx="3254032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400" b="1" dirty="0" smtClean="0"/>
              <a:t>Атрибуты к сюжетно ролевым играм </a:t>
            </a:r>
            <a:endParaRPr lang="ru-RU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643306" y="1000108"/>
            <a:ext cx="2040495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/>
              <a:t>Уголок дежурных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000760" y="3786190"/>
            <a:ext cx="107837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err="1" smtClean="0"/>
              <a:t>Лепбуки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" name="Рисунок 21" descr="iOGKE192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" name="Заголовок 1"/>
          <p:cNvSpPr txBox="1">
            <a:spLocks/>
          </p:cNvSpPr>
          <p:nvPr/>
        </p:nvSpPr>
        <p:spPr>
          <a:xfrm>
            <a:off x="1285852" y="714356"/>
            <a:ext cx="6357937" cy="5715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Работа с родителями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1406" y="2928934"/>
            <a:ext cx="3357556" cy="500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с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педагогами.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14282" y="71414"/>
            <a:ext cx="8715436" cy="57150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Деятельностный аспект личного вклада педагога в развитие образования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43240" y="3429000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Мастер-класс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Семинар для педагогов..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Открытый показ ООД.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844" y="1285860"/>
            <a:ext cx="33526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Мастер-класс.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Участие в конкурсах.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Совместные мероприятия.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Родительские собрания.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 l="12969" t="25625" b="15625"/>
          <a:stretch>
            <a:fillRect/>
          </a:stretch>
        </p:blipFill>
        <p:spPr bwMode="auto">
          <a:xfrm>
            <a:off x="485370" y="4500570"/>
            <a:ext cx="4515258" cy="2286016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34820" name="Picture 4" descr="https://sun9-8.userapi.com/c847021/v847021640/79079/Gn3d4kGMgM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142984"/>
            <a:ext cx="2667019" cy="2000264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</p:pic>
      <p:pic>
        <p:nvPicPr>
          <p:cNvPr id="34822" name="Picture 6" descr="https://dou36.my1.ru/_nw/1/46818807.jpg"/>
          <p:cNvPicPr>
            <a:picLocks noChangeAspect="1" noChangeArrowheads="1"/>
          </p:cNvPicPr>
          <p:nvPr/>
        </p:nvPicPr>
        <p:blipFill>
          <a:blip r:embed="rId5"/>
          <a:srcRect l="25500" t="25333" r="5999" b="13333"/>
          <a:stretch>
            <a:fillRect/>
          </a:stretch>
        </p:blipFill>
        <p:spPr bwMode="auto">
          <a:xfrm>
            <a:off x="6215074" y="2582695"/>
            <a:ext cx="2643206" cy="1774999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</p:pic>
      <p:pic>
        <p:nvPicPr>
          <p:cNvPr id="31" name="Picture 4" descr="https://pp.userapi.com/c638024/v638024215/25846/LzqWK39qpN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785794"/>
            <a:ext cx="2492375" cy="1616075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32" name="Picture 26" descr="http://luchik-bor.ru/wp-content/gallery/d180d0bed0b4d0b8d182d0b5d0bbd18cd181d0bad0bed0b5-d181d0bed0b1d180d0b0d0bdd0b8d0b5-d0bbd183d186d0b8d0bdd0b0/A71470ED-9461-4388-A14B-2E092869A25A.jpeg"/>
          <p:cNvPicPr>
            <a:picLocks noChangeAspect="1" noChangeArrowheads="1"/>
          </p:cNvPicPr>
          <p:nvPr/>
        </p:nvPicPr>
        <p:blipFill>
          <a:blip r:embed="rId7"/>
          <a:srcRect l="21264" t="19931" b="20280"/>
          <a:stretch>
            <a:fillRect/>
          </a:stretch>
        </p:blipFill>
        <p:spPr bwMode="auto">
          <a:xfrm>
            <a:off x="5742015" y="4572008"/>
            <a:ext cx="2116133" cy="2143125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28625" y="285756"/>
            <a:ext cx="8229600" cy="714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Результативность профессиональной педагогической деятельности и достигнутые эффекты.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57188" y="4357694"/>
            <a:ext cx="81438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Созданы  условия в группе для  формирования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трудовых умений и навыков у детей среднего дошкольного возраста.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Повысилась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активность  и интерес детей к теме посредством внедрения в образовательный процесс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игровых приемов.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0" y="1143006"/>
          <a:ext cx="4714875" cy="3714750"/>
        </p:xfrm>
        <a:graphic>
          <a:graphicData uri="http://schemas.openxmlformats.org/presentationml/2006/ole">
            <p:oleObj spid="_x0000_s1025" r:id="rId3" imgW="4712616" imgH="3718882" progId="Excel.Sheet.8">
              <p:embed/>
            </p:oleObj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286375" y="1000131"/>
          <a:ext cx="3190875" cy="2786063"/>
        </p:xfrm>
        <a:graphic>
          <a:graphicData uri="http://schemas.openxmlformats.org/presentationml/2006/ole">
            <p:oleObj spid="_x0000_s1026" r:id="rId4" imgW="3194581" imgH="2786113" progId="Excel.Sheet.8">
              <p:embed/>
            </p:oleObj>
          </a:graphicData>
        </a:graphic>
      </p:graphicFrame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2875" y="1000131"/>
            <a:ext cx="8643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Мониторинг уровня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трудовых умений и навыков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у детей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среднего возраста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ООП ДОУ)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7188" y="3714750"/>
            <a:ext cx="7951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Начало года                                                                                         конец года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Диапазон личного вклада педагога в развитие образования и степень его новизны.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1785926"/>
            <a:ext cx="8501123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dirty="0" smtClean="0"/>
              <a:t>Картотека сюжетно-ролевых и дидактических игр по трудовому воспитанию.</a:t>
            </a:r>
          </a:p>
          <a:p>
            <a:pPr>
              <a:buFont typeface="Wingdings" pitchFamily="2" charset="2"/>
              <a:buChar char="v"/>
            </a:pPr>
            <a:endParaRPr lang="ru-RU" sz="2800" dirty="0" smtClean="0"/>
          </a:p>
          <a:p>
            <a:pPr>
              <a:buFont typeface="Wingdings" pitchFamily="2" charset="2"/>
              <a:buChar char="v"/>
            </a:pPr>
            <a:r>
              <a:rPr lang="ru-RU" sz="2800" dirty="0" smtClean="0"/>
              <a:t>Перспективный план в средней группе   по трудовому воспитанию.</a:t>
            </a:r>
          </a:p>
          <a:p>
            <a:pPr>
              <a:buFont typeface="Wingdings" pitchFamily="2" charset="2"/>
              <a:buChar char="v"/>
            </a:pPr>
            <a:endParaRPr lang="ru-RU" sz="2800" dirty="0" smtClean="0"/>
          </a:p>
          <a:p>
            <a:pPr>
              <a:buFont typeface="Wingdings" pitchFamily="2" charset="2"/>
              <a:buChar char="v"/>
            </a:pPr>
            <a:r>
              <a:rPr lang="ru-RU" sz="2800" dirty="0" smtClean="0"/>
              <a:t>Разработка интерактивных дидактических игр по трудовому воспитанию.</a:t>
            </a:r>
          </a:p>
          <a:p>
            <a:pPr>
              <a:buFont typeface="Wingdings" pitchFamily="2" charset="2"/>
              <a:buChar char="v"/>
            </a:pPr>
            <a:endParaRPr lang="ru-RU" sz="2800" dirty="0" smtClean="0"/>
          </a:p>
          <a:p>
            <a:pPr>
              <a:buFont typeface="Wingdings" pitchFamily="2" charset="2"/>
              <a:buChar char="v"/>
            </a:pPr>
            <a:r>
              <a:rPr lang="ru-RU" sz="2800" dirty="0" smtClean="0"/>
              <a:t>Участие в разработке проекта «Бережливый детский сад»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7969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Транслируемость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практических достижений.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Прямоугольник 8"/>
          <p:cNvSpPr>
            <a:spLocks noChangeArrowheads="1"/>
          </p:cNvSpPr>
          <p:nvPr/>
        </p:nvSpPr>
        <p:spPr bwMode="auto">
          <a:xfrm>
            <a:off x="428625" y="928688"/>
            <a:ext cx="82153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На уровне ДОУ: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1.Консультации для педагогов и родителей ( на сайте ДОУ).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Открытые занятия по «Формирование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трудовых умений и навыков использованием игровых приемов».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Семинар-практикум для педагогов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smtClean="0"/>
              <a:t>Формирование позитивных установок к различным видам труда у детей среднего возраста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через игровые приемы</a:t>
            </a:r>
            <a:r>
              <a:rPr lang="ru-RU" sz="2400" dirty="0" smtClean="0"/>
              <a:t>.»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Участие в педагогических советах.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 На  федеральном уровне: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Публикация методических разработок на сайте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www.maam.ru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+mn-lt"/>
              </a:rPr>
              <a:t>Литература:</a:t>
            </a:r>
            <a:endParaRPr lang="ru-RU" sz="2800" dirty="0">
              <a:latin typeface="+mn-lt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857232"/>
          <a:ext cx="8429684" cy="4499628"/>
        </p:xfrm>
        <a:graphic>
          <a:graphicData uri="http://schemas.openxmlformats.org/drawingml/2006/table">
            <a:tbl>
              <a:tblPr/>
              <a:tblGrid>
                <a:gridCol w="8429684"/>
              </a:tblGrid>
              <a:tr h="449962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     1.. Бондаренко, Т. М. Приобщение дошкольников к труду. Методическое пособие / Т.М. Бондаренко. - Москва: ИЛ, 2014. </a:t>
                      </a:r>
                      <a:b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Буре, Р. С. Дошкольник и труд. Теория и методика трудового воспитания / Р.С. Буре. - М.: Мозаика-Синтез, 2011. </a:t>
                      </a:r>
                      <a:b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3.Комарова, Т. С. Трудовое воспитание в детском саду. Программа и методические рекомендации / Т.С. Комарова, Л.В. </a:t>
                      </a:r>
                      <a:r>
                        <a:rPr lang="ru-RU" sz="1600" b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Куцакова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Л.Ю. Павлова. - Москва: Высшая школа, 2009. </a:t>
                      </a:r>
                      <a:b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4. </a:t>
                      </a:r>
                      <a:r>
                        <a:rPr lang="ru-RU" sz="1600" b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Куцакова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Л. В. Трудовое воспитание в детском саду. Для занятий с детьми 3-7 лет / Л.В. </a:t>
                      </a:r>
                      <a:r>
                        <a:rPr lang="ru-RU" sz="1600" b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Куцакова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. - М.: Мозаика-Синтез, 2014. </a:t>
                      </a:r>
                      <a:b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5. Лабутина, Н.В. Трудовое воспитание дошкольников: методическое пособие для педагога детского сада.. / Н.В. Лабутина, А.А. Иванова, Н.П. Гусева. - Москва: </a:t>
                      </a:r>
                      <a:r>
                        <a:rPr lang="ru-RU" sz="1600" b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Гостехиздат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2016. </a:t>
                      </a:r>
                      <a:b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6. </a:t>
                      </a:r>
                      <a:r>
                        <a:rPr lang="ru-RU" sz="1600" b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Маханева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М. Д. Учим детей трудиться / М.Д. </a:t>
                      </a:r>
                      <a:r>
                        <a:rPr lang="ru-RU" sz="1600" b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Маханева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О.В. Скворцова. - М.: Сфера, 2012. </a:t>
                      </a:r>
                      <a:b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7. Нравственно-трудовое воспитание в детском саду. - М.: Просвещение, 1987. .</a:t>
                      </a:r>
                      <a:b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8. Шорыгина, Т. А. Трудовые сказки. Беседы с детьми о труде и профессиях / Т.А. Шорыгина. - М.: Сфера, 2014. .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</a:rPr>
                        <a:t/>
                      </a:r>
                      <a:b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endParaRPr lang="ru-RU" sz="16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1462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006600"/>
                </a:solidFill>
                <a:latin typeface="+mn-lt"/>
              </a:rPr>
              <a:t>Спасибо за внимание!</a:t>
            </a:r>
            <a:endParaRPr lang="ru-RU" dirty="0">
              <a:solidFill>
                <a:srgbClr val="006600"/>
              </a:solidFill>
              <a:latin typeface="+mn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FAC08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2709</TotalTime>
  <Words>983</Words>
  <Application>Microsoft Office PowerPoint</Application>
  <PresentationFormat>Экран (4:3)</PresentationFormat>
  <Paragraphs>221</Paragraphs>
  <Slides>19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Times New Roman</vt:lpstr>
      <vt:lpstr>Matilda</vt:lpstr>
      <vt:lpstr>Monotype Corsiva</vt:lpstr>
      <vt:lpstr>Wingdings</vt:lpstr>
      <vt:lpstr>Тема Office</vt:lpstr>
      <vt:lpstr>Лист Microsoft Office Excel 97-2003</vt:lpstr>
      <vt:lpstr>Презентация практических достижений  профессиональной деятельности воспитателя  МАДОУ детский сад  «Лучик» городского округа город Бор  </vt:lpstr>
      <vt:lpstr>  Тема презентации  </vt:lpstr>
      <vt:lpstr>«Условия формирования личного вклада педагога в развитие образования»  </vt:lpstr>
      <vt:lpstr>Актуальность личного вклада </vt:lpstr>
      <vt:lpstr>Слайд 5</vt:lpstr>
      <vt:lpstr>Слайд 6</vt:lpstr>
      <vt:lpstr>Слайд 7</vt:lpstr>
      <vt:lpstr>  </vt:lpstr>
      <vt:lpstr>Деятельностный аспект личного  вклада педагога</vt:lpstr>
      <vt:lpstr>Деятельностный аспект личного  вклада педагога</vt:lpstr>
      <vt:lpstr>Деятельностный аспект личного  вклада педагога. Руководство трудовой деятельностью с  применением игровых приемов.</vt:lpstr>
      <vt:lpstr>Деятельностный аспект личного  вклада педагога.</vt:lpstr>
      <vt:lpstr>Предметно развивающая среда</vt:lpstr>
      <vt:lpstr>Слайд 14</vt:lpstr>
      <vt:lpstr>Слайд 15</vt:lpstr>
      <vt:lpstr>Диапазон личного вклада педагога в развитие образования и степень его новизны.</vt:lpstr>
      <vt:lpstr>Слайд 17</vt:lpstr>
      <vt:lpstr>Литература: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Пользователь Windows</cp:lastModifiedBy>
  <cp:revision>249</cp:revision>
  <dcterms:created xsi:type="dcterms:W3CDTF">2013-08-23T08:38:35Z</dcterms:created>
  <dcterms:modified xsi:type="dcterms:W3CDTF">2020-05-14T18:31:18Z</dcterms:modified>
</cp:coreProperties>
</file>