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70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58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C94E4E4-B489-441F-812D-4254EDE616B1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C62A4C0-809C-4646-9BD4-1AF7AF46DC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3008776"/>
          </a:xfrm>
        </p:spPr>
        <p:txBody>
          <a:bodyPr>
            <a:normAutofit/>
          </a:bodyPr>
          <a:lstStyle/>
          <a:p>
            <a:endParaRPr lang="ru-RU" sz="4400" dirty="0" smtClean="0"/>
          </a:p>
          <a:p>
            <a:r>
              <a:rPr lang="ru-RU" sz="3100" dirty="0" smtClean="0">
                <a:solidFill>
                  <a:srgbClr val="7030A0"/>
                </a:solidFill>
              </a:rPr>
              <a:t>Касьянова </a:t>
            </a:r>
            <a:r>
              <a:rPr lang="ru-RU" sz="3100" dirty="0" smtClean="0">
                <a:solidFill>
                  <a:srgbClr val="7030A0"/>
                </a:solidFill>
              </a:rPr>
              <a:t>С.В.</a:t>
            </a:r>
          </a:p>
          <a:p>
            <a:r>
              <a:rPr lang="ru-RU" sz="3100" dirty="0" smtClean="0">
                <a:solidFill>
                  <a:srgbClr val="7030A0"/>
                </a:solidFill>
              </a:rPr>
              <a:t>МАОУ </a:t>
            </a:r>
            <a:r>
              <a:rPr lang="ru-RU" sz="3100" dirty="0" err="1" smtClean="0">
                <a:solidFill>
                  <a:srgbClr val="7030A0"/>
                </a:solidFill>
              </a:rPr>
              <a:t>сош</a:t>
            </a:r>
            <a:r>
              <a:rPr lang="ru-RU" sz="3100" dirty="0" smtClean="0">
                <a:solidFill>
                  <a:srgbClr val="7030A0"/>
                </a:solidFill>
              </a:rPr>
              <a:t> №6 имени С.Т. Куцева ст. Кущёвская</a:t>
            </a:r>
            <a:endParaRPr lang="ru-RU" sz="3100" dirty="0">
              <a:solidFill>
                <a:srgbClr val="7030A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7166"/>
            <a:ext cx="7772400" cy="1470025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7030A0"/>
                </a:solidFill>
              </a:rPr>
              <a:t>Обобщающий урок по геометрии в 7 классе</a:t>
            </a:r>
            <a:r>
              <a:rPr lang="ru-RU" sz="2000" dirty="0" smtClean="0">
                <a:solidFill>
                  <a:srgbClr val="7030A0"/>
                </a:solidFill>
              </a:rPr>
              <a:t> 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02916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« 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18795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68760"/>
            <a:ext cx="8373616" cy="51092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1.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У солнца есть (и не один!).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 Бьет 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в темноте от фары.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 Слепит 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глаза, если тебе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 Светит 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в глаза фонарик.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 Он 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– часть прямой.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«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Кто» он такой?</a:t>
            </a:r>
          </a:p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                                             </a:t>
            </a:r>
          </a:p>
          <a:p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2.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Он и острый, да не нос,</a:t>
            </a:r>
            <a:endParaRPr lang="ru-RU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И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прямой, да не вопрос,</a:t>
            </a:r>
            <a:endParaRPr lang="ru-RU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И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тупой он, да не ножик, -</a:t>
            </a:r>
            <a:endParaRPr lang="ru-RU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Что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еще таким быть может</a:t>
            </a: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?</a:t>
            </a:r>
            <a:endParaRPr lang="ru-RU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                                 </a:t>
            </a:r>
            <a:endParaRPr lang="ru-RU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3.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На фигуру посмотри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 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И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в альбоме начерти 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 </a:t>
            </a:r>
            <a:endParaRPr lang="ru-RU" dirty="0" smtClean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Три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угла. </a:t>
            </a: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Три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стороны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 </a:t>
            </a:r>
            <a:endParaRPr lang="ru-RU" dirty="0" smtClean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Меж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собой соедини.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 </a:t>
            </a:r>
            <a:endParaRPr lang="ru-RU" dirty="0" smtClean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Получился 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не угольник,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 </a:t>
            </a:r>
            <a:r>
              <a:rPr lang="ru-RU" b="1" i="1" dirty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А красивый…</a:t>
            </a:r>
            <a:endParaRPr lang="ru-RU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                                           </a:t>
            </a:r>
            <a:endParaRPr lang="ru-RU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Отгадай загадку »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2"/>
            <a:ext cx="323527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187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1. Составьте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слово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из букв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  <a:endParaRPr lang="ru-RU" sz="28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    </a:t>
            </a:r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Р </a:t>
            </a:r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У Е Г Т Л И О Ь Н К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2. Чему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равна сумма углов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треугольника  </a:t>
            </a:r>
            <a:endParaRPr lang="ru-RU" sz="28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3. Прямоугольник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с равными сторонами </a:t>
            </a:r>
            <a:r>
              <a:rPr lang="ru-RU" sz="2800" dirty="0" err="1" smtClean="0">
                <a:solidFill>
                  <a:srgbClr val="7030A0"/>
                </a:solidFill>
                <a:latin typeface="Arial Black" pitchFamily="34" charset="0"/>
              </a:rPr>
              <a:t>называетя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….. </a:t>
            </a:r>
            <a:endParaRPr lang="ru-RU" sz="28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4. Отрезок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, соединяющий вершину треугольника с серединой противолежащей стороны.( )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5.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Утверждение, не требующее доказательства.()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23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rgbClr val="7030A0"/>
                </a:solidFill>
                <a:latin typeface="Arial Black" pitchFamily="34" charset="0"/>
              </a:rPr>
              <a:t>6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Треугольник, все стороны которые равны, называется…(</a:t>
            </a:r>
            <a:r>
              <a:rPr lang="ru-RU" sz="2800" dirty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).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7030A0"/>
                </a:solidFill>
                <a:latin typeface="Arial Black" pitchFamily="34" charset="0"/>
              </a:rPr>
              <a:t>7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Прямые, которые никогда не пересекаются, называются…( ).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7030A0"/>
                </a:solidFill>
                <a:latin typeface="Arial Black" pitchFamily="34" charset="0"/>
              </a:rPr>
              <a:t>8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Для измерения углов используется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().</a:t>
            </a:r>
            <a:endParaRPr lang="ru-RU" sz="28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buNone/>
            </a:pPr>
            <a:r>
              <a:rPr lang="ru-RU" sz="2800" dirty="0">
                <a:solidFill>
                  <a:srgbClr val="7030A0"/>
                </a:solidFill>
                <a:latin typeface="Arial Black" pitchFamily="34" charset="0"/>
              </a:rPr>
              <a:t>9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Утверждение, справедливости которого устанавливается путем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рассуждений.()</a:t>
            </a:r>
            <a:endParaRPr lang="ru-RU" sz="28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3244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10.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Треугольник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, у которого две стороны равны, называется…( ).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11.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Два угла, у которых одна сторона общая, а две другие являются продолжениями одна другой, называются…( ).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12.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Сумма смежных углов равна…().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13.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Луч, исходящий из вершины угла, называется…(</a:t>
            </a:r>
            <a:r>
              <a:rPr lang="ru-RU" sz="2800" dirty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7030A0"/>
                </a:solidFill>
                <a:latin typeface="Arial Black" pitchFamily="34" charset="0"/>
              </a:rPr>
              <a:t>).</a:t>
            </a:r>
            <a:endParaRPr lang="ru-RU" sz="2800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0" dirty="0"/>
          </a:p>
          <a:p>
            <a:pPr marL="0" indent="0">
              <a:buNone/>
            </a:pPr>
            <a:r>
              <a:rPr lang="ru-RU" sz="3200" dirty="0">
                <a:solidFill>
                  <a:srgbClr val="7030A0"/>
                </a:solidFill>
              </a:rPr>
              <a:t>Сколько </a:t>
            </a:r>
            <a:r>
              <a:rPr lang="ru-RU" sz="3200" dirty="0" smtClean="0">
                <a:solidFill>
                  <a:srgbClr val="7030A0"/>
                </a:solidFill>
              </a:rPr>
              <a:t> </a:t>
            </a:r>
            <a:endParaRPr lang="ru-RU" sz="3200" b="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7030A0"/>
                </a:solidFill>
              </a:rPr>
              <a:t>т</a:t>
            </a:r>
            <a:r>
              <a:rPr lang="ru-RU" sz="3200" dirty="0" smtClean="0">
                <a:solidFill>
                  <a:srgbClr val="7030A0"/>
                </a:solidFill>
              </a:rPr>
              <a:t>реугольников 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7030A0"/>
                </a:solidFill>
              </a:rPr>
              <a:t>н</a:t>
            </a:r>
            <a:r>
              <a:rPr lang="ru-RU" sz="3200" dirty="0" smtClean="0">
                <a:solidFill>
                  <a:srgbClr val="7030A0"/>
                </a:solidFill>
              </a:rPr>
              <a:t>а рисунке?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19256" cy="1371600"/>
          </a:xfrm>
        </p:spPr>
        <p:txBody>
          <a:bodyPr>
            <a:noAutofit/>
          </a:bodyPr>
          <a:lstStyle/>
          <a:p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25675"/>
            <a:ext cx="4896544" cy="329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Задача №1</a:t>
            </a:r>
            <a:r>
              <a:rPr lang="en-US" dirty="0" smtClean="0">
                <a:solidFill>
                  <a:srgbClr val="7030A0"/>
                </a:solidFill>
              </a:rPr>
              <a:t>                                     </a:t>
            </a:r>
            <a:r>
              <a:rPr lang="ru-RU" dirty="0" smtClean="0">
                <a:solidFill>
                  <a:srgbClr val="7030A0"/>
                </a:solidFill>
              </a:rPr>
              <a:t>Дано: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       </a:t>
            </a:r>
            <a:r>
              <a:rPr lang="ru-RU" sz="2400" dirty="0" smtClean="0">
                <a:solidFill>
                  <a:srgbClr val="7030A0"/>
                </a:solidFill>
              </a:rPr>
              <a:t>А        </a:t>
            </a:r>
            <a:r>
              <a:rPr lang="en-US" sz="2400" dirty="0" smtClean="0">
                <a:solidFill>
                  <a:srgbClr val="7030A0"/>
                </a:solidFill>
              </a:rPr>
              <a:t>D</a:t>
            </a:r>
            <a:r>
              <a:rPr lang="ru-RU" sz="2400" dirty="0" smtClean="0">
                <a:solidFill>
                  <a:srgbClr val="7030A0"/>
                </a:solidFill>
              </a:rPr>
              <a:t>                                        АОВ=</a:t>
            </a:r>
            <a:r>
              <a:rPr lang="ru-RU" sz="2800" dirty="0" smtClean="0">
                <a:solidFill>
                  <a:srgbClr val="7030A0"/>
                </a:solidFill>
              </a:rPr>
              <a:t>125*</a:t>
            </a:r>
            <a:endParaRPr lang="en-US" sz="28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7030A0"/>
                </a:solidFill>
              </a:rPr>
              <a:t>                                C</a:t>
            </a:r>
            <a:r>
              <a:rPr lang="ru-RU" sz="2400" dirty="0" smtClean="0">
                <a:solidFill>
                  <a:srgbClr val="7030A0"/>
                </a:solidFill>
              </a:rPr>
              <a:t>                             А</a:t>
            </a:r>
            <a:r>
              <a:rPr lang="en-US" sz="2400" dirty="0" smtClean="0">
                <a:solidFill>
                  <a:srgbClr val="7030A0"/>
                </a:solidFill>
              </a:rPr>
              <a:t>OD=</a:t>
            </a:r>
            <a:r>
              <a:rPr lang="en-US" sz="2800" dirty="0" smtClean="0">
                <a:solidFill>
                  <a:srgbClr val="7030A0"/>
                </a:solidFill>
              </a:rPr>
              <a:t>31*</a:t>
            </a:r>
          </a:p>
          <a:p>
            <a:pPr>
              <a:buNone/>
            </a:pPr>
            <a:r>
              <a:rPr lang="en-US" sz="2400" dirty="0" smtClean="0">
                <a:solidFill>
                  <a:srgbClr val="7030A0"/>
                </a:solidFill>
              </a:rPr>
              <a:t>                                                                </a:t>
            </a:r>
            <a:r>
              <a:rPr lang="ru-RU" sz="2400" dirty="0" smtClean="0">
                <a:solidFill>
                  <a:srgbClr val="7030A0"/>
                </a:solidFill>
              </a:rPr>
              <a:t>СОВ=</a:t>
            </a:r>
            <a:r>
              <a:rPr lang="ru-RU" sz="2800" dirty="0" smtClean="0">
                <a:solidFill>
                  <a:srgbClr val="7030A0"/>
                </a:solidFill>
              </a:rPr>
              <a:t>42*</a:t>
            </a:r>
            <a:endParaRPr lang="en-US" sz="28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                                            </a:t>
            </a:r>
            <a:endParaRPr lang="en-US" sz="24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7030A0"/>
                </a:solidFill>
              </a:rPr>
              <a:t>               O                         B</a:t>
            </a:r>
            <a:r>
              <a:rPr lang="ru-RU" sz="2400" dirty="0" smtClean="0">
                <a:solidFill>
                  <a:srgbClr val="7030A0"/>
                </a:solidFill>
              </a:rPr>
              <a:t>                 Найти       </a:t>
            </a:r>
            <a:r>
              <a:rPr lang="en-US" sz="2400" dirty="0" smtClean="0">
                <a:solidFill>
                  <a:srgbClr val="7030A0"/>
                </a:solidFill>
              </a:rPr>
              <a:t>DOC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6200000" flipH="1">
            <a:off x="821505" y="3393281"/>
            <a:ext cx="1857388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928794" y="4500570"/>
            <a:ext cx="17859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1000100" y="3571876"/>
            <a:ext cx="18573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1979712" y="2678901"/>
            <a:ext cx="1071570" cy="17582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4929190" y="2571744"/>
            <a:ext cx="214314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929190" y="2786058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4857752" y="3000372"/>
            <a:ext cx="214314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857752" y="3214686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072066" y="4000504"/>
            <a:ext cx="207170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H="1">
            <a:off x="6429387" y="4000504"/>
            <a:ext cx="178596" cy="2829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6429388" y="4315081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Задача №2   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                       </a:t>
            </a:r>
            <a:r>
              <a:rPr lang="ru-RU" dirty="0" smtClean="0">
                <a:solidFill>
                  <a:srgbClr val="7030A0"/>
                </a:solidFill>
              </a:rPr>
              <a:t>Дано: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                                                           1 :     2 = 4:5</a:t>
            </a:r>
          </a:p>
          <a:p>
            <a:pPr>
              <a:buNone/>
            </a:pPr>
            <a:r>
              <a:rPr lang="ru-RU" dirty="0" smtClean="0"/>
              <a:t>                                                    </a:t>
            </a:r>
          </a:p>
          <a:p>
            <a:pPr>
              <a:buNone/>
            </a:pPr>
            <a:r>
              <a:rPr lang="ru-RU" dirty="0" smtClean="0"/>
              <a:t>                   </a:t>
            </a:r>
            <a:r>
              <a:rPr lang="ru-RU" dirty="0" smtClean="0"/>
              <a:t>2           </a:t>
            </a:r>
            <a:r>
              <a:rPr lang="ru-RU" dirty="0" smtClean="0"/>
              <a:t>1                         </a:t>
            </a:r>
            <a:r>
              <a:rPr lang="ru-RU" dirty="0" smtClean="0">
                <a:solidFill>
                  <a:srgbClr val="7030A0"/>
                </a:solidFill>
              </a:rPr>
              <a:t>Найти       1 </a:t>
            </a:r>
            <a:r>
              <a:rPr lang="ru-RU" sz="1800" dirty="0" smtClean="0">
                <a:solidFill>
                  <a:srgbClr val="7030A0"/>
                </a:solidFill>
              </a:rPr>
              <a:t>и</a:t>
            </a:r>
            <a:r>
              <a:rPr lang="ru-RU" dirty="0" smtClean="0">
                <a:solidFill>
                  <a:srgbClr val="7030A0"/>
                </a:solidFill>
              </a:rPr>
              <a:t>      2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Задача №3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                     </a:t>
            </a:r>
            <a:r>
              <a:rPr lang="ru-RU" dirty="0" smtClean="0">
                <a:solidFill>
                  <a:srgbClr val="7030A0"/>
                </a:solidFill>
              </a:rPr>
              <a:t>Найти:          1 </a:t>
            </a:r>
            <a:r>
              <a:rPr lang="ru-RU" sz="1800" dirty="0" smtClean="0">
                <a:solidFill>
                  <a:srgbClr val="7030A0"/>
                </a:solidFill>
              </a:rPr>
              <a:t>и</a:t>
            </a:r>
            <a:r>
              <a:rPr lang="ru-RU" dirty="0" smtClean="0">
                <a:solidFill>
                  <a:srgbClr val="7030A0"/>
                </a:solidFill>
              </a:rPr>
              <a:t>   </a:t>
            </a:r>
            <a:r>
              <a:rPr lang="ru-RU" dirty="0" smtClean="0">
                <a:solidFill>
                  <a:srgbClr val="7030A0"/>
                </a:solidFill>
              </a:rPr>
              <a:t>   2</a:t>
            </a:r>
            <a:endParaRPr lang="ru-RU" sz="14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1600" dirty="0" smtClean="0"/>
              <a:t>                            2                                                                    </a:t>
            </a:r>
          </a:p>
          <a:p>
            <a:pPr>
              <a:buNone/>
            </a:pPr>
            <a:r>
              <a:rPr lang="ru-RU" sz="1600" dirty="0" smtClean="0"/>
              <a:t>                         1    </a:t>
            </a:r>
            <a:r>
              <a:rPr lang="ru-RU" sz="1600" dirty="0" smtClean="0"/>
              <a:t>      42    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07930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000100" y="3929066"/>
            <a:ext cx="264320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5400000" flipH="1" flipV="1">
            <a:off x="2071670" y="2786058"/>
            <a:ext cx="1428760" cy="857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6017934" y="2664427"/>
            <a:ext cx="214314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6027971" y="2853024"/>
            <a:ext cx="272221" cy="61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5181218" y="2608704"/>
            <a:ext cx="214314" cy="1628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5076056" y="2807620"/>
            <a:ext cx="432048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604574" y="3356992"/>
            <a:ext cx="214314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7382023" y="3583182"/>
            <a:ext cx="214314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7452322" y="3787330"/>
            <a:ext cx="288030" cy="158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6571158" y="3573016"/>
            <a:ext cx="214314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540924" y="3795908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1000100" y="4851397"/>
            <a:ext cx="2357454" cy="10001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1178695" y="4602550"/>
            <a:ext cx="2000264" cy="12144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Дуга 30"/>
          <p:cNvSpPr/>
          <p:nvPr/>
        </p:nvSpPr>
        <p:spPr>
          <a:xfrm>
            <a:off x="2071670" y="5643578"/>
            <a:ext cx="71438" cy="21431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7708719" y="4714996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7740352" y="4530429"/>
            <a:ext cx="214314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6785472" y="4713408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6747714" y="4493614"/>
            <a:ext cx="214314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4732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Придумай рисунок из треугольников.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  Для </a:t>
            </a: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рисунка </a:t>
            </a: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   используй </a:t>
            </a: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все виды треугольников</a:t>
            </a: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.</a:t>
            </a:r>
            <a:endParaRPr lang="ru-RU" sz="2400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32395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76872"/>
            <a:ext cx="7147857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234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1.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Найдите угол при вершине равнобедренного треугольника, если угол при основании равен 6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0°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2.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В прямоугольном треугольнике один из углов равен 3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4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°. Найдите другой острый угол треугольника.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3.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В треугольнике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ABС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угол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С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– прямой,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угол A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= 32°. Найдите внешний угол при вершине B.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4.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Каждый угол равностороннего треугольника равен…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5.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В треугольнике один из углов равен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21º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, другой –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56º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. Найдите третий угол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.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2624"/>
          </a:xfrm>
        </p:spPr>
        <p:txBody>
          <a:bodyPr>
            <a:normAutofit fontScale="90000"/>
          </a:bodyPr>
          <a:lstStyle/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14266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</a:t>
            </a:r>
            <a:r>
              <a:rPr lang="ru-RU" dirty="0" smtClean="0">
                <a:solidFill>
                  <a:srgbClr val="7030A0"/>
                </a:solidFill>
              </a:rPr>
              <a:t>Домашнее задание: повторить теоретический материал.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169" y="2420889"/>
            <a:ext cx="684076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272</TotalTime>
  <Words>383</Words>
  <Application>Microsoft Office PowerPoint</Application>
  <PresentationFormat>Экран (4:3)</PresentationFormat>
  <Paragraphs>78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Бумажная</vt:lpstr>
      <vt:lpstr>Обобщающий урок по геометрии в 7 классе </vt:lpstr>
      <vt:lpstr>« </vt:lpstr>
      <vt:lpstr>«Отгадай загадку 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</vt:lpstr>
    </vt:vector>
  </TitlesOfParts>
  <Company>Школа №6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Обобщающий урок по геометрии в 7 классе </dc:title>
  <dc:creator>Светлана Владимировна</dc:creator>
  <cp:lastModifiedBy>admin</cp:lastModifiedBy>
  <cp:revision>34</cp:revision>
  <dcterms:created xsi:type="dcterms:W3CDTF">2010-03-15T09:06:22Z</dcterms:created>
  <dcterms:modified xsi:type="dcterms:W3CDTF">2021-10-31T16:43:05Z</dcterms:modified>
</cp:coreProperties>
</file>