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0" r:id="rId4"/>
    <p:sldId id="263" r:id="rId5"/>
    <p:sldId id="266" r:id="rId6"/>
    <p:sldId id="276" r:id="rId7"/>
    <p:sldId id="261" r:id="rId8"/>
    <p:sldId id="262" r:id="rId9"/>
    <p:sldId id="259" r:id="rId10"/>
    <p:sldId id="265" r:id="rId11"/>
    <p:sldId id="271" r:id="rId12"/>
    <p:sldId id="267" r:id="rId13"/>
    <p:sldId id="268" r:id="rId14"/>
    <p:sldId id="269" r:id="rId15"/>
    <p:sldId id="272" r:id="rId16"/>
    <p:sldId id="270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05A1E78-835E-4720-AE13-DE72CC149C69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482845-D728-4C95-ABD8-38D02E2621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467544" y="260649"/>
            <a:ext cx="7304856" cy="432047"/>
          </a:xfrm>
        </p:spPr>
        <p:txBody>
          <a:bodyPr>
            <a:normAutofit fontScale="90000"/>
          </a:bodyPr>
          <a:lstStyle/>
          <a:p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2200" dirty="0" smtClean="0"/>
              <a:t>Муниципальное бюджетное </a:t>
            </a:r>
            <a:br>
              <a:rPr lang="ru-RU" sz="2200" dirty="0" smtClean="0"/>
            </a:br>
            <a:r>
              <a:rPr lang="ru-RU" sz="2200" dirty="0" smtClean="0"/>
              <a:t>общеобразовательное </a:t>
            </a:r>
            <a:br>
              <a:rPr lang="ru-RU" sz="2200" dirty="0" smtClean="0"/>
            </a:br>
            <a:r>
              <a:rPr lang="ru-RU" sz="2200" dirty="0" smtClean="0"/>
              <a:t>учреждение</a:t>
            </a:r>
            <a:br>
              <a:rPr lang="ru-RU" sz="2200" dirty="0" smtClean="0"/>
            </a:br>
            <a:r>
              <a:rPr lang="ru-RU" sz="2200" dirty="0" smtClean="0"/>
              <a:t>«</a:t>
            </a:r>
            <a:r>
              <a:rPr lang="ru-RU" sz="2200" dirty="0" err="1" smtClean="0"/>
              <a:t>Сонская</a:t>
            </a:r>
            <a:r>
              <a:rPr lang="ru-RU" sz="2200" dirty="0" smtClean="0"/>
              <a:t> средняя общеобразовательная школа»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b="1" dirty="0" smtClean="0"/>
              <a:t>«Интеграция урочной </a:t>
            </a:r>
            <a:br>
              <a:rPr lang="ru-RU" b="1" dirty="0" smtClean="0"/>
            </a:br>
            <a:r>
              <a:rPr lang="ru-RU" b="1" dirty="0" smtClean="0"/>
              <a:t>и </a:t>
            </a:r>
            <a:r>
              <a:rPr lang="ru-RU" b="1" dirty="0"/>
              <a:t>внеурочной</a:t>
            </a:r>
            <a:br>
              <a:rPr lang="ru-RU" b="1" dirty="0"/>
            </a:br>
            <a:r>
              <a:rPr lang="ru-RU" b="1" dirty="0"/>
              <a:t>деятельности школьников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по </a:t>
            </a:r>
            <a:r>
              <a:rPr lang="ru-RU" b="1" dirty="0"/>
              <a:t>биологии  </a:t>
            </a:r>
            <a:r>
              <a:rPr lang="ru-RU" b="1" dirty="0" smtClean="0"/>
              <a:t>и химии»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000" b="1" dirty="0" smtClean="0"/>
              <a:t>Учитель биологии и химии </a:t>
            </a:r>
            <a:br>
              <a:rPr lang="ru-RU" sz="2000" b="1" dirty="0" smtClean="0"/>
            </a:br>
            <a:r>
              <a:rPr lang="ru-RU" sz="2000" b="1" dirty="0" smtClean="0"/>
              <a:t>Ауэр Татьяна Васильевна</a:t>
            </a:r>
            <a:br>
              <a:rPr lang="ru-RU" sz="2000" b="1" dirty="0" smtClean="0"/>
            </a:br>
            <a:r>
              <a:rPr lang="ru-RU" sz="2000" b="1" dirty="0" smtClean="0"/>
              <a:t>2020г</a:t>
            </a:r>
            <a:endParaRPr lang="ru-RU" sz="2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2263" y="0"/>
            <a:ext cx="2471737" cy="337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47664" y="1196752"/>
            <a:ext cx="63367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/>
              <a:t>Основная </a:t>
            </a:r>
            <a:r>
              <a:rPr lang="ru-RU" sz="3600" b="1" dirty="0"/>
              <a:t>образовательная программа</a:t>
            </a:r>
          </a:p>
          <a:p>
            <a:r>
              <a:rPr lang="ru-RU" sz="3600" b="1" dirty="0" smtClean="0"/>
              <a:t>основного </a:t>
            </a:r>
            <a:r>
              <a:rPr lang="ru-RU" sz="3600" b="1" dirty="0"/>
              <a:t>общего образования реализуется</a:t>
            </a:r>
          </a:p>
          <a:p>
            <a:r>
              <a:rPr lang="ru-RU" sz="3600" b="1" dirty="0"/>
              <a:t>образовательным учреждением через </a:t>
            </a:r>
            <a:r>
              <a:rPr lang="ru-RU" sz="3600" b="1" i="1" dirty="0"/>
              <a:t>учебный</a:t>
            </a:r>
          </a:p>
          <a:p>
            <a:r>
              <a:rPr lang="ru-RU" sz="3600" b="1" i="1" dirty="0"/>
              <a:t>план и внеурочную деятельность.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613576" cy="6153864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ru-RU" sz="2800" b="1" u="sng" dirty="0">
                <a:solidFill>
                  <a:srgbClr val="C00000"/>
                </a:solidFill>
              </a:rPr>
              <a:t>Интеграция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/>
              <a:t>- это не механическое соединение предметов… </a:t>
            </a:r>
            <a:endParaRPr lang="ru-RU" sz="2800" b="1" dirty="0" smtClean="0"/>
          </a:p>
          <a:p>
            <a:pPr marL="45720" indent="0">
              <a:buNone/>
            </a:pPr>
            <a:r>
              <a:rPr lang="ru-RU" sz="2800" b="1" dirty="0"/>
              <a:t>	</a:t>
            </a:r>
            <a:r>
              <a:rPr lang="ru-RU" sz="2800" b="1" dirty="0" smtClean="0"/>
              <a:t>В </a:t>
            </a:r>
            <a:r>
              <a:rPr lang="ru-RU" sz="2800" b="1" dirty="0"/>
              <a:t>педагогике под интеграцией понимается высшая форма выражения </a:t>
            </a:r>
            <a:r>
              <a:rPr lang="ru-RU" sz="2800" b="1" u="sng" dirty="0">
                <a:solidFill>
                  <a:srgbClr val="C00000"/>
                </a:solidFill>
              </a:rPr>
              <a:t>единства целей, принципов и содержания организации процесса обучения и воспитания</a:t>
            </a:r>
            <a:r>
              <a:rPr lang="ru-RU" sz="2800" b="1" dirty="0"/>
              <a:t>, результатом функционирования которых является формирование у обучаемых качественно новой целостной системы знаний и умений. </a:t>
            </a:r>
            <a:endParaRPr lang="ru-RU" sz="2800" b="1" dirty="0" smtClean="0"/>
          </a:p>
          <a:p>
            <a:pPr marL="45720" indent="0">
              <a:buNone/>
            </a:pPr>
            <a:r>
              <a:rPr lang="ru-RU" b="1" i="1" dirty="0" smtClean="0"/>
              <a:t>	Развитие </a:t>
            </a:r>
            <a:r>
              <a:rPr lang="ru-RU" b="1" i="1" dirty="0"/>
              <a:t>современной личности, обладающей системным мышлением, способностью к осознанному анализу своей деятельности, самостоятельным действиям в условиях неопределенности, а также приобретению новых знаний и умений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63189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Внеурочная </a:t>
            </a:r>
            <a:r>
              <a:rPr lang="ru-RU" sz="2800" b="1" dirty="0" smtClean="0"/>
              <a:t>деятельность - </a:t>
            </a:r>
            <a:r>
              <a:rPr lang="ru-RU" sz="2800" b="1" dirty="0"/>
              <a:t>в первую очередь ставит своей целью достижение </a:t>
            </a:r>
            <a:r>
              <a:rPr lang="ru-RU" sz="2800" b="1" u="sng" dirty="0">
                <a:solidFill>
                  <a:srgbClr val="C00000"/>
                </a:solidFill>
              </a:rPr>
              <a:t>воспитательных, личностных и </a:t>
            </a:r>
            <a:r>
              <a:rPr lang="ru-RU" sz="2800" b="1" u="sng" dirty="0" err="1">
                <a:solidFill>
                  <a:srgbClr val="C00000"/>
                </a:solidFill>
              </a:rPr>
              <a:t>метапредметных</a:t>
            </a:r>
            <a:r>
              <a:rPr lang="ru-RU" sz="2800" b="1" u="sng" dirty="0">
                <a:solidFill>
                  <a:srgbClr val="C00000"/>
                </a:solidFill>
              </a:rPr>
              <a:t> результатов.</a:t>
            </a:r>
            <a:r>
              <a:rPr lang="ru-RU" sz="2800" b="1" dirty="0"/>
              <a:t> Это определяет и специфику внеурочной деятельности, в ходе которой обучающийся не только и даже не столько должен узнать, сколько научиться действовать, чувствовать , принимать решения.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65575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Татьяна\Desktop\авг конф\интеграция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Урочная и внеурочная деятельность учащихся должны быть неразрывно связаны для большей продуктивности обучения</a:t>
            </a:r>
            <a:endParaRPr lang="ru-RU" sz="2400" dirty="0"/>
          </a:p>
        </p:txBody>
      </p:sp>
      <p:sp>
        <p:nvSpPr>
          <p:cNvPr id="12" name="Содержимое 11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ru-RU" sz="1600" b="1" dirty="0" smtClean="0"/>
              <a:t>Урочная деятельность </a:t>
            </a:r>
            <a:endParaRPr lang="ru-RU" sz="1600" dirty="0" smtClean="0"/>
          </a:p>
          <a:p>
            <a:r>
              <a:rPr lang="ru-RU" sz="1600" dirty="0" smtClean="0"/>
              <a:t>Построение научно-рациональной картины мира и способов формирования нормативно-целесоо­бразной деятельности. </a:t>
            </a:r>
          </a:p>
          <a:p>
            <a:r>
              <a:rPr lang="ru-RU" sz="1600" dirty="0" smtClean="0"/>
              <a:t>Усвоение предметных знаний и способов их употребления. Освоение </a:t>
            </a:r>
            <a:r>
              <a:rPr lang="ru-RU" sz="1600" dirty="0" err="1" smtClean="0"/>
              <a:t>общеучебных</a:t>
            </a:r>
            <a:r>
              <a:rPr lang="ru-RU" sz="1600" dirty="0" smtClean="0"/>
              <a:t> умений и навыков, как универсальных способов деятельности и познания. </a:t>
            </a:r>
          </a:p>
          <a:p>
            <a:r>
              <a:rPr lang="ru-RU" sz="1600" dirty="0" smtClean="0"/>
              <a:t>Освоение возрастного нормативного пространства. </a:t>
            </a:r>
          </a:p>
          <a:p>
            <a:r>
              <a:rPr lang="ru-RU" sz="1600" dirty="0" smtClean="0"/>
              <a:t>Социализация детей, формирование социально-адаптированной личности. </a:t>
            </a:r>
          </a:p>
          <a:p>
            <a:r>
              <a:rPr lang="ru-RU" sz="1600" dirty="0" smtClean="0"/>
              <a:t>Опора на общечеловеческий опыт познания. </a:t>
            </a:r>
          </a:p>
          <a:p>
            <a:r>
              <a:rPr lang="ru-RU" sz="1600" dirty="0" smtClean="0"/>
              <a:t>Адаптирующее и корректирующее образование. </a:t>
            </a:r>
          </a:p>
          <a:p>
            <a:endParaRPr lang="ru-RU" sz="1600" dirty="0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ru-RU" sz="1800" b="1" dirty="0" smtClean="0"/>
              <a:t>Внеурочная деятельность </a:t>
            </a:r>
          </a:p>
          <a:p>
            <a:pPr>
              <a:buNone/>
            </a:pPr>
            <a:r>
              <a:rPr lang="ru-RU" sz="1600" dirty="0" smtClean="0"/>
              <a:t>Раскрытие ценностно-смысловых  компонентов этого мира и развитие самодеятельности детей. </a:t>
            </a:r>
          </a:p>
          <a:p>
            <a:r>
              <a:rPr lang="ru-RU" sz="1600" dirty="0" smtClean="0"/>
              <a:t>Раскрытие личных интересов и склонностей, где учебные предметы всего лишь одно из средств. </a:t>
            </a:r>
          </a:p>
          <a:p>
            <a:r>
              <a:rPr lang="ru-RU" sz="1600" dirty="0" smtClean="0"/>
              <a:t>Построение пространства для саморазвития. </a:t>
            </a:r>
          </a:p>
          <a:p>
            <a:r>
              <a:rPr lang="ru-RU" sz="1600" dirty="0" smtClean="0"/>
              <a:t>Индивидуализация, «выращивание» свободной, самобытной личности. </a:t>
            </a:r>
          </a:p>
          <a:p>
            <a:r>
              <a:rPr lang="ru-RU" sz="1600" dirty="0" smtClean="0"/>
              <a:t>Опора на личный опыт из практической жизнедеятельности ребёнка. </a:t>
            </a:r>
          </a:p>
          <a:p>
            <a:r>
              <a:rPr lang="ru-RU" sz="1600" dirty="0" smtClean="0"/>
              <a:t>Развивающее и реабилитирующее </a:t>
            </a:r>
          </a:p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496944" cy="47857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dirty="0"/>
              <a:t>При освоении основ естественнонаучных</a:t>
            </a:r>
          </a:p>
          <a:p>
            <a:pPr marL="45720" indent="0" algn="ctr">
              <a:buNone/>
            </a:pPr>
            <a:r>
              <a:rPr lang="ru-RU" sz="2800" dirty="0"/>
              <a:t>дисциплин, мною сделан акцент на</a:t>
            </a:r>
          </a:p>
          <a:p>
            <a:pPr marL="45720" indent="0" algn="ctr">
              <a:buNone/>
            </a:pPr>
            <a:r>
              <a:rPr lang="ru-RU" sz="2800" u="sng" dirty="0"/>
              <a:t>воспитание эмоционально- ценностного</a:t>
            </a:r>
          </a:p>
          <a:p>
            <a:pPr marL="45720" indent="0" algn="ctr">
              <a:buNone/>
            </a:pPr>
            <a:r>
              <a:rPr lang="ru-RU" sz="2800" u="sng" dirty="0"/>
              <a:t>отношения к природе, чувства</a:t>
            </a:r>
          </a:p>
          <a:p>
            <a:pPr marL="45720" indent="0" algn="ctr">
              <a:buNone/>
            </a:pPr>
            <a:r>
              <a:rPr lang="ru-RU" sz="2800" u="sng" dirty="0"/>
              <a:t>ответственности за экологическое</a:t>
            </a:r>
          </a:p>
          <a:p>
            <a:pPr marL="45720" indent="0" algn="ctr">
              <a:buNone/>
            </a:pPr>
            <a:r>
              <a:rPr lang="ru-RU" sz="2800" u="sng" dirty="0"/>
              <a:t>благополучие окружающего </a:t>
            </a:r>
            <a:r>
              <a:rPr lang="ru-RU" sz="2800" u="sng" dirty="0" smtClean="0"/>
              <a:t>мира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42767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154" y="0"/>
            <a:ext cx="9192154" cy="689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Интеграция урочной и внеурочной деятельности</a:t>
            </a:r>
            <a:endParaRPr lang="ru-RU" b="1" i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781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9675"/>
                <a:gridCol w="3749675"/>
              </a:tblGrid>
              <a:tr h="1195282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Урочная деятельность</a:t>
                      </a:r>
                      <a:endParaRPr lang="ru-RU" sz="3200" dirty="0"/>
                    </a:p>
                  </a:txBody>
                  <a:tcPr marL="84105" marR="84105"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Внеурочная деятельность</a:t>
                      </a:r>
                      <a:endParaRPr lang="ru-RU" sz="3200" dirty="0"/>
                    </a:p>
                  </a:txBody>
                  <a:tcPr marL="84105" marR="84105"/>
                </a:tc>
              </a:tr>
              <a:tr h="1195282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 «Биология»</a:t>
                      </a:r>
                      <a:endParaRPr lang="ru-RU" dirty="0"/>
                    </a:p>
                  </a:txBody>
                  <a:tcPr marL="84105" marR="84105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«В мире животных»</a:t>
                      </a:r>
                      <a:endParaRPr lang="ru-RU" dirty="0"/>
                    </a:p>
                  </a:txBody>
                  <a:tcPr marL="84105" marR="84105"/>
                </a:tc>
              </a:tr>
              <a:tr h="119528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4105" marR="84105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Раздел: Микроскопические</a:t>
                      </a:r>
                      <a:r>
                        <a:rPr lang="ru-RU" baseline="0" dirty="0" smtClean="0"/>
                        <a:t> животные</a:t>
                      </a:r>
                      <a:endParaRPr lang="ru-RU" dirty="0"/>
                    </a:p>
                  </a:txBody>
                  <a:tcPr marL="84105" marR="84105"/>
                </a:tc>
              </a:tr>
              <a:tr h="119528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4105" marR="84105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Проект: «Культивирование инфузории-туфельки»</a:t>
                      </a:r>
                      <a:endParaRPr lang="ru-RU" dirty="0"/>
                    </a:p>
                  </a:txBody>
                  <a:tcPr marL="84105" marR="8410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Формы внеурочной научно-познавательной деятельности</a:t>
            </a:r>
            <a:endParaRPr lang="ru-RU" sz="4400" dirty="0"/>
          </a:p>
        </p:txBody>
      </p:sp>
      <p:sp>
        <p:nvSpPr>
          <p:cNvPr id="3" name="Овал 2"/>
          <p:cNvSpPr/>
          <p:nvPr/>
        </p:nvSpPr>
        <p:spPr>
          <a:xfrm>
            <a:off x="3131840" y="4653136"/>
            <a:ext cx="2376264" cy="1512168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347864" y="4843605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Формы внеурочной работы</a:t>
            </a:r>
            <a:endParaRPr lang="ru-RU" sz="2000" b="1" dirty="0"/>
          </a:p>
        </p:txBody>
      </p:sp>
      <p:sp>
        <p:nvSpPr>
          <p:cNvPr id="7" name="Выноска 1 6"/>
          <p:cNvSpPr/>
          <p:nvPr/>
        </p:nvSpPr>
        <p:spPr>
          <a:xfrm>
            <a:off x="6084168" y="1720281"/>
            <a:ext cx="2232248" cy="936104"/>
          </a:xfrm>
          <a:prstGeom prst="borderCallout1">
            <a:avLst>
              <a:gd name="adj1" fmla="val 93174"/>
              <a:gd name="adj2" fmla="val 1437"/>
              <a:gd name="adj3" fmla="val 312514"/>
              <a:gd name="adj4" fmla="val -6690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ыноска 1 7"/>
          <p:cNvSpPr/>
          <p:nvPr/>
        </p:nvSpPr>
        <p:spPr>
          <a:xfrm>
            <a:off x="6466919" y="3312828"/>
            <a:ext cx="2464127" cy="1213016"/>
          </a:xfrm>
          <a:prstGeom prst="borderCallout1">
            <a:avLst>
              <a:gd name="adj1" fmla="val 100151"/>
              <a:gd name="adj2" fmla="val -1003"/>
              <a:gd name="adj3" fmla="val 139202"/>
              <a:gd name="adj4" fmla="val -45925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ыноска 1 8"/>
          <p:cNvSpPr/>
          <p:nvPr/>
        </p:nvSpPr>
        <p:spPr>
          <a:xfrm>
            <a:off x="6473280" y="5394844"/>
            <a:ext cx="2525553" cy="993884"/>
          </a:xfrm>
          <a:prstGeom prst="borderCallout1">
            <a:avLst>
              <a:gd name="adj1" fmla="val 29948"/>
              <a:gd name="adj2" fmla="val -1112"/>
              <a:gd name="adj3" fmla="val 3564"/>
              <a:gd name="adj4" fmla="val -37604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228184" y="1662832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Участие в олимпиадах и конкурсах</a:t>
            </a:r>
            <a:endParaRPr lang="ru-RU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488444" y="3257616"/>
            <a:ext cx="2379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Сотрудничество с другими школами, музеями, ВУЗами</a:t>
            </a:r>
            <a:endParaRPr lang="ru-RU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403910" y="5409220"/>
            <a:ext cx="26642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Исследовательская деятельность и участие в НПК</a:t>
            </a:r>
            <a:endParaRPr lang="ru-RU" sz="2000" b="1" dirty="0"/>
          </a:p>
        </p:txBody>
      </p:sp>
      <p:sp>
        <p:nvSpPr>
          <p:cNvPr id="15" name="Выноска 1 14"/>
          <p:cNvSpPr/>
          <p:nvPr/>
        </p:nvSpPr>
        <p:spPr>
          <a:xfrm>
            <a:off x="251520" y="1662832"/>
            <a:ext cx="2304256" cy="939636"/>
          </a:xfrm>
          <a:prstGeom prst="borderCallout1">
            <a:avLst>
              <a:gd name="adj1" fmla="val 101020"/>
              <a:gd name="adj2" fmla="val 101360"/>
              <a:gd name="adj3" fmla="val 320885"/>
              <a:gd name="adj4" fmla="val 16371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Выноска 1 16"/>
          <p:cNvSpPr/>
          <p:nvPr/>
        </p:nvSpPr>
        <p:spPr>
          <a:xfrm>
            <a:off x="79461" y="3312828"/>
            <a:ext cx="2448272" cy="980268"/>
          </a:xfrm>
          <a:prstGeom prst="borderCallout1">
            <a:avLst>
              <a:gd name="adj1" fmla="val 31385"/>
              <a:gd name="adj2" fmla="val 101046"/>
              <a:gd name="adj3" fmla="val 160892"/>
              <a:gd name="adj4" fmla="val 136892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Выноска 1 17"/>
          <p:cNvSpPr/>
          <p:nvPr/>
        </p:nvSpPr>
        <p:spPr>
          <a:xfrm>
            <a:off x="164173" y="5051124"/>
            <a:ext cx="2376264" cy="1215427"/>
          </a:xfrm>
          <a:prstGeom prst="borderCallout1">
            <a:avLst>
              <a:gd name="adj1" fmla="val 31708"/>
              <a:gd name="adj2" fmla="val 99779"/>
              <a:gd name="adj3" fmla="val 3710"/>
              <a:gd name="adj4" fmla="val 129539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07504" y="1586805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Курсы по выбору, факультативы, спецкурсы</a:t>
            </a:r>
            <a:endParaRPr lang="ru-RU" sz="2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3176" y="342741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Предметные кружки</a:t>
            </a:r>
            <a:endParaRPr lang="ru-RU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50202" y="5005681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Групповые занятия с одаренными учащимися</a:t>
            </a:r>
            <a:endParaRPr lang="ru-RU" sz="2000" b="1" dirty="0"/>
          </a:p>
        </p:txBody>
      </p:sp>
      <p:sp>
        <p:nvSpPr>
          <p:cNvPr id="20" name="Выноска 1 19"/>
          <p:cNvSpPr/>
          <p:nvPr/>
        </p:nvSpPr>
        <p:spPr>
          <a:xfrm>
            <a:off x="3059832" y="1731913"/>
            <a:ext cx="2448272" cy="980268"/>
          </a:xfrm>
          <a:prstGeom prst="borderCallout1">
            <a:avLst>
              <a:gd name="adj1" fmla="val 99703"/>
              <a:gd name="adj2" fmla="val 47390"/>
              <a:gd name="adj3" fmla="val 300156"/>
              <a:gd name="adj4" fmla="val 50096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104871" y="1861517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Участие в акциях, проектах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0507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1292225" y="0"/>
            <a:ext cx="7851775" cy="54927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Работа над групповым проектом</a:t>
            </a:r>
            <a:endParaRPr lang="ru-RU" sz="4400" b="1" dirty="0"/>
          </a:p>
        </p:txBody>
      </p:sp>
      <p:pic>
        <p:nvPicPr>
          <p:cNvPr id="2050" name="Picture 2" descr="C:\Users\никита\Desktop\Фото\школьники\i 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980728"/>
            <a:ext cx="3816424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766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Работа над индивидуальным проектом</a:t>
            </a:r>
            <a:endParaRPr lang="ru-RU" sz="2000" b="1" dirty="0"/>
          </a:p>
        </p:txBody>
      </p:sp>
      <p:pic>
        <p:nvPicPr>
          <p:cNvPr id="3074" name="Picture 2" descr="C:\Users\Татьяна\Desktop\Ауэр\фото\P00312-1352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16472"/>
            <a:ext cx="4104456" cy="5472608"/>
          </a:xfrm>
          <a:prstGeom prst="rect">
            <a:avLst/>
          </a:prstGeom>
          <a:noFill/>
        </p:spPr>
      </p:pic>
      <p:pic>
        <p:nvPicPr>
          <p:cNvPr id="3075" name="Picture 3" descr="C:\Users\Татьяна\Desktop\Ауэр\фото\P00312-1353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548680"/>
            <a:ext cx="3960440" cy="5519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99592" y="908720"/>
            <a:ext cx="3814763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 descr="C:\Users\Татьяна\Desktop\Ауэр\фото\P00316-14030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148064" y="980728"/>
            <a:ext cx="3633787" cy="5040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Исследовательская деятельность и участие в НПК</a:t>
            </a:r>
            <a:endParaRPr lang="ru-RU" b="1" i="1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14985" y="1524000"/>
            <a:ext cx="3297830" cy="46640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456407" y="1524000"/>
            <a:ext cx="3298485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411760" y="3284984"/>
            <a:ext cx="187220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Защита проекта</a:t>
            </a:r>
            <a:endParaRPr lang="ru-RU" b="1" dirty="0"/>
          </a:p>
        </p:txBody>
      </p:sp>
      <p:pic>
        <p:nvPicPr>
          <p:cNvPr id="6146" name="Picture 2" descr="C:\Users\Татьяна\Desktop\Ауэр\фото\P00220-1124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930430"/>
            <a:ext cx="4104456" cy="5738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pPr algn="ctr"/>
            <a:r>
              <a:rPr lang="ru-RU" b="1" dirty="0" smtClean="0"/>
              <a:t>Участие в конкурсах</a:t>
            </a:r>
            <a:endParaRPr lang="ru-RU" b="1" dirty="0"/>
          </a:p>
        </p:txBody>
      </p:sp>
      <p:graphicFrame>
        <p:nvGraphicFramePr>
          <p:cNvPr id="9219" name="Object 3"/>
          <p:cNvGraphicFramePr>
            <a:graphicFrameLocks noChangeAspect="1"/>
          </p:cNvGraphicFramePr>
          <p:nvPr/>
        </p:nvGraphicFramePr>
        <p:xfrm>
          <a:off x="5076056" y="1289946"/>
          <a:ext cx="3600400" cy="4659770"/>
        </p:xfrm>
        <a:graphic>
          <a:graphicData uri="http://schemas.openxmlformats.org/presentationml/2006/ole">
            <p:oleObj spid="_x0000_s9219" name="Acrobat Document" r:id="rId3" imgW="5829103" imgH="7543564" progId="AcroExch.Document.DC">
              <p:embed/>
            </p:oleObj>
          </a:graphicData>
        </a:graphic>
      </p:graphicFrame>
      <p:graphicFrame>
        <p:nvGraphicFramePr>
          <p:cNvPr id="9226" name="Object 10"/>
          <p:cNvGraphicFramePr>
            <a:graphicFrameLocks noChangeAspect="1"/>
          </p:cNvGraphicFramePr>
          <p:nvPr/>
        </p:nvGraphicFramePr>
        <p:xfrm>
          <a:off x="683568" y="1264464"/>
          <a:ext cx="3644131" cy="4716368"/>
        </p:xfrm>
        <a:graphic>
          <a:graphicData uri="http://schemas.openxmlformats.org/presentationml/2006/ole">
            <p:oleObj spid="_x0000_s9226" name="Acrobat Document" r:id="rId4" imgW="5829103" imgH="7543564" progId="AcroExch.Document.DC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19672" y="3140968"/>
            <a:ext cx="187220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156176" y="3068960"/>
            <a:ext cx="14401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Участие в олимпиадах</a:t>
            </a:r>
            <a:endParaRPr lang="ru-RU" b="1" dirty="0"/>
          </a:p>
        </p:txBody>
      </p:sp>
      <p:pic>
        <p:nvPicPr>
          <p:cNvPr id="1024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6010102" y="1916832"/>
            <a:ext cx="3133898" cy="4426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5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2843808" y="1484784"/>
            <a:ext cx="3196244" cy="4517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179512" y="1196752"/>
          <a:ext cx="2871787" cy="4064000"/>
        </p:xfrm>
        <a:graphic>
          <a:graphicData uri="http://schemas.openxmlformats.org/presentationml/2006/ole">
            <p:oleObj spid="_x0000_s10243" name="Acrobat Document" r:id="rId5" imgW="5667139" imgH="8019997" progId="AcroExch.Document.DC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27584" y="2924944"/>
            <a:ext cx="1584176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3923928" y="2981563"/>
            <a:ext cx="11521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020272" y="3717032"/>
            <a:ext cx="11521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980728"/>
            <a:ext cx="698477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i="1" dirty="0"/>
              <a:t>Каков был твой посев,</a:t>
            </a:r>
          </a:p>
          <a:p>
            <a:r>
              <a:rPr lang="ru-RU" sz="6000" b="1" i="1" dirty="0"/>
              <a:t>такова будет и твоя</a:t>
            </a:r>
          </a:p>
          <a:p>
            <a:r>
              <a:rPr lang="ru-RU" sz="6000" b="1" i="1" dirty="0"/>
              <a:t>жатва.</a:t>
            </a:r>
          </a:p>
          <a:p>
            <a:r>
              <a:rPr lang="ru-RU" sz="4800" b="1" i="1" dirty="0" smtClean="0"/>
              <a:t>                              Цицерон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134</TotalTime>
  <Words>315</Words>
  <Application>Microsoft Office PowerPoint</Application>
  <PresentationFormat>Экран (4:3)</PresentationFormat>
  <Paragraphs>56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Солнцестояние</vt:lpstr>
      <vt:lpstr>Acrobat Document</vt:lpstr>
      <vt:lpstr>         Муниципальное бюджетное  общеобразовательное  учреждение «Сонская средняя общеобразовательная школа»  «Интеграция урочной  и внеурочной деятельности школьников  по биологии  и химии»  Учитель биологии и химии  Ауэр Татьяна Васильевна 2020г</vt:lpstr>
      <vt:lpstr>Слайд 2</vt:lpstr>
      <vt:lpstr>Слайд 3</vt:lpstr>
      <vt:lpstr>Слайд 4</vt:lpstr>
      <vt:lpstr>Слайд 5</vt:lpstr>
      <vt:lpstr>Урочная и внеурочная деятельность учащихся должны быть неразрывно связаны для большей продуктивности обучения</vt:lpstr>
      <vt:lpstr>Слайд 7</vt:lpstr>
      <vt:lpstr>Слайд 8</vt:lpstr>
      <vt:lpstr>Интеграция урочной и внеурочной деятельности</vt:lpstr>
      <vt:lpstr>Формы внеурочной научно-познавательной деятельности</vt:lpstr>
      <vt:lpstr>Работа над групповым проектом</vt:lpstr>
      <vt:lpstr>Работа над индивидуальным проектом</vt:lpstr>
      <vt:lpstr>Слайд 13</vt:lpstr>
      <vt:lpstr>Исследовательская деятельность и участие в НПК</vt:lpstr>
      <vt:lpstr>Защита проекта</vt:lpstr>
      <vt:lpstr>Участие в конкурсах</vt:lpstr>
      <vt:lpstr>Участие в олимпиадах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Интеграция урочной и внеурочной деятельности школьников по биологии в условиях ФГОС ООО</dc:title>
  <dc:creator>Татьяна</dc:creator>
  <cp:lastModifiedBy>Татьяна</cp:lastModifiedBy>
  <cp:revision>23</cp:revision>
  <dcterms:created xsi:type="dcterms:W3CDTF">2020-08-23T11:00:50Z</dcterms:created>
  <dcterms:modified xsi:type="dcterms:W3CDTF">2020-08-24T08:13:36Z</dcterms:modified>
</cp:coreProperties>
</file>