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3888" r:id="rId1"/>
  </p:sldMasterIdLst>
  <p:notesMasterIdLst>
    <p:notesMasterId r:id="rId21"/>
  </p:notesMasterIdLst>
  <p:handoutMasterIdLst>
    <p:handoutMasterId r:id="rId22"/>
  </p:handoutMasterIdLst>
  <p:sldIdLst>
    <p:sldId id="256" r:id="rId2"/>
    <p:sldId id="258" r:id="rId3"/>
    <p:sldId id="288" r:id="rId4"/>
    <p:sldId id="271" r:id="rId5"/>
    <p:sldId id="274" r:id="rId6"/>
    <p:sldId id="259" r:id="rId7"/>
    <p:sldId id="273" r:id="rId8"/>
    <p:sldId id="260" r:id="rId9"/>
    <p:sldId id="275" r:id="rId10"/>
    <p:sldId id="277" r:id="rId11"/>
    <p:sldId id="278" r:id="rId12"/>
    <p:sldId id="289" r:id="rId13"/>
    <p:sldId id="279" r:id="rId14"/>
    <p:sldId id="287" r:id="rId15"/>
    <p:sldId id="280" r:id="rId16"/>
    <p:sldId id="282" r:id="rId17"/>
    <p:sldId id="291" r:id="rId18"/>
    <p:sldId id="286" r:id="rId19"/>
    <p:sldId id="290" r:id="rId20"/>
  </p:sldIdLst>
  <p:sldSz cx="9906000" cy="6858000" type="A4"/>
  <p:notesSz cx="6858000" cy="9144000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12">
          <p15:clr>
            <a:srgbClr val="A4A3A4"/>
          </p15:clr>
        </p15:guide>
        <p15:guide id="2" pos="55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2B25"/>
    <a:srgbClr val="F99B1C"/>
    <a:srgbClr val="951A1D"/>
    <a:srgbClr val="F26724"/>
    <a:srgbClr val="FFCC99"/>
    <a:srgbClr val="FF9966"/>
    <a:srgbClr val="F18420"/>
    <a:srgbClr val="E78E24"/>
    <a:srgbClr val="FFFF00"/>
    <a:srgbClr val="921A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D27102A9-8310-4765-A935-A1911B00CA55}" styleName="Светлый стиль 1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735" autoAdjust="0"/>
    <p:restoredTop sz="94660"/>
  </p:normalViewPr>
  <p:slideViewPr>
    <p:cSldViewPr snapToGrid="0">
      <p:cViewPr varScale="1">
        <p:scale>
          <a:sx n="86" d="100"/>
          <a:sy n="86" d="100"/>
        </p:scale>
        <p:origin x="869" y="72"/>
      </p:cViewPr>
      <p:guideLst>
        <p:guide orient="horz" pos="812"/>
        <p:guide pos="558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513173621824451E-2"/>
          <c:y val="0.28184979324081311"/>
          <c:w val="0.89409903089036946"/>
          <c:h val="0.56909323371492782"/>
        </c:manualLayout>
      </c:layout>
      <c:area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Подготовительный этап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numRef>
              <c:f>Лист1!$A$2:$A$15</c:f>
              <c:numCache>
                <c:formatCode>mmm\-yy</c:formatCode>
                <c:ptCount val="14"/>
                <c:pt idx="0">
                  <c:v>44348</c:v>
                </c:pt>
                <c:pt idx="1">
                  <c:v>44378</c:v>
                </c:pt>
                <c:pt idx="2">
                  <c:v>44409</c:v>
                </c:pt>
                <c:pt idx="3">
                  <c:v>44440</c:v>
                </c:pt>
                <c:pt idx="4">
                  <c:v>44470</c:v>
                </c:pt>
                <c:pt idx="5">
                  <c:v>44501</c:v>
                </c:pt>
                <c:pt idx="6">
                  <c:v>44531</c:v>
                </c:pt>
                <c:pt idx="7">
                  <c:v>44562</c:v>
                </c:pt>
                <c:pt idx="8">
                  <c:v>44593</c:v>
                </c:pt>
                <c:pt idx="9">
                  <c:v>44621</c:v>
                </c:pt>
                <c:pt idx="10">
                  <c:v>44652</c:v>
                </c:pt>
                <c:pt idx="11">
                  <c:v>44682</c:v>
                </c:pt>
                <c:pt idx="12">
                  <c:v>44713</c:v>
                </c:pt>
                <c:pt idx="13">
                  <c:v>44743</c:v>
                </c:pt>
              </c:numCache>
            </c:numRef>
          </c:cat>
          <c:val>
            <c:numRef>
              <c:f>Лист1!$B$2:$B$15</c:f>
              <c:numCache>
                <c:formatCode>General</c:formatCode>
                <c:ptCount val="14"/>
                <c:pt idx="0">
                  <c:v>1</c:v>
                </c:pt>
                <c:pt idx="1">
                  <c:v>1</c:v>
                </c:pt>
                <c:pt idx="2">
                  <c:v>0.5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D46-4077-AC68-A611B04F9AA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Практический этап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numRef>
              <c:f>Лист1!$A$2:$A$15</c:f>
              <c:numCache>
                <c:formatCode>mmm\-yy</c:formatCode>
                <c:ptCount val="14"/>
                <c:pt idx="0">
                  <c:v>44348</c:v>
                </c:pt>
                <c:pt idx="1">
                  <c:v>44378</c:v>
                </c:pt>
                <c:pt idx="2">
                  <c:v>44409</c:v>
                </c:pt>
                <c:pt idx="3">
                  <c:v>44440</c:v>
                </c:pt>
                <c:pt idx="4">
                  <c:v>44470</c:v>
                </c:pt>
                <c:pt idx="5">
                  <c:v>44501</c:v>
                </c:pt>
                <c:pt idx="6">
                  <c:v>44531</c:v>
                </c:pt>
                <c:pt idx="7">
                  <c:v>44562</c:v>
                </c:pt>
                <c:pt idx="8">
                  <c:v>44593</c:v>
                </c:pt>
                <c:pt idx="9">
                  <c:v>44621</c:v>
                </c:pt>
                <c:pt idx="10">
                  <c:v>44652</c:v>
                </c:pt>
                <c:pt idx="11">
                  <c:v>44682</c:v>
                </c:pt>
                <c:pt idx="12">
                  <c:v>44713</c:v>
                </c:pt>
                <c:pt idx="13">
                  <c:v>44743</c:v>
                </c:pt>
              </c:numCache>
            </c:numRef>
          </c:cat>
          <c:val>
            <c:numRef>
              <c:f>Лист1!$C$2:$C$15</c:f>
              <c:numCache>
                <c:formatCode>General</c:formatCode>
                <c:ptCount val="14"/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D46-4077-AC68-A611B04F9AA7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Контрольно аналитический 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numRef>
              <c:f>Лист1!$A$2:$A$15</c:f>
              <c:numCache>
                <c:formatCode>mmm\-yy</c:formatCode>
                <c:ptCount val="14"/>
                <c:pt idx="0">
                  <c:v>44348</c:v>
                </c:pt>
                <c:pt idx="1">
                  <c:v>44378</c:v>
                </c:pt>
                <c:pt idx="2">
                  <c:v>44409</c:v>
                </c:pt>
                <c:pt idx="3">
                  <c:v>44440</c:v>
                </c:pt>
                <c:pt idx="4">
                  <c:v>44470</c:v>
                </c:pt>
                <c:pt idx="5">
                  <c:v>44501</c:v>
                </c:pt>
                <c:pt idx="6">
                  <c:v>44531</c:v>
                </c:pt>
                <c:pt idx="7">
                  <c:v>44562</c:v>
                </c:pt>
                <c:pt idx="8">
                  <c:v>44593</c:v>
                </c:pt>
                <c:pt idx="9">
                  <c:v>44621</c:v>
                </c:pt>
                <c:pt idx="10">
                  <c:v>44652</c:v>
                </c:pt>
                <c:pt idx="11">
                  <c:v>44682</c:v>
                </c:pt>
                <c:pt idx="12">
                  <c:v>44713</c:v>
                </c:pt>
                <c:pt idx="13">
                  <c:v>44743</c:v>
                </c:pt>
              </c:numCache>
            </c:numRef>
          </c:cat>
          <c:val>
            <c:numRef>
              <c:f>Лист1!$D$2:$D$15</c:f>
              <c:numCache>
                <c:formatCode>General</c:formatCode>
                <c:ptCount val="14"/>
                <c:pt idx="1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D46-4077-AC68-A611B04F9AA7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Заключительный этап</c:v>
                </c:pt>
              </c:strCache>
            </c:strRef>
          </c:tx>
          <c:spPr>
            <a:solidFill>
              <a:schemeClr val="accent4"/>
            </a:solidFill>
            <a:ln w="25400">
              <a:noFill/>
            </a:ln>
            <a:effectLst/>
          </c:spPr>
          <c:cat>
            <c:numRef>
              <c:f>Лист1!$A$2:$A$15</c:f>
              <c:numCache>
                <c:formatCode>mmm\-yy</c:formatCode>
                <c:ptCount val="14"/>
                <c:pt idx="0">
                  <c:v>44348</c:v>
                </c:pt>
                <c:pt idx="1">
                  <c:v>44378</c:v>
                </c:pt>
                <c:pt idx="2">
                  <c:v>44409</c:v>
                </c:pt>
                <c:pt idx="3">
                  <c:v>44440</c:v>
                </c:pt>
                <c:pt idx="4">
                  <c:v>44470</c:v>
                </c:pt>
                <c:pt idx="5">
                  <c:v>44501</c:v>
                </c:pt>
                <c:pt idx="6">
                  <c:v>44531</c:v>
                </c:pt>
                <c:pt idx="7">
                  <c:v>44562</c:v>
                </c:pt>
                <c:pt idx="8">
                  <c:v>44593</c:v>
                </c:pt>
                <c:pt idx="9">
                  <c:v>44621</c:v>
                </c:pt>
                <c:pt idx="10">
                  <c:v>44652</c:v>
                </c:pt>
                <c:pt idx="11">
                  <c:v>44682</c:v>
                </c:pt>
                <c:pt idx="12">
                  <c:v>44713</c:v>
                </c:pt>
                <c:pt idx="13">
                  <c:v>44743</c:v>
                </c:pt>
              </c:numCache>
            </c:numRef>
          </c:cat>
          <c:val>
            <c:numRef>
              <c:f>Лист1!$E$2:$E$15</c:f>
              <c:numCache>
                <c:formatCode>General</c:formatCode>
                <c:ptCount val="14"/>
                <c:pt idx="1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D46-4077-AC68-A611B04F9AA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344116480"/>
        <c:axId val="1344117312"/>
      </c:areaChart>
      <c:dateAx>
        <c:axId val="1344116480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44117312"/>
        <c:crosses val="autoZero"/>
        <c:auto val="1"/>
        <c:lblOffset val="100"/>
        <c:baseTimeUnit val="months"/>
      </c:dateAx>
      <c:valAx>
        <c:axId val="134411731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344116480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F76D57D-2624-4AE9-AC13-A114979D0C1C}" type="doc">
      <dgm:prSet loTypeId="urn:microsoft.com/office/officeart/2005/8/layout/chevron2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059B993-67F7-4684-A20C-7AF3852B92BB}">
      <dgm:prSet/>
      <dgm:spPr/>
      <dgm:t>
        <a:bodyPr/>
        <a:lstStyle/>
        <a:p>
          <a:pPr rtl="0"/>
          <a:r>
            <a:rPr lang="ru-RU" b="1" dirty="0">
              <a:solidFill>
                <a:schemeClr val="tx1"/>
              </a:solidFill>
            </a:rPr>
            <a:t>Дети</a:t>
          </a:r>
          <a:r>
            <a:rPr lang="ru-RU" b="1" dirty="0"/>
            <a:t> </a:t>
          </a:r>
          <a:r>
            <a:rPr lang="ru-RU" b="1" dirty="0">
              <a:solidFill>
                <a:schemeClr val="tx1"/>
              </a:solidFill>
            </a:rPr>
            <a:t>с</a:t>
          </a:r>
          <a:r>
            <a:rPr lang="ru-RU" b="1" dirty="0"/>
            <a:t> </a:t>
          </a:r>
          <a:r>
            <a:rPr lang="ru-RU" b="1" dirty="0">
              <a:solidFill>
                <a:schemeClr val="tx1"/>
              </a:solidFill>
            </a:rPr>
            <a:t>ОВЗ</a:t>
          </a:r>
        </a:p>
      </dgm:t>
    </dgm:pt>
    <dgm:pt modelId="{A01F2608-15ED-4293-A51C-25BFB3513E07}" type="parTrans" cxnId="{289AF4F7-9283-45F8-89B2-F1CAC604FC88}">
      <dgm:prSet/>
      <dgm:spPr/>
      <dgm:t>
        <a:bodyPr/>
        <a:lstStyle/>
        <a:p>
          <a:endParaRPr lang="ru-RU"/>
        </a:p>
      </dgm:t>
    </dgm:pt>
    <dgm:pt modelId="{642BB45D-731C-495E-9E77-EBABB7918FB8}" type="sibTrans" cxnId="{289AF4F7-9283-45F8-89B2-F1CAC604FC88}">
      <dgm:prSet/>
      <dgm:spPr/>
      <dgm:t>
        <a:bodyPr/>
        <a:lstStyle/>
        <a:p>
          <a:endParaRPr lang="ru-RU"/>
        </a:p>
      </dgm:t>
    </dgm:pt>
    <dgm:pt modelId="{427179C0-A9A9-48FF-A839-0821423A95A9}">
      <dgm:prSet custT="1"/>
      <dgm:spPr/>
      <dgm:t>
        <a:bodyPr/>
        <a:lstStyle/>
        <a:p>
          <a:pPr algn="ctr">
            <a:buNone/>
          </a:pPr>
          <a:r>
            <a:rPr lang="ru-RU" sz="2400" b="1" dirty="0"/>
            <a:t>Семьи, проживающие в  </a:t>
          </a:r>
          <a:r>
            <a:rPr lang="ru-RU" sz="2400" b="1" dirty="0" err="1"/>
            <a:t>г.Кирсанове</a:t>
          </a:r>
          <a:r>
            <a:rPr lang="ru-RU" sz="2400" b="1" dirty="0"/>
            <a:t>, в перспективе всей Тамбовской обл., имеющие детей дошкольного возраста с ОВЗ, не посещающие ДОУ, желающие заниматься развитием детей </a:t>
          </a:r>
          <a:r>
            <a:rPr lang="ru-RU" sz="2400" dirty="0"/>
            <a:t>.</a:t>
          </a:r>
        </a:p>
      </dgm:t>
    </dgm:pt>
    <dgm:pt modelId="{232FE12B-4344-4492-9005-4A675DA82F1D}" type="parTrans" cxnId="{C9487035-0BD7-47CF-A182-E0EF4D396FD0}">
      <dgm:prSet/>
      <dgm:spPr/>
      <dgm:t>
        <a:bodyPr/>
        <a:lstStyle/>
        <a:p>
          <a:endParaRPr lang="ru-RU"/>
        </a:p>
      </dgm:t>
    </dgm:pt>
    <dgm:pt modelId="{88D2B1AE-B746-4FE1-9B95-7FC8CE80E76B}" type="sibTrans" cxnId="{C9487035-0BD7-47CF-A182-E0EF4D396FD0}">
      <dgm:prSet/>
      <dgm:spPr/>
      <dgm:t>
        <a:bodyPr/>
        <a:lstStyle/>
        <a:p>
          <a:endParaRPr lang="ru-RU"/>
        </a:p>
      </dgm:t>
    </dgm:pt>
    <dgm:pt modelId="{FAC3C454-D051-4F2B-847C-8A271BC1F149}" type="pres">
      <dgm:prSet presAssocID="{7F76D57D-2624-4AE9-AC13-A114979D0C1C}" presName="linearFlow" presStyleCnt="0">
        <dgm:presLayoutVars>
          <dgm:dir/>
          <dgm:animLvl val="lvl"/>
          <dgm:resizeHandles val="exact"/>
        </dgm:presLayoutVars>
      </dgm:prSet>
      <dgm:spPr/>
    </dgm:pt>
    <dgm:pt modelId="{B00133FC-C22B-41E3-BAC5-F48F01EED138}" type="pres">
      <dgm:prSet presAssocID="{1059B993-67F7-4684-A20C-7AF3852B92BB}" presName="composite" presStyleCnt="0"/>
      <dgm:spPr/>
    </dgm:pt>
    <dgm:pt modelId="{FC37A1AD-3256-48E6-9D6B-453E2324F8DE}" type="pres">
      <dgm:prSet presAssocID="{1059B993-67F7-4684-A20C-7AF3852B92BB}" presName="parentText" presStyleLbl="alignNode1" presStyleIdx="0" presStyleCnt="1" custLinFactNeighborX="0">
        <dgm:presLayoutVars>
          <dgm:chMax val="1"/>
          <dgm:bulletEnabled val="1"/>
        </dgm:presLayoutVars>
      </dgm:prSet>
      <dgm:spPr/>
    </dgm:pt>
    <dgm:pt modelId="{EC8E7106-F701-4CC5-B074-FAE26265088E}" type="pres">
      <dgm:prSet presAssocID="{1059B993-67F7-4684-A20C-7AF3852B92BB}" presName="descendantText" presStyleLbl="alignAcc1" presStyleIdx="0" presStyleCnt="1" custLinFactNeighborX="-719" custLinFactNeighborY="2939">
        <dgm:presLayoutVars>
          <dgm:bulletEnabled val="1"/>
        </dgm:presLayoutVars>
      </dgm:prSet>
      <dgm:spPr/>
    </dgm:pt>
  </dgm:ptLst>
  <dgm:cxnLst>
    <dgm:cxn modelId="{C9487035-0BD7-47CF-A182-E0EF4D396FD0}" srcId="{1059B993-67F7-4684-A20C-7AF3852B92BB}" destId="{427179C0-A9A9-48FF-A839-0821423A95A9}" srcOrd="0" destOrd="0" parTransId="{232FE12B-4344-4492-9005-4A675DA82F1D}" sibTransId="{88D2B1AE-B746-4FE1-9B95-7FC8CE80E76B}"/>
    <dgm:cxn modelId="{254C336B-57EE-4CC6-B1DA-8E4454D94837}" type="presOf" srcId="{427179C0-A9A9-48FF-A839-0821423A95A9}" destId="{EC8E7106-F701-4CC5-B074-FAE26265088E}" srcOrd="0" destOrd="0" presId="urn:microsoft.com/office/officeart/2005/8/layout/chevron2"/>
    <dgm:cxn modelId="{4EF8C384-3143-4394-BCC2-1759D01C2223}" type="presOf" srcId="{7F76D57D-2624-4AE9-AC13-A114979D0C1C}" destId="{FAC3C454-D051-4F2B-847C-8A271BC1F149}" srcOrd="0" destOrd="0" presId="urn:microsoft.com/office/officeart/2005/8/layout/chevron2"/>
    <dgm:cxn modelId="{BF93B38C-5D6F-4DEE-B1AF-87F644E729A3}" type="presOf" srcId="{1059B993-67F7-4684-A20C-7AF3852B92BB}" destId="{FC37A1AD-3256-48E6-9D6B-453E2324F8DE}" srcOrd="0" destOrd="0" presId="urn:microsoft.com/office/officeart/2005/8/layout/chevron2"/>
    <dgm:cxn modelId="{289AF4F7-9283-45F8-89B2-F1CAC604FC88}" srcId="{7F76D57D-2624-4AE9-AC13-A114979D0C1C}" destId="{1059B993-67F7-4684-A20C-7AF3852B92BB}" srcOrd="0" destOrd="0" parTransId="{A01F2608-15ED-4293-A51C-25BFB3513E07}" sibTransId="{642BB45D-731C-495E-9E77-EBABB7918FB8}"/>
    <dgm:cxn modelId="{5385D588-1B5C-4D3A-9059-2F3D4F8E8EAC}" type="presParOf" srcId="{FAC3C454-D051-4F2B-847C-8A271BC1F149}" destId="{B00133FC-C22B-41E3-BAC5-F48F01EED138}" srcOrd="0" destOrd="0" presId="urn:microsoft.com/office/officeart/2005/8/layout/chevron2"/>
    <dgm:cxn modelId="{9951279B-DDD3-49BC-A000-E4F6BDD7FAB6}" type="presParOf" srcId="{B00133FC-C22B-41E3-BAC5-F48F01EED138}" destId="{FC37A1AD-3256-48E6-9D6B-453E2324F8DE}" srcOrd="0" destOrd="0" presId="urn:microsoft.com/office/officeart/2005/8/layout/chevron2"/>
    <dgm:cxn modelId="{624EC5EB-BCE5-4905-B385-F630B25F5F09}" type="presParOf" srcId="{B00133FC-C22B-41E3-BAC5-F48F01EED138}" destId="{EC8E7106-F701-4CC5-B074-FAE26265088E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1A43E4D-E783-407A-B8B1-954B4DEB5663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C2795D-8F4F-4B45-AB0D-A7FA54676C41}">
      <dgm:prSet phldrT="[Текст]"/>
      <dgm:spPr/>
      <dgm:t>
        <a:bodyPr/>
        <a:lstStyle/>
        <a:p>
          <a:r>
            <a:rPr lang="ru-RU" dirty="0"/>
            <a:t>Ресурсы проекта </a:t>
          </a:r>
        </a:p>
      </dgm:t>
    </dgm:pt>
    <dgm:pt modelId="{286CCAC0-0DF9-48EE-A1B0-4638160B002E}" type="parTrans" cxnId="{3AE16C64-8CCE-4CA2-93E0-A83EC702A33F}">
      <dgm:prSet/>
      <dgm:spPr/>
      <dgm:t>
        <a:bodyPr/>
        <a:lstStyle/>
        <a:p>
          <a:endParaRPr lang="ru-RU"/>
        </a:p>
      </dgm:t>
    </dgm:pt>
    <dgm:pt modelId="{D234E648-1D34-464C-9CA2-4804C4A46527}" type="sibTrans" cxnId="{3AE16C64-8CCE-4CA2-93E0-A83EC702A33F}">
      <dgm:prSet/>
      <dgm:spPr/>
      <dgm:t>
        <a:bodyPr/>
        <a:lstStyle/>
        <a:p>
          <a:endParaRPr lang="ru-RU"/>
        </a:p>
      </dgm:t>
    </dgm:pt>
    <dgm:pt modelId="{2AC6BE0D-505A-4E9D-9024-EBB12813C00A}">
      <dgm:prSet phldrT="[Текст]" custT="1"/>
      <dgm:spPr/>
      <dgm:t>
        <a:bodyPr/>
        <a:lstStyle/>
        <a:p>
          <a:endParaRPr lang="ru-RU" sz="2000" dirty="0">
            <a:solidFill>
              <a:schemeClr val="tx1"/>
            </a:solidFill>
          </a:endParaRPr>
        </a:p>
        <a:p>
          <a:endParaRPr lang="ru-RU" sz="2000" dirty="0">
            <a:solidFill>
              <a:schemeClr val="tx1"/>
            </a:solidFill>
          </a:endParaRPr>
        </a:p>
        <a:p>
          <a:endParaRPr lang="ru-RU" sz="2000" dirty="0">
            <a:solidFill>
              <a:schemeClr val="tx1"/>
            </a:solidFill>
          </a:endParaRPr>
        </a:p>
        <a:p>
          <a:r>
            <a:rPr lang="ru-RU" sz="2000" dirty="0">
              <a:solidFill>
                <a:schemeClr val="tx1"/>
              </a:solidFill>
            </a:rPr>
            <a:t>Команда проекта -8 человек</a:t>
          </a:r>
        </a:p>
        <a:p>
          <a:r>
            <a:rPr lang="ru-RU" sz="2000" dirty="0">
              <a:solidFill>
                <a:schemeClr val="tx1"/>
              </a:solidFill>
            </a:rPr>
            <a:t>Менеджер проекта- </a:t>
          </a:r>
          <a:r>
            <a:rPr lang="ru-RU" sz="2000" dirty="0" err="1">
              <a:solidFill>
                <a:schemeClr val="tx1"/>
              </a:solidFill>
            </a:rPr>
            <a:t>Волынкина</a:t>
          </a:r>
          <a:r>
            <a:rPr lang="ru-RU" sz="2000" dirty="0">
              <a:solidFill>
                <a:schemeClr val="tx1"/>
              </a:solidFill>
            </a:rPr>
            <a:t> С.Ю.</a:t>
          </a:r>
        </a:p>
        <a:p>
          <a:endParaRPr lang="ru-RU" sz="2000" dirty="0">
            <a:solidFill>
              <a:schemeClr val="tx1"/>
            </a:solidFill>
          </a:endParaRPr>
        </a:p>
        <a:p>
          <a:endParaRPr lang="ru-RU" sz="1700" dirty="0">
            <a:solidFill>
              <a:schemeClr val="tx1"/>
            </a:solidFill>
          </a:endParaRPr>
        </a:p>
      </dgm:t>
    </dgm:pt>
    <dgm:pt modelId="{1783F80F-BB16-4929-8165-6437CA0CA2C8}" type="parTrans" cxnId="{1238B10E-35FB-4E8E-B3DF-A7909E3D926D}">
      <dgm:prSet/>
      <dgm:spPr/>
      <dgm:t>
        <a:bodyPr/>
        <a:lstStyle/>
        <a:p>
          <a:endParaRPr lang="ru-RU"/>
        </a:p>
      </dgm:t>
    </dgm:pt>
    <dgm:pt modelId="{715914AD-7D80-4AAF-861F-F10EED997D28}" type="sibTrans" cxnId="{1238B10E-35FB-4E8E-B3DF-A7909E3D926D}">
      <dgm:prSet/>
      <dgm:spPr/>
      <dgm:t>
        <a:bodyPr/>
        <a:lstStyle/>
        <a:p>
          <a:endParaRPr lang="ru-RU"/>
        </a:p>
      </dgm:t>
    </dgm:pt>
    <dgm:pt modelId="{0F877374-3036-4929-BDFE-9FCD231AF0F7}">
      <dgm:prSet phldrT="[Текст]"/>
      <dgm:spPr/>
      <dgm:t>
        <a:bodyPr/>
        <a:lstStyle/>
        <a:p>
          <a:r>
            <a:rPr lang="ru-RU" dirty="0">
              <a:solidFill>
                <a:schemeClr val="tx1"/>
              </a:solidFill>
            </a:rPr>
            <a:t>Организационная структура-МБДОУ «Детский сад «Ромашка» </a:t>
          </a:r>
          <a:r>
            <a:rPr lang="ru-RU" dirty="0" err="1">
              <a:solidFill>
                <a:schemeClr val="tx1"/>
              </a:solidFill>
            </a:rPr>
            <a:t>г.Кирсанов</a:t>
          </a:r>
          <a:endParaRPr lang="ru-RU" dirty="0">
            <a:solidFill>
              <a:schemeClr val="tx1"/>
            </a:solidFill>
          </a:endParaRPr>
        </a:p>
      </dgm:t>
    </dgm:pt>
    <dgm:pt modelId="{0A7E837E-5853-47C1-9F82-D03D943B2EE9}" type="parTrans" cxnId="{F82D96F0-BDE8-4991-A0B2-256715F5A6AB}">
      <dgm:prSet/>
      <dgm:spPr/>
      <dgm:t>
        <a:bodyPr/>
        <a:lstStyle/>
        <a:p>
          <a:endParaRPr lang="ru-RU"/>
        </a:p>
      </dgm:t>
    </dgm:pt>
    <dgm:pt modelId="{C5B76CBA-953D-45B1-95D2-672D0388B0DC}" type="sibTrans" cxnId="{F82D96F0-BDE8-4991-A0B2-256715F5A6AB}">
      <dgm:prSet/>
      <dgm:spPr/>
      <dgm:t>
        <a:bodyPr/>
        <a:lstStyle/>
        <a:p>
          <a:endParaRPr lang="ru-RU"/>
        </a:p>
      </dgm:t>
    </dgm:pt>
    <dgm:pt modelId="{3F708ECB-6AB2-4768-B1B7-375550B27048}">
      <dgm:prSet phldrT="[Текст]" custT="1"/>
      <dgm:spPr/>
      <dgm:t>
        <a:bodyPr/>
        <a:lstStyle/>
        <a:p>
          <a:r>
            <a:rPr lang="ru-RU" sz="2000" dirty="0">
              <a:solidFill>
                <a:schemeClr val="tx1"/>
              </a:solidFill>
            </a:rPr>
            <a:t>Трудовые ресурсы: учитель –логопед, педагог-психолог, дефектолог, </a:t>
          </a:r>
          <a:r>
            <a:rPr lang="en-US" sz="2000" dirty="0">
              <a:solidFill>
                <a:schemeClr val="tx1"/>
              </a:solidFill>
            </a:rPr>
            <a:t>IT-</a:t>
          </a:r>
          <a:r>
            <a:rPr lang="ru-RU" sz="2000" dirty="0">
              <a:solidFill>
                <a:schemeClr val="tx1"/>
              </a:solidFill>
            </a:rPr>
            <a:t>специалист</a:t>
          </a:r>
        </a:p>
      </dgm:t>
    </dgm:pt>
    <dgm:pt modelId="{6B719EA8-FE6E-44DB-A9D5-2BCBD0DA01E1}" type="parTrans" cxnId="{3481EC01-BAC9-4345-ACE7-E006B293B419}">
      <dgm:prSet/>
      <dgm:spPr/>
      <dgm:t>
        <a:bodyPr/>
        <a:lstStyle/>
        <a:p>
          <a:endParaRPr lang="ru-RU"/>
        </a:p>
      </dgm:t>
    </dgm:pt>
    <dgm:pt modelId="{5964D7BD-5768-470F-A300-F3869B097D4F}" type="sibTrans" cxnId="{3481EC01-BAC9-4345-ACE7-E006B293B419}">
      <dgm:prSet/>
      <dgm:spPr/>
      <dgm:t>
        <a:bodyPr/>
        <a:lstStyle/>
        <a:p>
          <a:endParaRPr lang="ru-RU"/>
        </a:p>
      </dgm:t>
    </dgm:pt>
    <dgm:pt modelId="{D24C19B2-835D-4A1B-A464-4EE8126CD92B}">
      <dgm:prSet phldrT="[Текст]"/>
      <dgm:spPr/>
      <dgm:t>
        <a:bodyPr/>
        <a:lstStyle/>
        <a:p>
          <a:r>
            <a:rPr lang="ru-RU" dirty="0">
              <a:solidFill>
                <a:schemeClr val="tx1"/>
              </a:solidFill>
            </a:rPr>
            <a:t>Финансовые ресурсы</a:t>
          </a:r>
        </a:p>
      </dgm:t>
    </dgm:pt>
    <dgm:pt modelId="{13DDC49A-1D8F-409F-B3A5-FAF69ADBED3F}" type="parTrans" cxnId="{5572CB11-C274-4E6D-A485-6E84F253BF10}">
      <dgm:prSet/>
      <dgm:spPr/>
      <dgm:t>
        <a:bodyPr/>
        <a:lstStyle/>
        <a:p>
          <a:endParaRPr lang="ru-RU"/>
        </a:p>
      </dgm:t>
    </dgm:pt>
    <dgm:pt modelId="{836E21BD-E87F-46CD-98A1-10B079DD4963}" type="sibTrans" cxnId="{5572CB11-C274-4E6D-A485-6E84F253BF10}">
      <dgm:prSet/>
      <dgm:spPr/>
      <dgm:t>
        <a:bodyPr/>
        <a:lstStyle/>
        <a:p>
          <a:endParaRPr lang="ru-RU"/>
        </a:p>
      </dgm:t>
    </dgm:pt>
    <dgm:pt modelId="{419D07B8-9A47-475B-A991-FE32BE64A8F6}" type="pres">
      <dgm:prSet presAssocID="{91A43E4D-E783-407A-B8B1-954B4DEB5663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251376A7-7A98-4F62-B1A6-CBEE05936065}" type="pres">
      <dgm:prSet presAssocID="{91A43E4D-E783-407A-B8B1-954B4DEB5663}" presName="matrix" presStyleCnt="0"/>
      <dgm:spPr/>
    </dgm:pt>
    <dgm:pt modelId="{00B37FCC-63E1-4C8C-9156-9C58F2CF5C5D}" type="pres">
      <dgm:prSet presAssocID="{91A43E4D-E783-407A-B8B1-954B4DEB5663}" presName="tile1" presStyleLbl="node1" presStyleIdx="0" presStyleCnt="4" custLinFactNeighborX="1233" custLinFactNeighborY="-3104"/>
      <dgm:spPr/>
    </dgm:pt>
    <dgm:pt modelId="{2451488D-5B63-49BB-ABDE-28E0F8C7CD40}" type="pres">
      <dgm:prSet presAssocID="{91A43E4D-E783-407A-B8B1-954B4DEB5663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4F9A4CE4-2F89-4F8C-8BFC-26B08F83B78D}" type="pres">
      <dgm:prSet presAssocID="{91A43E4D-E783-407A-B8B1-954B4DEB5663}" presName="tile2" presStyleLbl="node1" presStyleIdx="1" presStyleCnt="4" custLinFactNeighborX="1838" custLinFactNeighborY="-3510"/>
      <dgm:spPr/>
    </dgm:pt>
    <dgm:pt modelId="{C25891D7-4BBB-42D8-A60A-3BCFC14D082C}" type="pres">
      <dgm:prSet presAssocID="{91A43E4D-E783-407A-B8B1-954B4DEB5663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7EE34056-68B1-4217-A856-4064291CE371}" type="pres">
      <dgm:prSet presAssocID="{91A43E4D-E783-407A-B8B1-954B4DEB5663}" presName="tile3" presStyleLbl="node1" presStyleIdx="2" presStyleCnt="4" custLinFactNeighborX="1233" custLinFactNeighborY="-2691"/>
      <dgm:spPr/>
    </dgm:pt>
    <dgm:pt modelId="{30D1DAA5-E647-4B9D-9FB6-0D282AAF5BF7}" type="pres">
      <dgm:prSet presAssocID="{91A43E4D-E783-407A-B8B1-954B4DEB5663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0C03CF70-0BE6-4844-9B48-76DB49DBF384}" type="pres">
      <dgm:prSet presAssocID="{91A43E4D-E783-407A-B8B1-954B4DEB5663}" presName="tile4" presStyleLbl="node1" presStyleIdx="3" presStyleCnt="4" custLinFactNeighborX="1838" custLinFactNeighborY="-2340"/>
      <dgm:spPr/>
    </dgm:pt>
    <dgm:pt modelId="{48A7952F-C8F3-4739-96F5-D6C277C68167}" type="pres">
      <dgm:prSet presAssocID="{91A43E4D-E783-407A-B8B1-954B4DEB5663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A12B8122-3936-4D85-A242-C666D945315C}" type="pres">
      <dgm:prSet presAssocID="{91A43E4D-E783-407A-B8B1-954B4DEB5663}" presName="centerTile" presStyleLbl="fgShp" presStyleIdx="0" presStyleCnt="1">
        <dgm:presLayoutVars>
          <dgm:chMax val="0"/>
          <dgm:chPref val="0"/>
        </dgm:presLayoutVars>
      </dgm:prSet>
      <dgm:spPr/>
    </dgm:pt>
  </dgm:ptLst>
  <dgm:cxnLst>
    <dgm:cxn modelId="{3481EC01-BAC9-4345-ACE7-E006B293B419}" srcId="{A5C2795D-8F4F-4B45-AB0D-A7FA54676C41}" destId="{3F708ECB-6AB2-4768-B1B7-375550B27048}" srcOrd="2" destOrd="0" parTransId="{6B719EA8-FE6E-44DB-A9D5-2BCBD0DA01E1}" sibTransId="{5964D7BD-5768-470F-A300-F3869B097D4F}"/>
    <dgm:cxn modelId="{1238B10E-35FB-4E8E-B3DF-A7909E3D926D}" srcId="{A5C2795D-8F4F-4B45-AB0D-A7FA54676C41}" destId="{2AC6BE0D-505A-4E9D-9024-EBB12813C00A}" srcOrd="0" destOrd="0" parTransId="{1783F80F-BB16-4929-8165-6437CA0CA2C8}" sibTransId="{715914AD-7D80-4AAF-861F-F10EED997D28}"/>
    <dgm:cxn modelId="{5572CB11-C274-4E6D-A485-6E84F253BF10}" srcId="{A5C2795D-8F4F-4B45-AB0D-A7FA54676C41}" destId="{D24C19B2-835D-4A1B-A464-4EE8126CD92B}" srcOrd="3" destOrd="0" parTransId="{13DDC49A-1D8F-409F-B3A5-FAF69ADBED3F}" sibTransId="{836E21BD-E87F-46CD-98A1-10B079DD4963}"/>
    <dgm:cxn modelId="{E4D33C25-DA3D-4E1D-BB69-8B02F3F1DD17}" type="presOf" srcId="{D24C19B2-835D-4A1B-A464-4EE8126CD92B}" destId="{0C03CF70-0BE6-4844-9B48-76DB49DBF384}" srcOrd="0" destOrd="0" presId="urn:microsoft.com/office/officeart/2005/8/layout/matrix1"/>
    <dgm:cxn modelId="{9C0B1126-DDFC-4D1B-AA73-7FE634EE9DCE}" type="presOf" srcId="{3F708ECB-6AB2-4768-B1B7-375550B27048}" destId="{7EE34056-68B1-4217-A856-4064291CE371}" srcOrd="0" destOrd="0" presId="urn:microsoft.com/office/officeart/2005/8/layout/matrix1"/>
    <dgm:cxn modelId="{DF10363F-2998-4B43-9A41-8ACA31793E7D}" type="presOf" srcId="{D24C19B2-835D-4A1B-A464-4EE8126CD92B}" destId="{48A7952F-C8F3-4739-96F5-D6C277C68167}" srcOrd="1" destOrd="0" presId="urn:microsoft.com/office/officeart/2005/8/layout/matrix1"/>
    <dgm:cxn modelId="{3AE16C64-8CCE-4CA2-93E0-A83EC702A33F}" srcId="{91A43E4D-E783-407A-B8B1-954B4DEB5663}" destId="{A5C2795D-8F4F-4B45-AB0D-A7FA54676C41}" srcOrd="0" destOrd="0" parTransId="{286CCAC0-0DF9-48EE-A1B0-4638160B002E}" sibTransId="{D234E648-1D34-464C-9CA2-4804C4A46527}"/>
    <dgm:cxn modelId="{48AFFC49-B1D2-4740-B75B-58379295C35F}" type="presOf" srcId="{0F877374-3036-4929-BDFE-9FCD231AF0F7}" destId="{4F9A4CE4-2F89-4F8C-8BFC-26B08F83B78D}" srcOrd="0" destOrd="0" presId="urn:microsoft.com/office/officeart/2005/8/layout/matrix1"/>
    <dgm:cxn modelId="{8A8CDEC9-2A6D-4227-AC65-326A9C4A7261}" type="presOf" srcId="{0F877374-3036-4929-BDFE-9FCD231AF0F7}" destId="{C25891D7-4BBB-42D8-A60A-3BCFC14D082C}" srcOrd="1" destOrd="0" presId="urn:microsoft.com/office/officeart/2005/8/layout/matrix1"/>
    <dgm:cxn modelId="{974165CE-E0AB-45AD-9D37-5C66B77C980D}" type="presOf" srcId="{A5C2795D-8F4F-4B45-AB0D-A7FA54676C41}" destId="{A12B8122-3936-4D85-A242-C666D945315C}" srcOrd="0" destOrd="0" presId="urn:microsoft.com/office/officeart/2005/8/layout/matrix1"/>
    <dgm:cxn modelId="{A79FFCEA-1ABA-47E9-A597-952437E99027}" type="presOf" srcId="{2AC6BE0D-505A-4E9D-9024-EBB12813C00A}" destId="{00B37FCC-63E1-4C8C-9156-9C58F2CF5C5D}" srcOrd="0" destOrd="0" presId="urn:microsoft.com/office/officeart/2005/8/layout/matrix1"/>
    <dgm:cxn modelId="{F82D96F0-BDE8-4991-A0B2-256715F5A6AB}" srcId="{A5C2795D-8F4F-4B45-AB0D-A7FA54676C41}" destId="{0F877374-3036-4929-BDFE-9FCD231AF0F7}" srcOrd="1" destOrd="0" parTransId="{0A7E837E-5853-47C1-9F82-D03D943B2EE9}" sibTransId="{C5B76CBA-953D-45B1-95D2-672D0388B0DC}"/>
    <dgm:cxn modelId="{617D20F6-2403-4BCF-A27D-491E1CB8F70C}" type="presOf" srcId="{91A43E4D-E783-407A-B8B1-954B4DEB5663}" destId="{419D07B8-9A47-475B-A991-FE32BE64A8F6}" srcOrd="0" destOrd="0" presId="urn:microsoft.com/office/officeart/2005/8/layout/matrix1"/>
    <dgm:cxn modelId="{009C6FF7-379D-4F68-99D0-449223908659}" type="presOf" srcId="{2AC6BE0D-505A-4E9D-9024-EBB12813C00A}" destId="{2451488D-5B63-49BB-ABDE-28E0F8C7CD40}" srcOrd="1" destOrd="0" presId="urn:microsoft.com/office/officeart/2005/8/layout/matrix1"/>
    <dgm:cxn modelId="{150D3BF9-E991-4E5C-9869-C785D9F79987}" type="presOf" srcId="{3F708ECB-6AB2-4768-B1B7-375550B27048}" destId="{30D1DAA5-E647-4B9D-9FB6-0D282AAF5BF7}" srcOrd="1" destOrd="0" presId="urn:microsoft.com/office/officeart/2005/8/layout/matrix1"/>
    <dgm:cxn modelId="{7607815B-EA0D-40D4-A18E-B7A88B5DE348}" type="presParOf" srcId="{419D07B8-9A47-475B-A991-FE32BE64A8F6}" destId="{251376A7-7A98-4F62-B1A6-CBEE05936065}" srcOrd="0" destOrd="0" presId="urn:microsoft.com/office/officeart/2005/8/layout/matrix1"/>
    <dgm:cxn modelId="{923D3AE7-6B8F-4F78-9C67-913F4647D12E}" type="presParOf" srcId="{251376A7-7A98-4F62-B1A6-CBEE05936065}" destId="{00B37FCC-63E1-4C8C-9156-9C58F2CF5C5D}" srcOrd="0" destOrd="0" presId="urn:microsoft.com/office/officeart/2005/8/layout/matrix1"/>
    <dgm:cxn modelId="{D1E7B5FA-5679-4BFA-98CA-E1B259FE4155}" type="presParOf" srcId="{251376A7-7A98-4F62-B1A6-CBEE05936065}" destId="{2451488D-5B63-49BB-ABDE-28E0F8C7CD40}" srcOrd="1" destOrd="0" presId="urn:microsoft.com/office/officeart/2005/8/layout/matrix1"/>
    <dgm:cxn modelId="{ABE6E511-135C-4167-B6EA-CCCCD0FA6BDB}" type="presParOf" srcId="{251376A7-7A98-4F62-B1A6-CBEE05936065}" destId="{4F9A4CE4-2F89-4F8C-8BFC-26B08F83B78D}" srcOrd="2" destOrd="0" presId="urn:microsoft.com/office/officeart/2005/8/layout/matrix1"/>
    <dgm:cxn modelId="{AB990A06-39F9-4D4E-8EE1-BF77E37CC2C9}" type="presParOf" srcId="{251376A7-7A98-4F62-B1A6-CBEE05936065}" destId="{C25891D7-4BBB-42D8-A60A-3BCFC14D082C}" srcOrd="3" destOrd="0" presId="urn:microsoft.com/office/officeart/2005/8/layout/matrix1"/>
    <dgm:cxn modelId="{F8F520E6-A108-4317-BD8F-EA1E0175B29C}" type="presParOf" srcId="{251376A7-7A98-4F62-B1A6-CBEE05936065}" destId="{7EE34056-68B1-4217-A856-4064291CE371}" srcOrd="4" destOrd="0" presId="urn:microsoft.com/office/officeart/2005/8/layout/matrix1"/>
    <dgm:cxn modelId="{8B51B7F3-B87E-4E2E-A502-2E3C657F7BAF}" type="presParOf" srcId="{251376A7-7A98-4F62-B1A6-CBEE05936065}" destId="{30D1DAA5-E647-4B9D-9FB6-0D282AAF5BF7}" srcOrd="5" destOrd="0" presId="urn:microsoft.com/office/officeart/2005/8/layout/matrix1"/>
    <dgm:cxn modelId="{CB73F39E-F6D2-4B0B-B06B-5B924CD990BB}" type="presParOf" srcId="{251376A7-7A98-4F62-B1A6-CBEE05936065}" destId="{0C03CF70-0BE6-4844-9B48-76DB49DBF384}" srcOrd="6" destOrd="0" presId="urn:microsoft.com/office/officeart/2005/8/layout/matrix1"/>
    <dgm:cxn modelId="{159F9E03-0135-4266-9BBB-F67AC5EA0C4E}" type="presParOf" srcId="{251376A7-7A98-4F62-B1A6-CBEE05936065}" destId="{48A7952F-C8F3-4739-96F5-D6C277C68167}" srcOrd="7" destOrd="0" presId="urn:microsoft.com/office/officeart/2005/8/layout/matrix1"/>
    <dgm:cxn modelId="{DB365F7E-360F-4885-B9CA-8DDFBA980EF7}" type="presParOf" srcId="{419D07B8-9A47-475B-A991-FE32BE64A8F6}" destId="{A12B8122-3936-4D85-A242-C666D945315C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E308DDE-0472-45B8-8DD0-ECEF78C5322D}" type="doc">
      <dgm:prSet loTypeId="urn:microsoft.com/office/officeart/2005/8/layout/cycle6" loCatId="cycle" qsTypeId="urn:microsoft.com/office/officeart/2005/8/quickstyle/simple2" qsCatId="simple" csTypeId="urn:microsoft.com/office/officeart/2005/8/colors/accent4_2" csCatId="accent4" phldr="1"/>
      <dgm:spPr/>
      <dgm:t>
        <a:bodyPr/>
        <a:lstStyle/>
        <a:p>
          <a:endParaRPr lang="ru-RU"/>
        </a:p>
      </dgm:t>
    </dgm:pt>
    <dgm:pt modelId="{5C04979E-D7F7-4E2E-A5C9-638816108198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Низкая заинтересованность родителей </a:t>
          </a:r>
        </a:p>
      </dgm:t>
    </dgm:pt>
    <dgm:pt modelId="{E85DADDF-AEB9-4BCE-91E0-CEB8DDA70EA4}" type="parTrans" cxnId="{13FB7129-B382-4982-8BD5-63A7FEA5B3E9}">
      <dgm:prSet/>
      <dgm:spPr/>
      <dgm:t>
        <a:bodyPr/>
        <a:lstStyle/>
        <a:p>
          <a:endParaRPr lang="ru-RU"/>
        </a:p>
      </dgm:t>
    </dgm:pt>
    <dgm:pt modelId="{93619C04-741F-4045-82FF-2126DBB57CA7}" type="sibTrans" cxnId="{13FB7129-B382-4982-8BD5-63A7FEA5B3E9}">
      <dgm:prSet/>
      <dgm:spPr/>
      <dgm:t>
        <a:bodyPr/>
        <a:lstStyle/>
        <a:p>
          <a:endParaRPr lang="ru-RU"/>
        </a:p>
      </dgm:t>
    </dgm:pt>
    <dgm:pt modelId="{294D68B3-FDDA-4FA2-A429-8A24FA61A461}">
      <dgm:prSet phldrT="[Текст]"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</a:rPr>
            <a:t>Отсутствие финансирования </a:t>
          </a:r>
        </a:p>
      </dgm:t>
    </dgm:pt>
    <dgm:pt modelId="{DDD25FE5-BAC1-4240-875A-BE823E3C61D7}" type="parTrans" cxnId="{1F11D87E-1208-48FA-A5BD-8E89726F4E7A}">
      <dgm:prSet/>
      <dgm:spPr/>
      <dgm:t>
        <a:bodyPr/>
        <a:lstStyle/>
        <a:p>
          <a:endParaRPr lang="ru-RU"/>
        </a:p>
      </dgm:t>
    </dgm:pt>
    <dgm:pt modelId="{110BF3B0-2921-4C33-B8DC-00CCB59E7DEA}" type="sibTrans" cxnId="{1F11D87E-1208-48FA-A5BD-8E89726F4E7A}">
      <dgm:prSet/>
      <dgm:spPr/>
      <dgm:t>
        <a:bodyPr/>
        <a:lstStyle/>
        <a:p>
          <a:endParaRPr lang="ru-RU"/>
        </a:p>
      </dgm:t>
    </dgm:pt>
    <dgm:pt modelId="{C5CCEED5-777D-459E-B802-7285A88C89AA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Низкие показатели достижения цели из-за особенностей развития детей</a:t>
          </a:r>
        </a:p>
      </dgm:t>
    </dgm:pt>
    <dgm:pt modelId="{438B8746-CBA7-4200-8B25-FDAD3CD61FD8}" type="parTrans" cxnId="{2154CA79-2553-437D-8888-6C8BDCA18199}">
      <dgm:prSet/>
      <dgm:spPr/>
      <dgm:t>
        <a:bodyPr/>
        <a:lstStyle/>
        <a:p>
          <a:endParaRPr lang="ru-RU"/>
        </a:p>
      </dgm:t>
    </dgm:pt>
    <dgm:pt modelId="{B3819746-B0B5-43DA-9CF1-D6CA2FE2012C}" type="sibTrans" cxnId="{2154CA79-2553-437D-8888-6C8BDCA18199}">
      <dgm:prSet/>
      <dgm:spPr/>
      <dgm:t>
        <a:bodyPr/>
        <a:lstStyle/>
        <a:p>
          <a:endParaRPr lang="ru-RU"/>
        </a:p>
      </dgm:t>
    </dgm:pt>
    <dgm:pt modelId="{C251F0BB-0A45-48D8-9BC6-D2BF240CA332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Недостаточный уровень компетентности (компьютерной грамотности</a:t>
          </a:r>
          <a:r>
            <a:rPr lang="ru-RU" dirty="0">
              <a:solidFill>
                <a:schemeClr val="tx1"/>
              </a:solidFill>
            </a:rPr>
            <a:t>)</a:t>
          </a:r>
        </a:p>
      </dgm:t>
    </dgm:pt>
    <dgm:pt modelId="{329B423B-A481-4AEE-9D42-7FD68F2B7875}" type="parTrans" cxnId="{172E1940-CFCB-4D50-8E22-BD81176F937F}">
      <dgm:prSet/>
      <dgm:spPr/>
      <dgm:t>
        <a:bodyPr/>
        <a:lstStyle/>
        <a:p>
          <a:endParaRPr lang="ru-RU"/>
        </a:p>
      </dgm:t>
    </dgm:pt>
    <dgm:pt modelId="{9C67F1D1-990C-43D2-8157-14E021795774}" type="sibTrans" cxnId="{172E1940-CFCB-4D50-8E22-BD81176F937F}">
      <dgm:prSet/>
      <dgm:spPr/>
      <dgm:t>
        <a:bodyPr/>
        <a:lstStyle/>
        <a:p>
          <a:endParaRPr lang="ru-RU"/>
        </a:p>
      </dgm:t>
    </dgm:pt>
    <dgm:pt modelId="{0CF9D499-C464-4E6E-8DDC-FF5FAA7C20FB}" type="pres">
      <dgm:prSet presAssocID="{BE308DDE-0472-45B8-8DD0-ECEF78C5322D}" presName="cycle" presStyleCnt="0">
        <dgm:presLayoutVars>
          <dgm:dir/>
          <dgm:resizeHandles val="exact"/>
        </dgm:presLayoutVars>
      </dgm:prSet>
      <dgm:spPr/>
    </dgm:pt>
    <dgm:pt modelId="{E7E544FB-FDDB-43F8-A8D5-DBCBDCE59E26}" type="pres">
      <dgm:prSet presAssocID="{5C04979E-D7F7-4E2E-A5C9-638816108198}" presName="node" presStyleLbl="node1" presStyleIdx="0" presStyleCnt="4" custScaleX="223866">
        <dgm:presLayoutVars>
          <dgm:bulletEnabled val="1"/>
        </dgm:presLayoutVars>
      </dgm:prSet>
      <dgm:spPr/>
    </dgm:pt>
    <dgm:pt modelId="{4741F9BD-185C-491D-85E8-D919FBF8ACB6}" type="pres">
      <dgm:prSet presAssocID="{5C04979E-D7F7-4E2E-A5C9-638816108198}" presName="spNode" presStyleCnt="0"/>
      <dgm:spPr/>
    </dgm:pt>
    <dgm:pt modelId="{8A1797AB-22B9-4768-94BC-827F5EF7FD6A}" type="pres">
      <dgm:prSet presAssocID="{93619C04-741F-4045-82FF-2126DBB57CA7}" presName="sibTrans" presStyleLbl="sibTrans1D1" presStyleIdx="0" presStyleCnt="4"/>
      <dgm:spPr/>
    </dgm:pt>
    <dgm:pt modelId="{B8B4B905-8607-4CCA-87A0-FF458D851337}" type="pres">
      <dgm:prSet presAssocID="{294D68B3-FDDA-4FA2-A429-8A24FA61A461}" presName="node" presStyleLbl="node1" presStyleIdx="1" presStyleCnt="4" custScaleX="171787" custScaleY="194379" custRadScaleRad="101918" custRadScaleInc="-3915">
        <dgm:presLayoutVars>
          <dgm:bulletEnabled val="1"/>
        </dgm:presLayoutVars>
      </dgm:prSet>
      <dgm:spPr/>
    </dgm:pt>
    <dgm:pt modelId="{10FE7904-74E8-49C7-BF57-9F68EA0FD988}" type="pres">
      <dgm:prSet presAssocID="{294D68B3-FDDA-4FA2-A429-8A24FA61A461}" presName="spNode" presStyleCnt="0"/>
      <dgm:spPr/>
    </dgm:pt>
    <dgm:pt modelId="{6240649B-9EFC-4972-B3B4-6FBB06A1EC54}" type="pres">
      <dgm:prSet presAssocID="{110BF3B0-2921-4C33-B8DC-00CCB59E7DEA}" presName="sibTrans" presStyleLbl="sibTrans1D1" presStyleIdx="1" presStyleCnt="4"/>
      <dgm:spPr/>
    </dgm:pt>
    <dgm:pt modelId="{A1ABF06C-D9CB-4023-AAD3-BEDDB2DE24C7}" type="pres">
      <dgm:prSet presAssocID="{C5CCEED5-777D-459E-B802-7285A88C89AA}" presName="node" presStyleLbl="node1" presStyleIdx="2" presStyleCnt="4" custScaleX="226678" custRadScaleRad="100880" custRadScaleInc="-4972">
        <dgm:presLayoutVars>
          <dgm:bulletEnabled val="1"/>
        </dgm:presLayoutVars>
      </dgm:prSet>
      <dgm:spPr/>
    </dgm:pt>
    <dgm:pt modelId="{BA1C65B0-8335-444F-8492-B1A2D84A44AD}" type="pres">
      <dgm:prSet presAssocID="{C5CCEED5-777D-459E-B802-7285A88C89AA}" presName="spNode" presStyleCnt="0"/>
      <dgm:spPr/>
    </dgm:pt>
    <dgm:pt modelId="{2026756B-BE69-4942-A9F5-099480178B4B}" type="pres">
      <dgm:prSet presAssocID="{B3819746-B0B5-43DA-9CF1-D6CA2FE2012C}" presName="sibTrans" presStyleLbl="sibTrans1D1" presStyleIdx="2" presStyleCnt="4"/>
      <dgm:spPr/>
    </dgm:pt>
    <dgm:pt modelId="{602CCF59-7BCE-4442-9E56-9E2D4507456B}" type="pres">
      <dgm:prSet presAssocID="{C251F0BB-0A45-48D8-9BC6-D2BF240CA332}" presName="node" presStyleLbl="node1" presStyleIdx="3" presStyleCnt="4" custScaleX="186592" custScaleY="200015">
        <dgm:presLayoutVars>
          <dgm:bulletEnabled val="1"/>
        </dgm:presLayoutVars>
      </dgm:prSet>
      <dgm:spPr/>
    </dgm:pt>
    <dgm:pt modelId="{D571CA7E-FD18-4C8D-BB68-E32253037657}" type="pres">
      <dgm:prSet presAssocID="{C251F0BB-0A45-48D8-9BC6-D2BF240CA332}" presName="spNode" presStyleCnt="0"/>
      <dgm:spPr/>
    </dgm:pt>
    <dgm:pt modelId="{9E264627-58EE-4788-A21E-564FBC6C0B9D}" type="pres">
      <dgm:prSet presAssocID="{9C67F1D1-990C-43D2-8157-14E021795774}" presName="sibTrans" presStyleLbl="sibTrans1D1" presStyleIdx="3" presStyleCnt="4"/>
      <dgm:spPr/>
    </dgm:pt>
  </dgm:ptLst>
  <dgm:cxnLst>
    <dgm:cxn modelId="{D618B10D-970E-4EEF-A348-8CC383BA8F76}" type="presOf" srcId="{93619C04-741F-4045-82FF-2126DBB57CA7}" destId="{8A1797AB-22B9-4768-94BC-827F5EF7FD6A}" srcOrd="0" destOrd="0" presId="urn:microsoft.com/office/officeart/2005/8/layout/cycle6"/>
    <dgm:cxn modelId="{6E134421-16FF-485C-8C58-AC43DFBFDFE2}" type="presOf" srcId="{5C04979E-D7F7-4E2E-A5C9-638816108198}" destId="{E7E544FB-FDDB-43F8-A8D5-DBCBDCE59E26}" srcOrd="0" destOrd="0" presId="urn:microsoft.com/office/officeart/2005/8/layout/cycle6"/>
    <dgm:cxn modelId="{476AEF28-7A54-4E57-B880-A9BF95FAB347}" type="presOf" srcId="{294D68B3-FDDA-4FA2-A429-8A24FA61A461}" destId="{B8B4B905-8607-4CCA-87A0-FF458D851337}" srcOrd="0" destOrd="0" presId="urn:microsoft.com/office/officeart/2005/8/layout/cycle6"/>
    <dgm:cxn modelId="{13FB7129-B382-4982-8BD5-63A7FEA5B3E9}" srcId="{BE308DDE-0472-45B8-8DD0-ECEF78C5322D}" destId="{5C04979E-D7F7-4E2E-A5C9-638816108198}" srcOrd="0" destOrd="0" parTransId="{E85DADDF-AEB9-4BCE-91E0-CEB8DDA70EA4}" sibTransId="{93619C04-741F-4045-82FF-2126DBB57CA7}"/>
    <dgm:cxn modelId="{172E1940-CFCB-4D50-8E22-BD81176F937F}" srcId="{BE308DDE-0472-45B8-8DD0-ECEF78C5322D}" destId="{C251F0BB-0A45-48D8-9BC6-D2BF240CA332}" srcOrd="3" destOrd="0" parTransId="{329B423B-A481-4AEE-9D42-7FD68F2B7875}" sibTransId="{9C67F1D1-990C-43D2-8157-14E021795774}"/>
    <dgm:cxn modelId="{890AD870-7FC1-4455-985D-24C7E286AC39}" type="presOf" srcId="{BE308DDE-0472-45B8-8DD0-ECEF78C5322D}" destId="{0CF9D499-C464-4E6E-8DDC-FF5FAA7C20FB}" srcOrd="0" destOrd="0" presId="urn:microsoft.com/office/officeart/2005/8/layout/cycle6"/>
    <dgm:cxn modelId="{318C6D71-B5CC-49DD-A45C-8C19E9947AD7}" type="presOf" srcId="{110BF3B0-2921-4C33-B8DC-00CCB59E7DEA}" destId="{6240649B-9EFC-4972-B3B4-6FBB06A1EC54}" srcOrd="0" destOrd="0" presId="urn:microsoft.com/office/officeart/2005/8/layout/cycle6"/>
    <dgm:cxn modelId="{2154CA79-2553-437D-8888-6C8BDCA18199}" srcId="{BE308DDE-0472-45B8-8DD0-ECEF78C5322D}" destId="{C5CCEED5-777D-459E-B802-7285A88C89AA}" srcOrd="2" destOrd="0" parTransId="{438B8746-CBA7-4200-8B25-FDAD3CD61FD8}" sibTransId="{B3819746-B0B5-43DA-9CF1-D6CA2FE2012C}"/>
    <dgm:cxn modelId="{1F11D87E-1208-48FA-A5BD-8E89726F4E7A}" srcId="{BE308DDE-0472-45B8-8DD0-ECEF78C5322D}" destId="{294D68B3-FDDA-4FA2-A429-8A24FA61A461}" srcOrd="1" destOrd="0" parTransId="{DDD25FE5-BAC1-4240-875A-BE823E3C61D7}" sibTransId="{110BF3B0-2921-4C33-B8DC-00CCB59E7DEA}"/>
    <dgm:cxn modelId="{02340180-BA57-4A14-8582-5539E316F38A}" type="presOf" srcId="{B3819746-B0B5-43DA-9CF1-D6CA2FE2012C}" destId="{2026756B-BE69-4942-A9F5-099480178B4B}" srcOrd="0" destOrd="0" presId="urn:microsoft.com/office/officeart/2005/8/layout/cycle6"/>
    <dgm:cxn modelId="{74AF9E9A-F0F6-4AFE-A2DD-C0EA318E82DD}" type="presOf" srcId="{C5CCEED5-777D-459E-B802-7285A88C89AA}" destId="{A1ABF06C-D9CB-4023-AAD3-BEDDB2DE24C7}" srcOrd="0" destOrd="0" presId="urn:microsoft.com/office/officeart/2005/8/layout/cycle6"/>
    <dgm:cxn modelId="{E09F4BB4-78FB-46CC-AFFA-22F0697C2755}" type="presOf" srcId="{C251F0BB-0A45-48D8-9BC6-D2BF240CA332}" destId="{602CCF59-7BCE-4442-9E56-9E2D4507456B}" srcOrd="0" destOrd="0" presId="urn:microsoft.com/office/officeart/2005/8/layout/cycle6"/>
    <dgm:cxn modelId="{C353B7F6-97A5-4E84-B078-AFC664DF4472}" type="presOf" srcId="{9C67F1D1-990C-43D2-8157-14E021795774}" destId="{9E264627-58EE-4788-A21E-564FBC6C0B9D}" srcOrd="0" destOrd="0" presId="urn:microsoft.com/office/officeart/2005/8/layout/cycle6"/>
    <dgm:cxn modelId="{7EF020B4-99C3-4CB3-8D36-F8442C5B39E0}" type="presParOf" srcId="{0CF9D499-C464-4E6E-8DDC-FF5FAA7C20FB}" destId="{E7E544FB-FDDB-43F8-A8D5-DBCBDCE59E26}" srcOrd="0" destOrd="0" presId="urn:microsoft.com/office/officeart/2005/8/layout/cycle6"/>
    <dgm:cxn modelId="{A520DEF7-7473-4D0E-851B-473502845893}" type="presParOf" srcId="{0CF9D499-C464-4E6E-8DDC-FF5FAA7C20FB}" destId="{4741F9BD-185C-491D-85E8-D919FBF8ACB6}" srcOrd="1" destOrd="0" presId="urn:microsoft.com/office/officeart/2005/8/layout/cycle6"/>
    <dgm:cxn modelId="{4BBDBCA1-FD34-490A-8FEA-34BBAA3AA4A7}" type="presParOf" srcId="{0CF9D499-C464-4E6E-8DDC-FF5FAA7C20FB}" destId="{8A1797AB-22B9-4768-94BC-827F5EF7FD6A}" srcOrd="2" destOrd="0" presId="urn:microsoft.com/office/officeart/2005/8/layout/cycle6"/>
    <dgm:cxn modelId="{E177032C-B379-40BE-A728-711CBEC8C5A5}" type="presParOf" srcId="{0CF9D499-C464-4E6E-8DDC-FF5FAA7C20FB}" destId="{B8B4B905-8607-4CCA-87A0-FF458D851337}" srcOrd="3" destOrd="0" presId="urn:microsoft.com/office/officeart/2005/8/layout/cycle6"/>
    <dgm:cxn modelId="{9D77BBA8-9961-4061-B6DA-B4A2C90FCE44}" type="presParOf" srcId="{0CF9D499-C464-4E6E-8DDC-FF5FAA7C20FB}" destId="{10FE7904-74E8-49C7-BF57-9F68EA0FD988}" srcOrd="4" destOrd="0" presId="urn:microsoft.com/office/officeart/2005/8/layout/cycle6"/>
    <dgm:cxn modelId="{8D28BDE9-85CE-44A3-8D5A-E781FAF467D7}" type="presParOf" srcId="{0CF9D499-C464-4E6E-8DDC-FF5FAA7C20FB}" destId="{6240649B-9EFC-4972-B3B4-6FBB06A1EC54}" srcOrd="5" destOrd="0" presId="urn:microsoft.com/office/officeart/2005/8/layout/cycle6"/>
    <dgm:cxn modelId="{DC61A9F2-F6FC-4EBC-83AB-B484C5D61FDC}" type="presParOf" srcId="{0CF9D499-C464-4E6E-8DDC-FF5FAA7C20FB}" destId="{A1ABF06C-D9CB-4023-AAD3-BEDDB2DE24C7}" srcOrd="6" destOrd="0" presId="urn:microsoft.com/office/officeart/2005/8/layout/cycle6"/>
    <dgm:cxn modelId="{F6F2831F-ABAF-4D1C-A31B-52151DE48E63}" type="presParOf" srcId="{0CF9D499-C464-4E6E-8DDC-FF5FAA7C20FB}" destId="{BA1C65B0-8335-444F-8492-B1A2D84A44AD}" srcOrd="7" destOrd="0" presId="urn:microsoft.com/office/officeart/2005/8/layout/cycle6"/>
    <dgm:cxn modelId="{33548A85-EE5C-4D57-8EE5-3EB5B9EED879}" type="presParOf" srcId="{0CF9D499-C464-4E6E-8DDC-FF5FAA7C20FB}" destId="{2026756B-BE69-4942-A9F5-099480178B4B}" srcOrd="8" destOrd="0" presId="urn:microsoft.com/office/officeart/2005/8/layout/cycle6"/>
    <dgm:cxn modelId="{F311FC0B-24DA-4DC4-85E0-75267613BDE3}" type="presParOf" srcId="{0CF9D499-C464-4E6E-8DDC-FF5FAA7C20FB}" destId="{602CCF59-7BCE-4442-9E56-9E2D4507456B}" srcOrd="9" destOrd="0" presId="urn:microsoft.com/office/officeart/2005/8/layout/cycle6"/>
    <dgm:cxn modelId="{D6F6BD27-1AF8-4357-B2C3-976A94640B6A}" type="presParOf" srcId="{0CF9D499-C464-4E6E-8DDC-FF5FAA7C20FB}" destId="{D571CA7E-FD18-4C8D-BB68-E32253037657}" srcOrd="10" destOrd="0" presId="urn:microsoft.com/office/officeart/2005/8/layout/cycle6"/>
    <dgm:cxn modelId="{E181992A-1157-4D73-9F98-51C8E4469D9E}" type="presParOf" srcId="{0CF9D499-C464-4E6E-8DDC-FF5FAA7C20FB}" destId="{9E264627-58EE-4788-A21E-564FBC6C0B9D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37A1AD-3256-48E6-9D6B-453E2324F8DE}">
      <dsp:nvSpPr>
        <dsp:cNvPr id="0" name=""/>
        <dsp:cNvSpPr/>
      </dsp:nvSpPr>
      <dsp:spPr>
        <a:xfrm rot="5400000">
          <a:off x="-623082" y="623082"/>
          <a:ext cx="4153883" cy="290771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200" b="1" kern="1200" dirty="0">
              <a:solidFill>
                <a:schemeClr val="tx1"/>
              </a:solidFill>
            </a:rPr>
            <a:t>Дети</a:t>
          </a:r>
          <a:r>
            <a:rPr lang="ru-RU" sz="4200" b="1" kern="1200" dirty="0"/>
            <a:t> </a:t>
          </a:r>
          <a:r>
            <a:rPr lang="ru-RU" sz="4200" b="1" kern="1200" dirty="0">
              <a:solidFill>
                <a:schemeClr val="tx1"/>
              </a:solidFill>
            </a:rPr>
            <a:t>с</a:t>
          </a:r>
          <a:r>
            <a:rPr lang="ru-RU" sz="4200" b="1" kern="1200" dirty="0"/>
            <a:t> </a:t>
          </a:r>
          <a:r>
            <a:rPr lang="ru-RU" sz="4200" b="1" kern="1200" dirty="0">
              <a:solidFill>
                <a:schemeClr val="tx1"/>
              </a:solidFill>
            </a:rPr>
            <a:t>ОВЗ</a:t>
          </a:r>
        </a:p>
      </dsp:txBody>
      <dsp:txXfrm rot="-5400000">
        <a:off x="1" y="1453858"/>
        <a:ext cx="2907718" cy="1246165"/>
      </dsp:txXfrm>
    </dsp:sp>
    <dsp:sp modelId="{EC8E7106-F701-4CC5-B074-FAE26265088E}">
      <dsp:nvSpPr>
        <dsp:cNvPr id="0" name=""/>
        <dsp:cNvSpPr/>
      </dsp:nvSpPr>
      <dsp:spPr>
        <a:xfrm rot="5400000">
          <a:off x="4566359" y="-1623183"/>
          <a:ext cx="2700023" cy="610509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ct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ru-RU" sz="2400" b="1" kern="1200" dirty="0"/>
            <a:t>Семьи, проживающие в  </a:t>
          </a:r>
          <a:r>
            <a:rPr lang="ru-RU" sz="2400" b="1" kern="1200" dirty="0" err="1"/>
            <a:t>г.Кирсанове</a:t>
          </a:r>
          <a:r>
            <a:rPr lang="ru-RU" sz="2400" b="1" kern="1200" dirty="0"/>
            <a:t>, в перспективе всей Тамбовской обл., имеющие детей дошкольного возраста с ОВЗ, не посещающие ДОУ, желающие заниматься развитием детей </a:t>
          </a:r>
          <a:r>
            <a:rPr lang="ru-RU" sz="2400" kern="1200" dirty="0"/>
            <a:t>.</a:t>
          </a:r>
        </a:p>
      </dsp:txBody>
      <dsp:txXfrm rot="-5400000">
        <a:off x="2863822" y="211158"/>
        <a:ext cx="5973294" cy="24364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B37FCC-63E1-4C8C-9156-9C58F2CF5C5D}">
      <dsp:nvSpPr>
        <dsp:cNvPr id="0" name=""/>
        <dsp:cNvSpPr/>
      </dsp:nvSpPr>
      <dsp:spPr>
        <a:xfrm rot="16200000">
          <a:off x="925999" y="-876182"/>
          <a:ext cx="2287928" cy="4040294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kern="1200" dirty="0">
            <a:solidFill>
              <a:schemeClr val="tx1"/>
            </a:solidFill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kern="1200" dirty="0">
            <a:solidFill>
              <a:schemeClr val="tx1"/>
            </a:solidFill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kern="1200" dirty="0">
            <a:solidFill>
              <a:schemeClr val="tx1"/>
            </a:solidFill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</a:rPr>
            <a:t>Команда проекта -8 человек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</a:rPr>
            <a:t>Менеджер проекта- </a:t>
          </a:r>
          <a:r>
            <a:rPr lang="ru-RU" sz="2000" kern="1200" dirty="0" err="1">
              <a:solidFill>
                <a:schemeClr val="tx1"/>
              </a:solidFill>
            </a:rPr>
            <a:t>Волынкина</a:t>
          </a:r>
          <a:r>
            <a:rPr lang="ru-RU" sz="2000" kern="1200" dirty="0">
              <a:solidFill>
                <a:schemeClr val="tx1"/>
              </a:solidFill>
            </a:rPr>
            <a:t> С.Ю.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kern="1200" dirty="0">
            <a:solidFill>
              <a:schemeClr val="tx1"/>
            </a:solidFill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700" kern="1200" dirty="0">
            <a:solidFill>
              <a:schemeClr val="tx1"/>
            </a:solidFill>
          </a:endParaRPr>
        </a:p>
      </dsp:txBody>
      <dsp:txXfrm rot="5400000">
        <a:off x="49816" y="0"/>
        <a:ext cx="4040294" cy="1715946"/>
      </dsp:txXfrm>
    </dsp:sp>
    <dsp:sp modelId="{4F9A4CE4-2F89-4F8C-8BFC-26B08F83B78D}">
      <dsp:nvSpPr>
        <dsp:cNvPr id="0" name=""/>
        <dsp:cNvSpPr/>
      </dsp:nvSpPr>
      <dsp:spPr>
        <a:xfrm>
          <a:off x="4040294" y="0"/>
          <a:ext cx="4040294" cy="2287928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solidFill>
                <a:schemeClr val="tx1"/>
              </a:solidFill>
            </a:rPr>
            <a:t>Организационная структура-МБДОУ «Детский сад «Ромашка» </a:t>
          </a:r>
          <a:r>
            <a:rPr lang="ru-RU" sz="2400" kern="1200" dirty="0" err="1">
              <a:solidFill>
                <a:schemeClr val="tx1"/>
              </a:solidFill>
            </a:rPr>
            <a:t>г.Кирсанов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4040294" y="0"/>
        <a:ext cx="4040294" cy="1715946"/>
      </dsp:txXfrm>
    </dsp:sp>
    <dsp:sp modelId="{7EE34056-68B1-4217-A856-4064291CE371}">
      <dsp:nvSpPr>
        <dsp:cNvPr id="0" name=""/>
        <dsp:cNvSpPr/>
      </dsp:nvSpPr>
      <dsp:spPr>
        <a:xfrm rot="10800000">
          <a:off x="49816" y="2226359"/>
          <a:ext cx="4040294" cy="2287928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</a:rPr>
            <a:t>Трудовые ресурсы: учитель –логопед, педагог-психолог, дефектолог, </a:t>
          </a:r>
          <a:r>
            <a:rPr lang="en-US" sz="2000" kern="1200" dirty="0">
              <a:solidFill>
                <a:schemeClr val="tx1"/>
              </a:solidFill>
            </a:rPr>
            <a:t>IT-</a:t>
          </a:r>
          <a:r>
            <a:rPr lang="ru-RU" sz="2000" kern="1200" dirty="0">
              <a:solidFill>
                <a:schemeClr val="tx1"/>
              </a:solidFill>
            </a:rPr>
            <a:t>специалист</a:t>
          </a:r>
        </a:p>
      </dsp:txBody>
      <dsp:txXfrm rot="10800000">
        <a:off x="49816" y="2798341"/>
        <a:ext cx="4040294" cy="1715946"/>
      </dsp:txXfrm>
    </dsp:sp>
    <dsp:sp modelId="{0C03CF70-0BE6-4844-9B48-76DB49DBF384}">
      <dsp:nvSpPr>
        <dsp:cNvPr id="0" name=""/>
        <dsp:cNvSpPr/>
      </dsp:nvSpPr>
      <dsp:spPr>
        <a:xfrm rot="5400000">
          <a:off x="4916476" y="1358207"/>
          <a:ext cx="2287928" cy="4040294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solidFill>
                <a:schemeClr val="tx1"/>
              </a:solidFill>
            </a:rPr>
            <a:t>Финансовые ресурсы</a:t>
          </a:r>
        </a:p>
      </dsp:txBody>
      <dsp:txXfrm rot="-5400000">
        <a:off x="4040293" y="2806372"/>
        <a:ext cx="4040294" cy="1715946"/>
      </dsp:txXfrm>
    </dsp:sp>
    <dsp:sp modelId="{A12B8122-3936-4D85-A242-C666D945315C}">
      <dsp:nvSpPr>
        <dsp:cNvPr id="0" name=""/>
        <dsp:cNvSpPr/>
      </dsp:nvSpPr>
      <dsp:spPr>
        <a:xfrm>
          <a:off x="2828205" y="1715946"/>
          <a:ext cx="2424176" cy="1143964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Ресурсы проекта </a:t>
          </a:r>
        </a:p>
      </dsp:txBody>
      <dsp:txXfrm>
        <a:off x="2884049" y="1771790"/>
        <a:ext cx="2312488" cy="103227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E544FB-FDDB-43F8-A8D5-DBCBDCE59E26}">
      <dsp:nvSpPr>
        <dsp:cNvPr id="0" name=""/>
        <dsp:cNvSpPr/>
      </dsp:nvSpPr>
      <dsp:spPr>
        <a:xfrm>
          <a:off x="2723677" y="2593"/>
          <a:ext cx="3707265" cy="107641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</a:rPr>
            <a:t>Низкая заинтересованность родителей </a:t>
          </a:r>
        </a:p>
      </dsp:txBody>
      <dsp:txXfrm>
        <a:off x="2776223" y="55139"/>
        <a:ext cx="3602173" cy="971320"/>
      </dsp:txXfrm>
    </dsp:sp>
    <dsp:sp modelId="{8A1797AB-22B9-4768-94BC-827F5EF7FD6A}">
      <dsp:nvSpPr>
        <dsp:cNvPr id="0" name=""/>
        <dsp:cNvSpPr/>
      </dsp:nvSpPr>
      <dsp:spPr>
        <a:xfrm>
          <a:off x="2212860" y="658498"/>
          <a:ext cx="3553519" cy="3553519"/>
        </a:xfrm>
        <a:custGeom>
          <a:avLst/>
          <a:gdLst/>
          <a:ahLst/>
          <a:cxnLst/>
          <a:rect l="0" t="0" r="0" b="0"/>
          <a:pathLst>
            <a:path>
              <a:moveTo>
                <a:pt x="2926273" y="421955"/>
              </a:moveTo>
              <a:arcTo wR="1776759" hR="1776759" stAng="18618821" swAng="425227"/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B4B905-8607-4CCA-87A0-FF458D851337}">
      <dsp:nvSpPr>
        <dsp:cNvPr id="0" name=""/>
        <dsp:cNvSpPr/>
      </dsp:nvSpPr>
      <dsp:spPr>
        <a:xfrm>
          <a:off x="4965354" y="1234281"/>
          <a:ext cx="2844826" cy="209232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</a:rPr>
            <a:t>Отсутствие финансирования </a:t>
          </a:r>
        </a:p>
      </dsp:txBody>
      <dsp:txXfrm>
        <a:off x="5067493" y="1336420"/>
        <a:ext cx="2640548" cy="1888042"/>
      </dsp:txXfrm>
    </dsp:sp>
    <dsp:sp modelId="{6240649B-9EFC-4972-B3B4-6FBB06A1EC54}">
      <dsp:nvSpPr>
        <dsp:cNvPr id="0" name=""/>
        <dsp:cNvSpPr/>
      </dsp:nvSpPr>
      <dsp:spPr>
        <a:xfrm>
          <a:off x="2213084" y="433291"/>
          <a:ext cx="3553519" cy="3553519"/>
        </a:xfrm>
        <a:custGeom>
          <a:avLst/>
          <a:gdLst/>
          <a:ahLst/>
          <a:cxnLst/>
          <a:rect l="0" t="0" r="0" b="0"/>
          <a:pathLst>
            <a:path>
              <a:moveTo>
                <a:pt x="3156821" y="2895825"/>
              </a:moveTo>
              <a:arcTo wR="1776759" hR="1776759" stAng="2342276" swAng="614310"/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ABF06C-D9CB-4023-AAD3-BEDDB2DE24C7}">
      <dsp:nvSpPr>
        <dsp:cNvPr id="0" name=""/>
        <dsp:cNvSpPr/>
      </dsp:nvSpPr>
      <dsp:spPr>
        <a:xfrm>
          <a:off x="2747050" y="3558706"/>
          <a:ext cx="3753832" cy="107641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</a:rPr>
            <a:t>Низкие показатели достижения цели из-за особенностей развития детей</a:t>
          </a:r>
        </a:p>
      </dsp:txBody>
      <dsp:txXfrm>
        <a:off x="2799596" y="3611252"/>
        <a:ext cx="3648740" cy="971320"/>
      </dsp:txXfrm>
    </dsp:sp>
    <dsp:sp modelId="{2026756B-BE69-4942-A9F5-099480178B4B}">
      <dsp:nvSpPr>
        <dsp:cNvPr id="0" name=""/>
        <dsp:cNvSpPr/>
      </dsp:nvSpPr>
      <dsp:spPr>
        <a:xfrm>
          <a:off x="3449473" y="430791"/>
          <a:ext cx="3553519" cy="3553519"/>
        </a:xfrm>
        <a:custGeom>
          <a:avLst/>
          <a:gdLst/>
          <a:ahLst/>
          <a:cxnLst/>
          <a:rect l="0" t="0" r="0" b="0"/>
          <a:pathLst>
            <a:path>
              <a:moveTo>
                <a:pt x="621167" y="3126382"/>
              </a:moveTo>
              <a:arcTo wR="1776759" hR="1776759" stAng="7834276" swAng="447362"/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2CCF59-7BCE-4442-9E56-9E2D4507456B}">
      <dsp:nvSpPr>
        <dsp:cNvPr id="0" name=""/>
        <dsp:cNvSpPr/>
      </dsp:nvSpPr>
      <dsp:spPr>
        <a:xfrm>
          <a:off x="1255549" y="1241065"/>
          <a:ext cx="3090000" cy="2152987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</a:rPr>
            <a:t>Недостаточный уровень компетентности (компьютерной грамотности</a:t>
          </a:r>
          <a:r>
            <a:rPr lang="ru-RU" sz="1800" kern="1200" dirty="0">
              <a:solidFill>
                <a:schemeClr val="tx1"/>
              </a:solidFill>
            </a:rPr>
            <a:t>)</a:t>
          </a:r>
        </a:p>
      </dsp:txBody>
      <dsp:txXfrm>
        <a:off x="1360649" y="1346165"/>
        <a:ext cx="2879800" cy="1942787"/>
      </dsp:txXfrm>
    </dsp:sp>
    <dsp:sp modelId="{9E264627-58EE-4788-A21E-564FBC6C0B9D}">
      <dsp:nvSpPr>
        <dsp:cNvPr id="0" name=""/>
        <dsp:cNvSpPr/>
      </dsp:nvSpPr>
      <dsp:spPr>
        <a:xfrm>
          <a:off x="3435056" y="637019"/>
          <a:ext cx="3553519" cy="3553519"/>
        </a:xfrm>
        <a:custGeom>
          <a:avLst/>
          <a:gdLst/>
          <a:ahLst/>
          <a:cxnLst/>
          <a:rect l="0" t="0" r="0" b="0"/>
          <a:pathLst>
            <a:path>
              <a:moveTo>
                <a:pt x="443500" y="602325"/>
              </a:moveTo>
              <a:arcTo wR="1776759" hR="1776759" stAng="13282560" swAng="434880"/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CAD1885-E098-4B7A-990F-592BFF924F9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29191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245306-B2CB-4645-898C-C2FCC6886318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4F20C5-343F-447E-95CE-BEBA09498CF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266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F20C5-343F-447E-95CE-BEBA09498CFE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6290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F20C5-343F-447E-95CE-BEBA09498CFE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6290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F20C5-343F-447E-95CE-BEBA09498CFE}" type="slidenum">
              <a:rPr lang="ru-RU" smtClean="0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6290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F20C5-343F-447E-95CE-BEBA09498CFE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6290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F20C5-343F-447E-95CE-BEBA09498CFE}" type="slidenum">
              <a:rPr lang="ru-RU" smtClean="0"/>
              <a:pPr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6290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F20C5-343F-447E-95CE-BEBA09498CFE}" type="slidenum">
              <a:rPr lang="ru-RU" smtClean="0"/>
              <a:pPr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6290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F20C5-343F-447E-95CE-BEBA09498CFE}" type="slidenum">
              <a:rPr lang="ru-RU" smtClean="0"/>
              <a:pPr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6290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F20C5-343F-447E-95CE-BEBA09498CFE}" type="slidenum">
              <a:rPr lang="ru-RU" smtClean="0"/>
              <a:pPr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6290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F20C5-343F-447E-95CE-BEBA09498CFE}" type="slidenum">
              <a:rPr lang="ru-RU" smtClean="0"/>
              <a:pPr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6290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F20C5-343F-447E-95CE-BEBA09498CFE}" type="slidenum">
              <a:rPr lang="ru-RU" smtClean="0"/>
              <a:pPr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6290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F20C5-343F-447E-95CE-BEBA09498CFE}" type="slidenum">
              <a:rPr lang="ru-RU" smtClean="0"/>
              <a:pPr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6290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F20C5-343F-447E-95CE-BEBA09498CFE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6290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F20C5-343F-447E-95CE-BEBA09498CFE}" type="slidenum">
              <a:rPr lang="ru-RU" smtClean="0"/>
              <a:pPr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6290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F20C5-343F-447E-95CE-BEBA09498CFE}" type="slidenum">
              <a:rPr lang="ru-RU" smtClean="0"/>
              <a:pPr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5455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F20C5-343F-447E-95CE-BEBA09498CFE}" type="slidenum">
              <a:rPr lang="ru-RU" smtClean="0"/>
              <a:pPr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6290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F20C5-343F-447E-95CE-BEBA09498CFE}" type="slidenum">
              <a:rPr lang="ru-RU" smtClean="0"/>
              <a:pPr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62905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F20C5-343F-447E-95CE-BEBA09498CFE}" type="slidenum">
              <a:rPr lang="ru-RU" smtClean="0"/>
              <a:pPr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63414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F20C5-343F-447E-95CE-BEBA09498CFE}" type="slidenum">
              <a:rPr lang="ru-RU" smtClean="0"/>
              <a:pPr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9144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77850" y="1371600"/>
            <a:ext cx="8505952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77850" y="3228536"/>
            <a:ext cx="8509254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41858-E3CA-4C30-9D94-B3E7454F734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33E49-F42B-4B24-8ECA-067FDC6D3F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4548" y="1316736"/>
            <a:ext cx="84201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4548" y="2704664"/>
            <a:ext cx="84201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D68EA-4154-45CC-BBE3-438B7F56B3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704088"/>
            <a:ext cx="89154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920085"/>
            <a:ext cx="437515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920085"/>
            <a:ext cx="437515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9AF0C-A13A-461F-987E-CD43E91FF7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704088"/>
            <a:ext cx="89154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855248"/>
            <a:ext cx="4376870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5032111" y="1859758"/>
            <a:ext cx="4378590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95300" y="2514600"/>
            <a:ext cx="4376870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514600"/>
            <a:ext cx="4378590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306DE-A36F-4B98-B5B7-872FDA113A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704088"/>
            <a:ext cx="899795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3BCCF-00E1-43E0-A013-7B74FDB6F7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F3A33-6A4A-4395-8324-C6DCD486F1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2950" y="514352"/>
            <a:ext cx="29718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742950" y="1676400"/>
            <a:ext cx="29718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872971" y="1676400"/>
            <a:ext cx="5537729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F35FE-C004-4173-8268-FCF9B3B392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429566" y="1108077"/>
            <a:ext cx="569595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671145" y="5359769"/>
            <a:ext cx="168402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1176997"/>
            <a:ext cx="2397252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0400" y="2828785"/>
            <a:ext cx="239395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50300" y="6356351"/>
            <a:ext cx="660400" cy="365125"/>
          </a:xfrm>
        </p:spPr>
        <p:txBody>
          <a:bodyPr/>
          <a:lstStyle/>
          <a:p>
            <a:fld id="{CD75E57B-67AF-45F9-A9C5-5C088F397C0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776276" y="1199517"/>
            <a:ext cx="500253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10319" y="5816600"/>
            <a:ext cx="9926638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746625" y="6219826"/>
            <a:ext cx="5159375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355F6-8B83-4D65-896D-3EEBFD7511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914402"/>
            <a:ext cx="222885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914402"/>
            <a:ext cx="652145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A39E0-91F1-4BC9-BE67-AB32F1E71E6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10319" y="-7144"/>
            <a:ext cx="9926638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746625" y="-7144"/>
            <a:ext cx="5159375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95300" y="704088"/>
            <a:ext cx="89154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95300" y="1935480"/>
            <a:ext cx="89154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889250" y="6356351"/>
            <a:ext cx="36322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585200" y="6356351"/>
            <a:ext cx="8255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8654A06-2576-4317-9918-DE5666745605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20602" y="202408"/>
            <a:ext cx="9945594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602152" y="3082669"/>
            <a:ext cx="3252593" cy="325217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i="1" dirty="0">
                <a:solidFill>
                  <a:schemeClr val="accent5">
                    <a:lumMod val="75000"/>
                  </a:schemeClr>
                </a:solidFill>
              </a:rPr>
              <a:t>      </a:t>
            </a:r>
            <a:r>
              <a:rPr lang="ru-RU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Авторы: Гриднева А. Н.</a:t>
            </a:r>
          </a:p>
        </p:txBody>
      </p:sp>
      <p:sp>
        <p:nvSpPr>
          <p:cNvPr id="2071" name="Text Box 23"/>
          <p:cNvSpPr txBox="1">
            <a:spLocks noChangeArrowheads="1"/>
          </p:cNvSpPr>
          <p:nvPr/>
        </p:nvSpPr>
        <p:spPr bwMode="auto">
          <a:xfrm>
            <a:off x="3285384" y="1452516"/>
            <a:ext cx="5955728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b">
            <a:spAutoFit/>
          </a:bodyPr>
          <a:lstStyle/>
          <a:p>
            <a:r>
              <a:rPr lang="ru-RU" sz="2800" b="1" i="1" dirty="0">
                <a:solidFill>
                  <a:schemeClr val="accent2"/>
                </a:solidFill>
              </a:rPr>
              <a:t>Название Проекта</a:t>
            </a:r>
            <a:r>
              <a:rPr lang="ru-RU" b="1" dirty="0">
                <a:solidFill>
                  <a:schemeClr val="accent2"/>
                </a:solidFill>
              </a:rPr>
              <a:t>:</a:t>
            </a:r>
          </a:p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endParaRPr lang="ru-RU" b="1" dirty="0">
              <a:solidFill>
                <a:schemeClr val="accent2"/>
              </a:solidFill>
            </a:endParaRPr>
          </a:p>
        </p:txBody>
      </p:sp>
      <p:sp>
        <p:nvSpPr>
          <p:cNvPr id="2072" name="Text Box 24"/>
          <p:cNvSpPr txBox="1">
            <a:spLocks noChangeArrowheads="1"/>
          </p:cNvSpPr>
          <p:nvPr/>
        </p:nvSpPr>
        <p:spPr bwMode="auto">
          <a:xfrm>
            <a:off x="3253339" y="6165570"/>
            <a:ext cx="247730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 dirty="0">
                <a:solidFill>
                  <a:schemeClr val="accent2"/>
                </a:solidFill>
                <a:latin typeface="+mn-lt"/>
              </a:rPr>
              <a:t>Тамбов, 2021 год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F3A33-6A4A-4395-8324-C6DCD486F135}" type="slidenum">
              <a:rPr lang="ru-RU" smtClean="0"/>
              <a:pPr/>
              <a:t>1</a:t>
            </a:fld>
            <a:endParaRPr lang="ru-RU"/>
          </a:p>
        </p:txBody>
      </p:sp>
      <p:sp>
        <p:nvSpPr>
          <p:cNvPr id="2" name="AutoShape 2" descr="Ребенок за компьютером векторы, картинки, клипарт Ребенок за компьютером |  скачать на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712" y="3082669"/>
            <a:ext cx="3440843" cy="2867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94471" y="2159340"/>
            <a:ext cx="839917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«Развитие без границ»</a:t>
            </a:r>
          </a:p>
        </p:txBody>
      </p:sp>
    </p:spTree>
  </p:cSld>
  <p:clrMapOvr>
    <a:masterClrMapping/>
  </p:clrMapOvr>
  <p:transition advClick="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537" y="2931289"/>
            <a:ext cx="1917821" cy="1917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трелка влево 4"/>
          <p:cNvSpPr/>
          <p:nvPr/>
        </p:nvSpPr>
        <p:spPr>
          <a:xfrm>
            <a:off x="936374" y="890026"/>
            <a:ext cx="8135044" cy="380206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Овал 1"/>
          <p:cNvSpPr/>
          <p:nvPr/>
        </p:nvSpPr>
        <p:spPr>
          <a:xfrm>
            <a:off x="828652" y="4018207"/>
            <a:ext cx="9048086" cy="2595093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71" name="Text Box 23"/>
          <p:cNvSpPr txBox="1">
            <a:spLocks noChangeArrowheads="1"/>
          </p:cNvSpPr>
          <p:nvPr/>
        </p:nvSpPr>
        <p:spPr bwMode="auto">
          <a:xfrm>
            <a:off x="973200" y="4692090"/>
            <a:ext cx="8758990" cy="243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Отсутствие условий для дистанционного образования детей дошкольного возраста с </a:t>
            </a:r>
            <a:r>
              <a:rPr lang="ru-RU" b="1" dirty="0">
                <a:solidFill>
                  <a:schemeClr val="accent2"/>
                </a:solidFill>
              </a:rPr>
              <a:t>О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граниченными </a:t>
            </a:r>
            <a:r>
              <a:rPr lang="ru-RU" b="1" dirty="0">
                <a:solidFill>
                  <a:schemeClr val="accent2"/>
                </a:solidFill>
              </a:rPr>
              <a:t>В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озможностями </a:t>
            </a:r>
            <a:r>
              <a:rPr lang="ru-RU" b="1" dirty="0">
                <a:solidFill>
                  <a:schemeClr val="accent2"/>
                </a:solidFill>
              </a:rPr>
              <a:t>З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доровья.</a:t>
            </a:r>
          </a:p>
          <a:p>
            <a:endParaRPr lang="ru-RU" sz="3200" b="1" dirty="0">
              <a:solidFill>
                <a:srgbClr val="F26724"/>
              </a:solidFill>
            </a:endParaRPr>
          </a:p>
          <a:p>
            <a:endParaRPr lang="ru-RU" b="1" dirty="0">
              <a:solidFill>
                <a:srgbClr val="F26724"/>
              </a:solidFill>
            </a:endParaRPr>
          </a:p>
          <a:p>
            <a:endParaRPr lang="ru-RU" b="1" dirty="0">
              <a:solidFill>
                <a:srgbClr val="F26724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F3A33-6A4A-4395-8324-C6DCD486F135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963890" y="1186786"/>
            <a:ext cx="7107528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Проблема :</a:t>
            </a:r>
          </a:p>
          <a:p>
            <a:endParaRPr lang="ru-RU" sz="14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sz="1800" b="1" dirty="0">
                <a:solidFill>
                  <a:schemeClr val="tx2">
                    <a:lumMod val="50000"/>
                  </a:schemeClr>
                </a:solidFill>
              </a:rPr>
              <a:t>Наличие дошкольников с ОВЗ в г. Кирсанове, по разным причинам не имеющих возможности посещать детский сад: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1800" b="1" dirty="0">
                <a:solidFill>
                  <a:schemeClr val="tx2">
                    <a:lumMod val="50000"/>
                  </a:schemeClr>
                </a:solidFill>
              </a:rPr>
              <a:t>удаленность ДОУ от места проживания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1800" b="1" dirty="0">
                <a:solidFill>
                  <a:schemeClr val="tx2">
                    <a:lumMod val="50000"/>
                  </a:schemeClr>
                </a:solidFill>
              </a:rPr>
              <a:t>отсутствие у семьи личного транспорта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1800" b="1" dirty="0">
                <a:solidFill>
                  <a:schemeClr val="tx2">
                    <a:lumMod val="50000"/>
                  </a:schemeClr>
                </a:solidFill>
              </a:rPr>
              <a:t>наличие противопоказаний медицинского характера</a:t>
            </a:r>
          </a:p>
        </p:txBody>
      </p:sp>
    </p:spTree>
  </p:cSld>
  <p:clrMapOvr>
    <a:masterClrMapping/>
  </p:clrMapOvr>
  <p:transition advClick="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лево 3"/>
          <p:cNvSpPr/>
          <p:nvPr/>
        </p:nvSpPr>
        <p:spPr>
          <a:xfrm>
            <a:off x="1056068" y="1617984"/>
            <a:ext cx="8487177" cy="3726747"/>
          </a:xfrm>
          <a:prstGeom prst="leftArrow">
            <a:avLst>
              <a:gd name="adj1" fmla="val 50000"/>
              <a:gd name="adj2" fmla="val 70303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Возможность реализации права детей с ОВЗ на доступ к  дошкольному образованию при помощи современных технологий .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F3A33-6A4A-4395-8324-C6DCD486F135}" type="slidenum">
              <a:rPr lang="ru-RU" smtClean="0"/>
              <a:pPr/>
              <a:t>3</a:t>
            </a:fld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59" y="4663320"/>
            <a:ext cx="2462432" cy="2052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63685" y="1446531"/>
            <a:ext cx="4188642" cy="8229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rgbClr val="C00000"/>
                </a:solidFill>
              </a:rPr>
              <a:t>Актуальность!</a:t>
            </a:r>
          </a:p>
        </p:txBody>
      </p:sp>
    </p:spTree>
    <p:extLst>
      <p:ext uri="{BB962C8B-B14F-4D97-AF65-F5344CB8AC3E}">
        <p14:creationId xmlns:p14="http://schemas.microsoft.com/office/powerpoint/2010/main" val="1404296636"/>
      </p:ext>
    </p:extLst>
  </p:cSld>
  <p:clrMapOvr>
    <a:masterClrMapping/>
  </p:clrMapOvr>
  <p:transition advClick="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вал 11"/>
          <p:cNvSpPr/>
          <p:nvPr/>
        </p:nvSpPr>
        <p:spPr>
          <a:xfrm>
            <a:off x="6162542" y="4101406"/>
            <a:ext cx="3248152" cy="2347925"/>
          </a:xfrm>
          <a:prstGeom prst="ellipse">
            <a:avLst/>
          </a:prstGeom>
          <a:solidFill>
            <a:schemeClr val="accent6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>
                <a:solidFill>
                  <a:schemeClr val="tx1"/>
                </a:solidFill>
              </a:rPr>
              <a:t>Создание раздела  по дистанционному обучению на официальном сайте ДОУ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F3A33-6A4A-4395-8324-C6DCD486F135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2" name="AutoShape 2" descr="Ребенок за компьютером векторы, картинки, клипарт Ребенок за компьютером |  скачать на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7246" y="310907"/>
            <a:ext cx="1813483" cy="1511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Овал 12"/>
          <p:cNvSpPr/>
          <p:nvPr/>
        </p:nvSpPr>
        <p:spPr>
          <a:xfrm>
            <a:off x="3026205" y="4992764"/>
            <a:ext cx="3117273" cy="188548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500" dirty="0">
                <a:solidFill>
                  <a:schemeClr val="tx2">
                    <a:lumMod val="50000"/>
                  </a:schemeClr>
                </a:solidFill>
              </a:rPr>
              <a:t>Мотивация </a:t>
            </a:r>
          </a:p>
          <a:p>
            <a:r>
              <a:rPr lang="ru-RU" sz="1500" dirty="0">
                <a:solidFill>
                  <a:schemeClr val="tx2">
                    <a:lumMod val="50000"/>
                  </a:schemeClr>
                </a:solidFill>
              </a:rPr>
              <a:t>и подготовка членов семьи к сопровождению процесса дистанционного обучения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27582" y="1207238"/>
            <a:ext cx="428258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Суть проекта:</a:t>
            </a:r>
          </a:p>
        </p:txBody>
      </p:sp>
      <p:sp>
        <p:nvSpPr>
          <p:cNvPr id="14" name="Овал 13"/>
          <p:cNvSpPr/>
          <p:nvPr/>
        </p:nvSpPr>
        <p:spPr>
          <a:xfrm>
            <a:off x="-49778" y="4785963"/>
            <a:ext cx="3056920" cy="1996577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" dirty="0">
                <a:solidFill>
                  <a:schemeClr val="tx2">
                    <a:lumMod val="50000"/>
                  </a:schemeClr>
                </a:solidFill>
              </a:rPr>
              <a:t>Подготовка педагогических работников ДОУ к разработке контента и сопровождению семей с ОВЗ в дистанционном формате</a:t>
            </a:r>
          </a:p>
        </p:txBody>
      </p:sp>
      <p:sp>
        <p:nvSpPr>
          <p:cNvPr id="16" name="Овал 15"/>
          <p:cNvSpPr/>
          <p:nvPr/>
        </p:nvSpPr>
        <p:spPr>
          <a:xfrm>
            <a:off x="1304981" y="3135459"/>
            <a:ext cx="3404321" cy="184302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500" dirty="0">
                <a:solidFill>
                  <a:schemeClr val="tx2">
                    <a:lumMod val="50000"/>
                  </a:schemeClr>
                </a:solidFill>
              </a:rPr>
              <a:t>Формирование сообщества заинтересованных лиц и волонтеров</a:t>
            </a:r>
          </a:p>
        </p:txBody>
      </p:sp>
      <p:cxnSp>
        <p:nvCxnSpPr>
          <p:cNvPr id="5" name="Прямая со стрелкой 4"/>
          <p:cNvCxnSpPr>
            <a:cxnSpLocks/>
          </p:cNvCxnSpPr>
          <p:nvPr/>
        </p:nvCxnSpPr>
        <p:spPr>
          <a:xfrm flipH="1">
            <a:off x="2316551" y="4891080"/>
            <a:ext cx="266838" cy="5002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cxnSpLocks/>
          </p:cNvCxnSpPr>
          <p:nvPr/>
        </p:nvCxnSpPr>
        <p:spPr>
          <a:xfrm>
            <a:off x="3665591" y="4794011"/>
            <a:ext cx="197771" cy="4941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H="1">
            <a:off x="2169064" y="2979821"/>
            <a:ext cx="561811" cy="65418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" name="Овал 5"/>
          <p:cNvSpPr/>
          <p:nvPr/>
        </p:nvSpPr>
        <p:spPr>
          <a:xfrm>
            <a:off x="1177280" y="1916415"/>
            <a:ext cx="8173793" cy="161233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Создание условий для дистанционного обучения и развития дошкольников с ОВЗ</a:t>
            </a:r>
          </a:p>
          <a:p>
            <a:pPr algn="ctr"/>
            <a:endParaRPr lang="ru-RU" dirty="0"/>
          </a:p>
        </p:txBody>
      </p:sp>
      <p:cxnSp>
        <p:nvCxnSpPr>
          <p:cNvPr id="24" name="Прямая со стрелкой 23"/>
          <p:cNvCxnSpPr/>
          <p:nvPr/>
        </p:nvCxnSpPr>
        <p:spPr>
          <a:xfrm>
            <a:off x="7676162" y="3227358"/>
            <a:ext cx="0" cy="80616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 advClick="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F3A33-6A4A-4395-8324-C6DCD486F135}" type="slidenum">
              <a:rPr lang="ru-RU" smtClean="0"/>
              <a:pPr/>
              <a:t>5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253339" y="1266788"/>
            <a:ext cx="4113376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i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Миссия проекта</a:t>
            </a:r>
            <a:r>
              <a:rPr lang="ru-RU" sz="28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: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3804" y="1895756"/>
            <a:ext cx="1961095" cy="2496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Блок-схема: перфолента 4"/>
          <p:cNvSpPr/>
          <p:nvPr/>
        </p:nvSpPr>
        <p:spPr>
          <a:xfrm>
            <a:off x="1201667" y="4079429"/>
            <a:ext cx="8216720" cy="2225585"/>
          </a:xfrm>
          <a:prstGeom prst="flowChartPunchedTap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Улучшение качества жизни семей, имеющих детей с ОВЗ</a:t>
            </a:r>
          </a:p>
        </p:txBody>
      </p:sp>
    </p:spTree>
  </p:cSld>
  <p:clrMapOvr>
    <a:masterClrMapping/>
  </p:clrMapOvr>
  <p:transition advClick="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F3A33-6A4A-4395-8324-C6DCD486F135}" type="slidenum">
              <a:rPr lang="ru-RU" smtClean="0"/>
              <a:pPr/>
              <a:t>6</a:t>
            </a:fld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59854" y="1690803"/>
            <a:ext cx="8692065" cy="1528915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/>
              <a:t>  </a:t>
            </a:r>
            <a:r>
              <a:rPr lang="ru-RU" sz="1800" b="1" dirty="0">
                <a:solidFill>
                  <a:schemeClr val="tx1"/>
                </a:solidFill>
              </a:rPr>
              <a:t>Создать дистанционное информационно – образовательное пространство для семей с детьми ОВЗ 4-6лет, не посещающих ДОУ, для развития и социализации, в срок до 1.08.2022года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17269" y="1620731"/>
            <a:ext cx="297027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8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Цель проекта: 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39724" y="4288662"/>
            <a:ext cx="9288082" cy="566671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l">
              <a:buFont typeface="Wingdings" pitchFamily="2" charset="2"/>
              <a:buChar char="Ø"/>
            </a:pPr>
            <a:r>
              <a:rPr lang="ru-RU" sz="1800" b="1" dirty="0">
                <a:solidFill>
                  <a:schemeClr val="tx1"/>
                </a:solidFill>
              </a:rPr>
              <a:t>Привлечение </a:t>
            </a:r>
            <a:r>
              <a:rPr lang="en-US" sz="1800" b="1" dirty="0">
                <a:solidFill>
                  <a:schemeClr val="tx1"/>
                </a:solidFill>
              </a:rPr>
              <a:t>IT </a:t>
            </a:r>
            <a:r>
              <a:rPr lang="ru-RU" sz="1800" b="1" dirty="0">
                <a:solidFill>
                  <a:schemeClr val="tx1"/>
                </a:solidFill>
              </a:rPr>
              <a:t>специалистов, педагогов для реализации цели проекта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39724" y="4958368"/>
            <a:ext cx="9288082" cy="44432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l">
              <a:buFont typeface="Wingdings" pitchFamily="2" charset="2"/>
              <a:buChar char="Ø"/>
            </a:pPr>
            <a:r>
              <a:rPr lang="ru-RU" sz="1800" b="1" dirty="0">
                <a:solidFill>
                  <a:schemeClr val="tx1"/>
                </a:solidFill>
              </a:rPr>
              <a:t>Создание раздела  по дистанционному обучению на официальном сайте ДОУ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39724" y="3720019"/>
            <a:ext cx="9288082" cy="414099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l">
              <a:buFont typeface="Wingdings" pitchFamily="2" charset="2"/>
              <a:buChar char="Ø"/>
            </a:pPr>
            <a:r>
              <a:rPr lang="ru-RU" sz="1600" b="1" dirty="0">
                <a:solidFill>
                  <a:schemeClr val="tx1"/>
                </a:solidFill>
              </a:rPr>
              <a:t>Уточнение потребностей в дистанционных образовательных услугах (анкетирование)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957208" y="3258354"/>
            <a:ext cx="1937203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Задачи: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39724" y="5499282"/>
            <a:ext cx="9288082" cy="38636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l">
              <a:buFont typeface="Wingdings" pitchFamily="2" charset="2"/>
              <a:buChar char="Ø"/>
            </a:pPr>
            <a:r>
              <a:rPr lang="ru-RU" sz="1800" b="1" dirty="0"/>
              <a:t>Пополнение электронной базы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312610" y="6014434"/>
            <a:ext cx="9288082" cy="592427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l">
              <a:buFont typeface="Wingdings" pitchFamily="2" charset="2"/>
              <a:buChar char="Ø"/>
            </a:pPr>
            <a:r>
              <a:rPr lang="ru-RU" sz="1800" b="1" dirty="0"/>
              <a:t>Повышение компетентности родителей по вопросам дистанционного обучения</a:t>
            </a:r>
          </a:p>
        </p:txBody>
      </p:sp>
    </p:spTree>
  </p:cSld>
  <p:clrMapOvr>
    <a:masterClrMapping/>
  </p:clrMapOvr>
  <p:transition advClick="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F3A33-6A4A-4395-8324-C6DCD486F135}" type="slidenum">
              <a:rPr lang="ru-RU" smtClean="0"/>
              <a:pPr/>
              <a:t>7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290546" y="1059303"/>
            <a:ext cx="563109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Таблица интересов </a:t>
            </a:r>
            <a:r>
              <a:rPr lang="ru-RU" b="1" cap="none" spc="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стейкхолдеров</a:t>
            </a:r>
            <a:r>
              <a:rPr lang="ru-RU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0188249"/>
              </p:ext>
            </p:extLst>
          </p:nvPr>
        </p:nvGraphicFramePr>
        <p:xfrm>
          <a:off x="271608" y="1610428"/>
          <a:ext cx="9430990" cy="50292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348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95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97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810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560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94471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6503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26157">
                <a:tc>
                  <a:txBody>
                    <a:bodyPr/>
                    <a:lstStyle/>
                    <a:p>
                      <a:r>
                        <a:rPr lang="ru-RU" sz="1200" dirty="0">
                          <a:solidFill>
                            <a:schemeClr val="tx1"/>
                          </a:solidFill>
                        </a:rPr>
                        <a:t>№ п/п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solidFill>
                            <a:schemeClr val="tx1"/>
                          </a:solidFill>
                        </a:rPr>
                        <a:t>Наименование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</a:rPr>
                        <a:t>стейкхолдера</a:t>
                      </a:r>
                      <a:endParaRPr lang="ru-RU" sz="1200" i="0" dirty="0">
                        <a:solidFill>
                          <a:schemeClr val="tx1"/>
                        </a:solidFill>
                      </a:endParaRPr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solidFill>
                            <a:schemeClr val="tx1"/>
                          </a:solidFill>
                        </a:rPr>
                        <a:t>Степень поддержки</a:t>
                      </a:r>
                      <a:r>
                        <a:rPr lang="ru-RU" sz="120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</a:rPr>
                        <a:t>противодействия</a:t>
                      </a:r>
                      <a:endParaRPr lang="ru-RU" sz="1200" i="0" dirty="0">
                        <a:solidFill>
                          <a:schemeClr val="tx1"/>
                        </a:solidFill>
                      </a:endParaRPr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solidFill>
                            <a:schemeClr val="tx1"/>
                          </a:solidFill>
                        </a:rPr>
                        <a:t>Интересы/ мотивы</a:t>
                      </a:r>
                      <a:endParaRPr lang="ru-RU" sz="1200" i="0" dirty="0">
                        <a:solidFill>
                          <a:schemeClr val="tx1"/>
                        </a:solidFill>
                      </a:endParaRPr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solidFill>
                            <a:schemeClr val="tx1"/>
                          </a:solidFill>
                        </a:rPr>
                        <a:t>Сила влияния</a:t>
                      </a:r>
                      <a:endParaRPr lang="ru-RU" sz="1200" i="0" dirty="0">
                        <a:solidFill>
                          <a:schemeClr val="tx1"/>
                        </a:solidFill>
                      </a:endParaRPr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solidFill>
                            <a:schemeClr val="tx1"/>
                          </a:solidFill>
                        </a:rPr>
                        <a:t>Инструменты</a:t>
                      </a:r>
                      <a:r>
                        <a:rPr lang="ru-RU" sz="1200" baseline="0" dirty="0">
                          <a:solidFill>
                            <a:schemeClr val="tx1"/>
                          </a:solidFill>
                        </a:rPr>
                        <a:t> влияния</a:t>
                      </a:r>
                      <a:endParaRPr lang="ru-RU" sz="1200" i="0" dirty="0">
                        <a:solidFill>
                          <a:schemeClr val="tx1"/>
                        </a:solidFill>
                      </a:endParaRPr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solidFill>
                            <a:schemeClr val="tx1"/>
                          </a:solidFill>
                        </a:rPr>
                        <a:t>Стратегия взаимодействия</a:t>
                      </a:r>
                      <a:endParaRPr lang="ru-RU" sz="1200" i="0" dirty="0">
                        <a:solidFill>
                          <a:schemeClr val="tx1"/>
                        </a:solidFill>
                      </a:endParaRPr>
                    </a:p>
                  </a:txBody>
                  <a:tcPr vert="vert27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5655">
                <a:tc>
                  <a:txBody>
                    <a:bodyPr/>
                    <a:lstStyle/>
                    <a:p>
                      <a:r>
                        <a:rPr lang="ru-RU" sz="140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Проектная команда</a:t>
                      </a:r>
                      <a:endParaRPr lang="ru-RU" sz="1200" b="1" i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+</a:t>
                      </a:r>
                      <a:r>
                        <a:rPr lang="ru-RU" sz="1200" b="1" baseline="0" dirty="0"/>
                        <a:t>  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Реализовать</a:t>
                      </a:r>
                      <a:r>
                        <a:rPr lang="ru-RU" sz="1200" b="1" baseline="0" dirty="0"/>
                        <a:t> проект в установленные сроки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Сильная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Управление проектом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Самоконтроль, совещание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4977">
                <a:tc>
                  <a:txBody>
                    <a:bodyPr/>
                    <a:lstStyle/>
                    <a:p>
                      <a:r>
                        <a:rPr lang="ru-RU" sz="1400" b="1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Родители и дети</a:t>
                      </a:r>
                      <a:endParaRPr lang="ru-RU" sz="1200" b="1" i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+</a:t>
                      </a:r>
                      <a:r>
                        <a:rPr lang="ru-RU" sz="1200" b="1" baseline="0" dirty="0"/>
                        <a:t>   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Подготовить</a:t>
                      </a:r>
                      <a:r>
                        <a:rPr lang="ru-RU" sz="1200" b="1" baseline="0" dirty="0"/>
                        <a:t> </a:t>
                      </a:r>
                      <a:r>
                        <a:rPr lang="ru-RU" sz="1200" b="1" dirty="0"/>
                        <a:t>к школе, социализировать</a:t>
                      </a:r>
                      <a:r>
                        <a:rPr lang="ru-RU" sz="1200" b="1" baseline="0" dirty="0"/>
                        <a:t> детей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Слабое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Формирование мнения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Вовлечение, информирование, анкетирование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5655">
                <a:tc>
                  <a:txBody>
                    <a:bodyPr/>
                    <a:lstStyle/>
                    <a:p>
                      <a:r>
                        <a:rPr lang="ru-RU" sz="1400" b="1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СМИ</a:t>
                      </a:r>
                      <a:endParaRPr lang="ru-RU" sz="1200" b="1" i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+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Предоставить</a:t>
                      </a:r>
                      <a:r>
                        <a:rPr lang="ru-RU" sz="1200" b="1" baseline="0" dirty="0"/>
                        <a:t> информацию для публикации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Среднее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Привлечение целевой</a:t>
                      </a:r>
                      <a:r>
                        <a:rPr lang="ru-RU" sz="1200" b="1" baseline="0" dirty="0"/>
                        <a:t> аудитории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Маркетинг проекта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4407">
                <a:tc>
                  <a:txBody>
                    <a:bodyPr/>
                    <a:lstStyle/>
                    <a:p>
                      <a:r>
                        <a:rPr lang="ru-RU" sz="1400" b="1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Гос. органы и МСУ</a:t>
                      </a:r>
                      <a:endParaRPr lang="ru-RU" sz="1200" b="1" i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+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Повышение имиджа региона, реализация проекта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Сильное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Административный ресурс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Рекомендации</a:t>
                      </a:r>
                      <a:r>
                        <a:rPr lang="ru-RU" sz="1200" b="1" baseline="0" dirty="0"/>
                        <a:t> и письма, ресурсная помощь</a:t>
                      </a:r>
                      <a:r>
                        <a:rPr lang="ru-RU" sz="1200" b="1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r>
                        <a:rPr lang="ru-RU" sz="1400" b="1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/>
                        <a:t>IT -</a:t>
                      </a:r>
                      <a:r>
                        <a:rPr lang="ru-RU" sz="1200" b="1" dirty="0"/>
                        <a:t>специалисты</a:t>
                      </a:r>
                      <a:endParaRPr lang="ru-RU" sz="1200" b="1" i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+</a:t>
                      </a:r>
                      <a:r>
                        <a:rPr lang="ru-RU" sz="1200" b="1" baseline="0" dirty="0"/>
                        <a:t>   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Оплата труда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Сильное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Переговоры, имидж, оплата труда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Переговоры, торговля, условия работы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r>
                        <a:rPr lang="en-US" sz="1400" b="1" dirty="0"/>
                        <a:t>6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Педагоги</a:t>
                      </a:r>
                      <a:endParaRPr lang="ru-RU" sz="1200" b="1" i="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Оплата труда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/>
                        <a:t>Средне - слабое</a:t>
                      </a:r>
                    </a:p>
                    <a:p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/>
                        <a:t>Переговоры, имидж, оплата труда</a:t>
                      </a:r>
                    </a:p>
                    <a:p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/>
                        <a:t>Условия оплаты труда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ransition advClick="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F3A33-6A4A-4395-8324-C6DCD486F135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544024" y="1057052"/>
            <a:ext cx="519206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Целевая аудитория</a:t>
            </a:r>
            <a:r>
              <a:rPr lang="ru-RU" sz="28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837617430"/>
              </p:ext>
            </p:extLst>
          </p:nvPr>
        </p:nvGraphicFramePr>
        <p:xfrm>
          <a:off x="539556" y="2074711"/>
          <a:ext cx="9012817" cy="41538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advClick="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F3A33-6A4A-4395-8324-C6DCD486F135}" type="slidenum">
              <a:rPr lang="ru-RU" smtClean="0"/>
              <a:pPr/>
              <a:t>9</a:t>
            </a:fld>
            <a:endParaRPr lang="ru-RU"/>
          </a:p>
        </p:txBody>
      </p:sp>
      <p:sp>
        <p:nvSpPr>
          <p:cNvPr id="6" name="Блок-схема: альтернативный процесс 5">
            <a:extLst>
              <a:ext uri="{FF2B5EF4-FFF2-40B4-BE49-F238E27FC236}">
                <a16:creationId xmlns:a16="http://schemas.microsoft.com/office/drawing/2014/main" id="{AD7E6B2C-36EC-41E5-9F37-78C68D3843EE}"/>
              </a:ext>
            </a:extLst>
          </p:cNvPr>
          <p:cNvSpPr/>
          <p:nvPr/>
        </p:nvSpPr>
        <p:spPr>
          <a:xfrm>
            <a:off x="1192147" y="2308194"/>
            <a:ext cx="3515557" cy="97779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77F2D2-DDD0-4C99-AEC2-9459A1733E5D}"/>
              </a:ext>
            </a:extLst>
          </p:cNvPr>
          <p:cNvSpPr txBox="1"/>
          <p:nvPr/>
        </p:nvSpPr>
        <p:spPr>
          <a:xfrm>
            <a:off x="1272047" y="2510234"/>
            <a:ext cx="3355759" cy="46166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1"/>
                </a:solidFill>
              </a:rPr>
              <a:t>Отдел образования</a:t>
            </a:r>
          </a:p>
        </p:txBody>
      </p:sp>
      <p:sp>
        <p:nvSpPr>
          <p:cNvPr id="13" name="Блок-схема: альтернативный процесс 12">
            <a:extLst>
              <a:ext uri="{FF2B5EF4-FFF2-40B4-BE49-F238E27FC236}">
                <a16:creationId xmlns:a16="http://schemas.microsoft.com/office/drawing/2014/main" id="{80E4B480-EE7D-4F2E-B01B-5AE3A66254C0}"/>
              </a:ext>
            </a:extLst>
          </p:cNvPr>
          <p:cNvSpPr/>
          <p:nvPr/>
        </p:nvSpPr>
        <p:spPr>
          <a:xfrm>
            <a:off x="6081221" y="2287207"/>
            <a:ext cx="3187437" cy="107564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307C6F7-7072-4BDE-881A-2CB94DB50CCD}"/>
              </a:ext>
            </a:extLst>
          </p:cNvPr>
          <p:cNvSpPr txBox="1"/>
          <p:nvPr/>
        </p:nvSpPr>
        <p:spPr>
          <a:xfrm>
            <a:off x="6166541" y="2365135"/>
            <a:ext cx="3030623" cy="83099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1"/>
                </a:solidFill>
              </a:rPr>
              <a:t>Администрация ДОУ</a:t>
            </a:r>
          </a:p>
        </p:txBody>
      </p:sp>
      <p:sp>
        <p:nvSpPr>
          <p:cNvPr id="15" name="Блок-схема: альтернативный процесс 14">
            <a:extLst>
              <a:ext uri="{FF2B5EF4-FFF2-40B4-BE49-F238E27FC236}">
                <a16:creationId xmlns:a16="http://schemas.microsoft.com/office/drawing/2014/main" id="{68C0CF21-126E-42BD-9340-0BEFB6EBB136}"/>
              </a:ext>
            </a:extLst>
          </p:cNvPr>
          <p:cNvSpPr/>
          <p:nvPr/>
        </p:nvSpPr>
        <p:spPr>
          <a:xfrm>
            <a:off x="2276937" y="3755408"/>
            <a:ext cx="3178576" cy="749873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14F926E-3597-4E81-9ABD-353903822E7E}"/>
              </a:ext>
            </a:extLst>
          </p:cNvPr>
          <p:cNvSpPr txBox="1"/>
          <p:nvPr/>
        </p:nvSpPr>
        <p:spPr>
          <a:xfrm>
            <a:off x="2565647" y="3917788"/>
            <a:ext cx="2814221" cy="46166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1"/>
                </a:solidFill>
              </a:rPr>
              <a:t>Проектная группа</a:t>
            </a:r>
          </a:p>
        </p:txBody>
      </p:sp>
      <p:sp>
        <p:nvSpPr>
          <p:cNvPr id="20" name="Блок-схема: подготовка 19">
            <a:extLst>
              <a:ext uri="{FF2B5EF4-FFF2-40B4-BE49-F238E27FC236}">
                <a16:creationId xmlns:a16="http://schemas.microsoft.com/office/drawing/2014/main" id="{473F6AC5-DFE6-47D9-824A-1D3D907A6CF5}"/>
              </a:ext>
            </a:extLst>
          </p:cNvPr>
          <p:cNvSpPr/>
          <p:nvPr/>
        </p:nvSpPr>
        <p:spPr>
          <a:xfrm>
            <a:off x="6356412" y="4032968"/>
            <a:ext cx="2627790" cy="1462310"/>
          </a:xfrm>
          <a:prstGeom prst="flowChartPrepa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5C63B9D-2895-424B-A776-EF4F0CC9E36B}"/>
              </a:ext>
            </a:extLst>
          </p:cNvPr>
          <p:cNvSpPr txBox="1"/>
          <p:nvPr/>
        </p:nvSpPr>
        <p:spPr>
          <a:xfrm>
            <a:off x="6648475" y="4348624"/>
            <a:ext cx="2095623" cy="83099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1"/>
                </a:solidFill>
              </a:rPr>
              <a:t>Социальные партнеры</a:t>
            </a:r>
          </a:p>
        </p:txBody>
      </p:sp>
      <p:sp>
        <p:nvSpPr>
          <p:cNvPr id="22" name="Блок-схема: альтернативный процесс 21">
            <a:extLst>
              <a:ext uri="{FF2B5EF4-FFF2-40B4-BE49-F238E27FC236}">
                <a16:creationId xmlns:a16="http://schemas.microsoft.com/office/drawing/2014/main" id="{ACB5215F-45AA-47D7-AEAD-CCCF61133596}"/>
              </a:ext>
            </a:extLst>
          </p:cNvPr>
          <p:cNvSpPr/>
          <p:nvPr/>
        </p:nvSpPr>
        <p:spPr>
          <a:xfrm>
            <a:off x="4970595" y="5606478"/>
            <a:ext cx="1908698" cy="66188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Блок-схема: альтернативный процесс 22">
            <a:extLst>
              <a:ext uri="{FF2B5EF4-FFF2-40B4-BE49-F238E27FC236}">
                <a16:creationId xmlns:a16="http://schemas.microsoft.com/office/drawing/2014/main" id="{2BBA0F53-1F3F-4F68-891B-9A93D025C315}"/>
              </a:ext>
            </a:extLst>
          </p:cNvPr>
          <p:cNvSpPr/>
          <p:nvPr/>
        </p:nvSpPr>
        <p:spPr>
          <a:xfrm>
            <a:off x="962527" y="5121769"/>
            <a:ext cx="3506845" cy="66188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B8B92C6-13AD-444F-9F57-02D7E5E47FAE}"/>
              </a:ext>
            </a:extLst>
          </p:cNvPr>
          <p:cNvSpPr txBox="1"/>
          <p:nvPr/>
        </p:nvSpPr>
        <p:spPr>
          <a:xfrm>
            <a:off x="5131293" y="5715518"/>
            <a:ext cx="1517182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1"/>
                </a:solidFill>
              </a:rPr>
              <a:t>Педагоги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AF51376-0CE9-4C9A-9E07-6B3DC8327B2C}"/>
              </a:ext>
            </a:extLst>
          </p:cNvPr>
          <p:cNvSpPr txBox="1"/>
          <p:nvPr/>
        </p:nvSpPr>
        <p:spPr>
          <a:xfrm>
            <a:off x="1029451" y="5179621"/>
            <a:ext cx="3372996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1"/>
                </a:solidFill>
              </a:rPr>
              <a:t>Родители и дети</a:t>
            </a:r>
          </a:p>
        </p:txBody>
      </p:sp>
      <p:cxnSp>
        <p:nvCxnSpPr>
          <p:cNvPr id="29" name="Прямая со стрелкой 28">
            <a:extLst>
              <a:ext uri="{FF2B5EF4-FFF2-40B4-BE49-F238E27FC236}">
                <a16:creationId xmlns:a16="http://schemas.microsoft.com/office/drawing/2014/main" id="{627AF5A6-8B1D-48FD-8486-D75ABCF1C765}"/>
              </a:ext>
            </a:extLst>
          </p:cNvPr>
          <p:cNvCxnSpPr/>
          <p:nvPr/>
        </p:nvCxnSpPr>
        <p:spPr>
          <a:xfrm>
            <a:off x="4935406" y="2817271"/>
            <a:ext cx="1057021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1" name="Прямая со стрелкой 30">
            <a:extLst>
              <a:ext uri="{FF2B5EF4-FFF2-40B4-BE49-F238E27FC236}">
                <a16:creationId xmlns:a16="http://schemas.microsoft.com/office/drawing/2014/main" id="{18E0474D-4339-4164-8CEA-72E687288F66}"/>
              </a:ext>
            </a:extLst>
          </p:cNvPr>
          <p:cNvCxnSpPr/>
          <p:nvPr/>
        </p:nvCxnSpPr>
        <p:spPr>
          <a:xfrm>
            <a:off x="5628443" y="4032968"/>
            <a:ext cx="843378" cy="47231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3" name="Прямая со стрелкой 32">
            <a:extLst>
              <a:ext uri="{FF2B5EF4-FFF2-40B4-BE49-F238E27FC236}">
                <a16:creationId xmlns:a16="http://schemas.microsoft.com/office/drawing/2014/main" id="{4AB3349F-3B29-42EC-81E9-A1B20EDB708F}"/>
              </a:ext>
            </a:extLst>
          </p:cNvPr>
          <p:cNvCxnSpPr/>
          <p:nvPr/>
        </p:nvCxnSpPr>
        <p:spPr>
          <a:xfrm>
            <a:off x="5202315" y="4678532"/>
            <a:ext cx="253198" cy="816746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0" name="Прямая со стрелкой 39">
            <a:extLst>
              <a:ext uri="{FF2B5EF4-FFF2-40B4-BE49-F238E27FC236}">
                <a16:creationId xmlns:a16="http://schemas.microsoft.com/office/drawing/2014/main" id="{713891FF-5C08-4FDA-BC79-7A5353FC9013}"/>
              </a:ext>
            </a:extLst>
          </p:cNvPr>
          <p:cNvCxnSpPr/>
          <p:nvPr/>
        </p:nvCxnSpPr>
        <p:spPr>
          <a:xfrm>
            <a:off x="7629063" y="3511789"/>
            <a:ext cx="0" cy="40599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2" name="Прямая со стрелкой 41">
            <a:extLst>
              <a:ext uri="{FF2B5EF4-FFF2-40B4-BE49-F238E27FC236}">
                <a16:creationId xmlns:a16="http://schemas.microsoft.com/office/drawing/2014/main" id="{CE9FD077-B2D1-46DB-B022-9B68F43B6AFE}"/>
              </a:ext>
            </a:extLst>
          </p:cNvPr>
          <p:cNvCxnSpPr>
            <a:cxnSpLocks/>
          </p:cNvCxnSpPr>
          <p:nvPr/>
        </p:nvCxnSpPr>
        <p:spPr>
          <a:xfrm>
            <a:off x="3435658" y="3386831"/>
            <a:ext cx="0" cy="36857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4" name="Прямая со стрелкой 43">
            <a:extLst>
              <a:ext uri="{FF2B5EF4-FFF2-40B4-BE49-F238E27FC236}">
                <a16:creationId xmlns:a16="http://schemas.microsoft.com/office/drawing/2014/main" id="{0196067D-82A8-4232-8CB1-1AA88DDB42C8}"/>
              </a:ext>
            </a:extLst>
          </p:cNvPr>
          <p:cNvCxnSpPr/>
          <p:nvPr/>
        </p:nvCxnSpPr>
        <p:spPr>
          <a:xfrm flipH="1">
            <a:off x="4970595" y="3178206"/>
            <a:ext cx="919289" cy="41725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8" name="Прямая со стрелкой 47">
            <a:extLst>
              <a:ext uri="{FF2B5EF4-FFF2-40B4-BE49-F238E27FC236}">
                <a16:creationId xmlns:a16="http://schemas.microsoft.com/office/drawing/2014/main" id="{122A626D-4B9E-4B64-8241-A023D1B3F46E}"/>
              </a:ext>
            </a:extLst>
          </p:cNvPr>
          <p:cNvCxnSpPr/>
          <p:nvPr/>
        </p:nvCxnSpPr>
        <p:spPr>
          <a:xfrm>
            <a:off x="3187083" y="4614321"/>
            <a:ext cx="0" cy="33688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4" name="Прямая со стрелкой 53">
            <a:extLst>
              <a:ext uri="{FF2B5EF4-FFF2-40B4-BE49-F238E27FC236}">
                <a16:creationId xmlns:a16="http://schemas.microsoft.com/office/drawing/2014/main" id="{A2EE219F-008D-4101-A091-1EDA6B8703C9}"/>
              </a:ext>
            </a:extLst>
          </p:cNvPr>
          <p:cNvCxnSpPr>
            <a:cxnSpLocks/>
          </p:cNvCxnSpPr>
          <p:nvPr/>
        </p:nvCxnSpPr>
        <p:spPr>
          <a:xfrm flipH="1" flipV="1">
            <a:off x="4592618" y="5592730"/>
            <a:ext cx="342788" cy="221902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384278" y="1559176"/>
            <a:ext cx="931258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cap="none" spc="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Организационно ролевая структура проекта</a:t>
            </a:r>
          </a:p>
        </p:txBody>
      </p:sp>
    </p:spTree>
    <p:extLst>
      <p:ext uri="{BB962C8B-B14F-4D97-AF65-F5344CB8AC3E}">
        <p14:creationId xmlns:p14="http://schemas.microsoft.com/office/powerpoint/2010/main" val="1717390729"/>
      </p:ext>
    </p:extLst>
  </p:cSld>
  <p:clrMapOvr>
    <a:masterClrMapping/>
  </p:clrMapOvr>
  <p:transition advClick="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F3A33-6A4A-4395-8324-C6DCD486F135}" type="slidenum">
              <a:rPr lang="ru-RU" smtClean="0"/>
              <a:pPr/>
              <a:t>10</a:t>
            </a:fld>
            <a:endParaRPr lang="ru-RU"/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91F7E5EE-77BE-4A94-A4C3-10C3FFB009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5088594"/>
              </p:ext>
            </p:extLst>
          </p:nvPr>
        </p:nvGraphicFramePr>
        <p:xfrm>
          <a:off x="257451" y="2427711"/>
          <a:ext cx="9401454" cy="3200400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4700727">
                  <a:extLst>
                    <a:ext uri="{9D8B030D-6E8A-4147-A177-3AD203B41FA5}">
                      <a16:colId xmlns:a16="http://schemas.microsoft.com/office/drawing/2014/main" val="3250724598"/>
                    </a:ext>
                  </a:extLst>
                </a:gridCol>
                <a:gridCol w="4700727">
                  <a:extLst>
                    <a:ext uri="{9D8B030D-6E8A-4147-A177-3AD203B41FA5}">
                      <a16:colId xmlns:a16="http://schemas.microsoft.com/office/drawing/2014/main" val="2075785439"/>
                    </a:ext>
                  </a:extLst>
                </a:gridCol>
              </a:tblGrid>
              <a:tr h="1665066">
                <a:tc>
                  <a:txBody>
                    <a:bodyPr/>
                    <a:lstStyle/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ru-RU" b="1" i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Сильные стороны:</a:t>
                      </a:r>
                    </a:p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ru-RU" b="1" i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Высокий</a:t>
                      </a:r>
                      <a:r>
                        <a:rPr lang="ru-RU" b="1" i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lang="ru-RU" b="1" i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имидж ДОУ</a:t>
                      </a:r>
                    </a:p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ru-RU" b="1" i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Высокая квалификация педагогов</a:t>
                      </a:r>
                    </a:p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ru-RU" b="1" i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Индивидуальный подход в работе с детьми.</a:t>
                      </a:r>
                    </a:p>
                    <a:p>
                      <a:pPr marL="285750" indent="-285750">
                        <a:buFont typeface="Wingdings" pitchFamily="2" charset="2"/>
                        <a:buChar char="v"/>
                      </a:pPr>
                      <a:endParaRPr lang="ru-RU" b="1" i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ru-RU" b="1" i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Слабые стороны:</a:t>
                      </a:r>
                    </a:p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ru-RU" b="1" i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Отсутствие опыта в проектной деятельности</a:t>
                      </a:r>
                    </a:p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ru-RU" b="1" i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Слабая</a:t>
                      </a:r>
                      <a:r>
                        <a:rPr lang="ru-RU" b="1" i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материальная база</a:t>
                      </a:r>
                      <a:endParaRPr lang="ru-RU" b="1" i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lang="ru-RU" b="1" i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  <a:p>
                      <a:pPr marL="285750" indent="-285750">
                        <a:buFont typeface="Wingdings" pitchFamily="2" charset="2"/>
                        <a:buChar char="v"/>
                      </a:pPr>
                      <a:endParaRPr lang="ru-RU" b="1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7081558"/>
                  </a:ext>
                </a:extLst>
              </a:tr>
              <a:tr h="1438012">
                <a:tc>
                  <a:txBody>
                    <a:bodyPr/>
                    <a:lstStyle/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ru-RU" b="1" i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Возможности:</a:t>
                      </a:r>
                    </a:p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ru-RU" b="1" i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Осуществление государственной поддержки</a:t>
                      </a:r>
                    </a:p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ru-RU" b="1" i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Сотрудничество</a:t>
                      </a:r>
                      <a:r>
                        <a:rPr lang="ru-RU" b="1" i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с социальными партнерами </a:t>
                      </a:r>
                      <a:endParaRPr lang="ru-RU" b="1" i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ru-RU" b="1" i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Угрозы: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lang="ru-RU" b="1" i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Недостаточная заинтересованность родителей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ru-RU" b="1" i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Нехватка специалистов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1711054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9501FC32-8F16-43A2-8461-66D7DC6778B8}"/>
              </a:ext>
            </a:extLst>
          </p:cNvPr>
          <p:cNvSpPr txBox="1"/>
          <p:nvPr/>
        </p:nvSpPr>
        <p:spPr>
          <a:xfrm>
            <a:off x="3079561" y="1596713"/>
            <a:ext cx="496261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4">
                    <a:lumMod val="50000"/>
                  </a:schemeClr>
                </a:solidFill>
              </a:rPr>
              <a:t>Анализ сильных и слабых сторон (SWOT-анализ) проекта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BE0D76-120B-4114-B432-F89286824E08}"/>
              </a:ext>
            </a:extLst>
          </p:cNvPr>
          <p:cNvSpPr txBox="1"/>
          <p:nvPr/>
        </p:nvSpPr>
        <p:spPr>
          <a:xfrm flipH="1">
            <a:off x="79899" y="5921406"/>
            <a:ext cx="94724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 результате реализации проекта, повышается квалификация педагогов, в связи с чем повышается качество образования воспитанников с ОВЗ и уменьшается неудовлетворенность заказчиков (родителей).</a:t>
            </a:r>
          </a:p>
        </p:txBody>
      </p:sp>
    </p:spTree>
    <p:extLst>
      <p:ext uri="{BB962C8B-B14F-4D97-AF65-F5344CB8AC3E}">
        <p14:creationId xmlns:p14="http://schemas.microsoft.com/office/powerpoint/2010/main" val="1526173420"/>
      </p:ext>
    </p:extLst>
  </p:cSld>
  <p:clrMapOvr>
    <a:masterClrMapping/>
  </p:clrMapOvr>
  <p:transition advClick="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F3A33-6A4A-4395-8324-C6DCD486F135}" type="slidenum">
              <a:rPr lang="ru-RU" smtClean="0"/>
              <a:pPr/>
              <a:t>11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143791" y="733765"/>
            <a:ext cx="4441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Этапы реализации проекта 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10135" y="1477796"/>
            <a:ext cx="9725695" cy="2623307"/>
          </a:xfrm>
          <a:prstGeom prst="horizontalScrol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l"/>
            <a:endParaRPr lang="ru-RU" sz="1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342900" lvl="0" indent="-342900" algn="l">
              <a:buFont typeface="Wingdings" pitchFamily="2" charset="2"/>
              <a:buChar char="v"/>
            </a:pPr>
            <a:endParaRPr lang="ru-RU" sz="2000" b="1" dirty="0">
              <a:solidFill>
                <a:prstClr val="black"/>
              </a:solidFill>
            </a:endParaRPr>
          </a:p>
          <a:p>
            <a:pPr marL="342900" lvl="0" indent="-342900" algn="l">
              <a:buFont typeface="Wingdings" pitchFamily="2" charset="2"/>
              <a:buChar char="v"/>
            </a:pPr>
            <a:endParaRPr lang="ru-RU" sz="2000" b="1" dirty="0">
              <a:solidFill>
                <a:prstClr val="black"/>
              </a:solidFill>
            </a:endParaRPr>
          </a:p>
          <a:p>
            <a:pPr marL="342900" lvl="0" indent="-342900" algn="l">
              <a:buFont typeface="Wingdings" pitchFamily="2" charset="2"/>
              <a:buChar char="v"/>
            </a:pPr>
            <a:endParaRPr lang="ru-RU" sz="2000" b="1" dirty="0">
              <a:solidFill>
                <a:prstClr val="black"/>
              </a:solidFill>
            </a:endParaRPr>
          </a:p>
          <a:p>
            <a:pPr marL="342900" lvl="0" indent="-342900" algn="l">
              <a:buFont typeface="Wingdings" pitchFamily="2" charset="2"/>
              <a:buChar char="v"/>
            </a:pPr>
            <a:r>
              <a:rPr lang="ru-RU" sz="2000" b="1" dirty="0">
                <a:solidFill>
                  <a:prstClr val="black"/>
                </a:solidFill>
              </a:rPr>
              <a:t>Информирование родителей о возможности получения дошкольного образования в дистанционной форме</a:t>
            </a:r>
          </a:p>
          <a:p>
            <a:pPr marL="285750" indent="-285750" algn="l">
              <a:buFont typeface="Wingdings" pitchFamily="2" charset="2"/>
              <a:buChar char="v"/>
            </a:pPr>
            <a:r>
              <a:rPr lang="ru-RU" sz="2000" b="1" dirty="0">
                <a:solidFill>
                  <a:schemeClr val="tx1"/>
                </a:solidFill>
              </a:rPr>
              <a:t> Анкетирование родителей</a:t>
            </a:r>
          </a:p>
          <a:p>
            <a:pPr marL="342900" indent="-342900" algn="l">
              <a:buFont typeface="Wingdings" pitchFamily="2" charset="2"/>
              <a:buChar char="v"/>
            </a:pPr>
            <a:r>
              <a:rPr lang="ru-RU" sz="2000" b="1" dirty="0">
                <a:solidFill>
                  <a:schemeClr val="tx1"/>
                </a:solidFill>
              </a:rPr>
              <a:t>Работа </a:t>
            </a:r>
            <a:r>
              <a:rPr lang="en-US" sz="2000" b="1" dirty="0">
                <a:solidFill>
                  <a:schemeClr val="tx1"/>
                </a:solidFill>
              </a:rPr>
              <a:t>IT </a:t>
            </a:r>
            <a:r>
              <a:rPr lang="ru-RU" sz="2000" b="1" dirty="0">
                <a:solidFill>
                  <a:schemeClr val="tx1"/>
                </a:solidFill>
              </a:rPr>
              <a:t>специалиста над созданием образовательного пространства</a:t>
            </a:r>
          </a:p>
          <a:p>
            <a:pPr marL="342900" indent="-342900" algn="l">
              <a:buFont typeface="Wingdings" pitchFamily="2" charset="2"/>
              <a:buChar char="v"/>
            </a:pPr>
            <a:r>
              <a:rPr lang="ru-RU" sz="2000" b="1" dirty="0">
                <a:solidFill>
                  <a:schemeClr val="tx1"/>
                </a:solidFill>
              </a:rPr>
              <a:t>Привлечение педагогов</a:t>
            </a:r>
          </a:p>
          <a:p>
            <a:endParaRPr lang="ru-RU" sz="2000" b="1" dirty="0">
              <a:solidFill>
                <a:schemeClr val="tx1"/>
              </a:solidFill>
            </a:endParaRPr>
          </a:p>
          <a:p>
            <a:endParaRPr lang="ru-RU" sz="2000" b="1" dirty="0">
              <a:solidFill>
                <a:schemeClr val="tx1"/>
              </a:solidFill>
            </a:endParaRPr>
          </a:p>
          <a:p>
            <a:pPr lvl="0"/>
            <a:endParaRPr lang="ru-RU" sz="1800" b="1" dirty="0">
              <a:solidFill>
                <a:prstClr val="black"/>
              </a:solidFill>
            </a:endParaRPr>
          </a:p>
          <a:p>
            <a:pPr algn="ctr"/>
            <a:r>
              <a:rPr lang="ru-RU" dirty="0"/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1799563"/>
            <a:ext cx="923330" cy="212501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lvl="0"/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Подготовительный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</a:p>
          <a:p>
            <a:endParaRPr lang="ru-RU" dirty="0"/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180305" y="3393583"/>
            <a:ext cx="9725695" cy="3754192"/>
          </a:xfrm>
          <a:prstGeom prst="horizont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l">
              <a:buFont typeface="Wingdings" pitchFamily="2" charset="2"/>
              <a:buChar char="v"/>
            </a:pPr>
            <a:endParaRPr lang="ru-RU" sz="1800" b="1" dirty="0">
              <a:solidFill>
                <a:schemeClr val="tx1"/>
              </a:solidFill>
            </a:endParaRPr>
          </a:p>
          <a:p>
            <a:pPr marL="285750" indent="-285750" algn="l">
              <a:buFont typeface="Wingdings" pitchFamily="2" charset="2"/>
              <a:buChar char="v"/>
            </a:pPr>
            <a:endParaRPr lang="ru-RU" sz="1800" b="1" dirty="0">
              <a:solidFill>
                <a:schemeClr val="tx1"/>
              </a:solidFill>
            </a:endParaRPr>
          </a:p>
          <a:p>
            <a:pPr marL="285750" indent="-285750" algn="l">
              <a:buFont typeface="Wingdings" pitchFamily="2" charset="2"/>
              <a:buChar char="v"/>
            </a:pPr>
            <a:r>
              <a:rPr lang="ru-RU" sz="2000" b="1" dirty="0">
                <a:solidFill>
                  <a:schemeClr val="tx1"/>
                </a:solidFill>
              </a:rPr>
              <a:t>Повышение квалификации педагогов</a:t>
            </a:r>
          </a:p>
          <a:p>
            <a:pPr marL="285750" indent="-285750" algn="l">
              <a:buFont typeface="Wingdings" pitchFamily="2" charset="2"/>
              <a:buChar char="v"/>
            </a:pPr>
            <a:r>
              <a:rPr lang="ru-RU" sz="2000" b="1" dirty="0">
                <a:solidFill>
                  <a:schemeClr val="tx1"/>
                </a:solidFill>
              </a:rPr>
              <a:t>Подготовка материально – технической базы</a:t>
            </a:r>
          </a:p>
          <a:p>
            <a:pPr marL="285750" indent="-285750" algn="l">
              <a:buFont typeface="Wingdings" pitchFamily="2" charset="2"/>
              <a:buChar char="v"/>
            </a:pPr>
            <a:r>
              <a:rPr lang="ru-RU" sz="2000" b="1" dirty="0">
                <a:solidFill>
                  <a:schemeClr val="tx1"/>
                </a:solidFill>
              </a:rPr>
              <a:t>Подготовка материалов для размещения</a:t>
            </a:r>
          </a:p>
          <a:p>
            <a:pPr marL="285750" indent="-285750" algn="l">
              <a:buFont typeface="Wingdings" pitchFamily="2" charset="2"/>
              <a:buChar char="v"/>
            </a:pPr>
            <a:r>
              <a:rPr lang="ru-RU" sz="2000" b="1" dirty="0">
                <a:solidFill>
                  <a:schemeClr val="tx1"/>
                </a:solidFill>
              </a:rPr>
              <a:t>Заключение договора социального партнерства с центром «Планета любви»</a:t>
            </a:r>
          </a:p>
          <a:p>
            <a:pPr marL="285750" indent="-285750" algn="l">
              <a:buFont typeface="Wingdings" pitchFamily="2" charset="2"/>
              <a:buChar char="v"/>
            </a:pPr>
            <a:r>
              <a:rPr lang="ru-RU" sz="2000" b="1" dirty="0">
                <a:solidFill>
                  <a:schemeClr val="tx1"/>
                </a:solidFill>
              </a:rPr>
              <a:t>Консультация родителей по осуществлению дистанционного обучения</a:t>
            </a:r>
          </a:p>
          <a:p>
            <a:pPr marL="285750" indent="-285750" algn="l">
              <a:buFont typeface="Wingdings" pitchFamily="2" charset="2"/>
              <a:buChar char="v"/>
            </a:pPr>
            <a:r>
              <a:rPr lang="ru-RU" sz="2000" b="1" dirty="0">
                <a:solidFill>
                  <a:schemeClr val="tx1"/>
                </a:solidFill>
              </a:rPr>
              <a:t>Тестирование сайта</a:t>
            </a:r>
          </a:p>
          <a:p>
            <a:pPr marL="285750" indent="-285750" algn="l">
              <a:buFont typeface="Wingdings" pitchFamily="2" charset="2"/>
              <a:buChar char="v"/>
            </a:pPr>
            <a:r>
              <a:rPr lang="ru-RU" sz="2000" b="1" dirty="0">
                <a:solidFill>
                  <a:schemeClr val="tx1"/>
                </a:solidFill>
              </a:rPr>
              <a:t>Запуск сайта</a:t>
            </a:r>
          </a:p>
          <a:p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0475" y="4479355"/>
            <a:ext cx="461665" cy="211213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ru-RU" sz="1800" b="1" dirty="0"/>
              <a:t>Практический</a:t>
            </a:r>
          </a:p>
        </p:txBody>
      </p:sp>
    </p:spTree>
    <p:extLst>
      <p:ext uri="{BB962C8B-B14F-4D97-AF65-F5344CB8AC3E}">
        <p14:creationId xmlns:p14="http://schemas.microsoft.com/office/powerpoint/2010/main" val="227751432"/>
      </p:ext>
    </p:extLst>
  </p:cSld>
  <p:clrMapOvr>
    <a:masterClrMapping/>
  </p:clrMapOvr>
  <p:transition advClick="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F3A33-6A4A-4395-8324-C6DCD486F135}" type="slidenum">
              <a:rPr lang="ru-RU" smtClean="0"/>
              <a:pPr/>
              <a:t>12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231454" y="1325021"/>
            <a:ext cx="4441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Этапы реализации проекта 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180305" y="1333346"/>
            <a:ext cx="9826581" cy="2664436"/>
          </a:xfrm>
          <a:prstGeom prst="horizontalScroll">
            <a:avLst>
              <a:gd name="adj" fmla="val 15166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l"/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0" algn="l"/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0" algn="l"/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0" algn="l"/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342900" lvl="0" indent="-342900" algn="l">
              <a:buFont typeface="Wingdings" pitchFamily="2" charset="2"/>
              <a:buChar char="v"/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Оценка удовлетворенности родителей</a:t>
            </a:r>
          </a:p>
          <a:p>
            <a:pPr marL="342900" lvl="0" indent="-342900" algn="l">
              <a:buFont typeface="Wingdings" pitchFamily="2" charset="2"/>
              <a:buChar char="v"/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Корректировка  офлайн-занятий по индивидуальным запросам родителей</a:t>
            </a:r>
          </a:p>
          <a:p>
            <a:pPr marL="342900" lvl="0" indent="-342900" algn="l">
              <a:buFont typeface="Wingdings" pitchFamily="2" charset="2"/>
              <a:buChar char="v"/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Оценка эффективности проекта</a:t>
            </a:r>
          </a:p>
          <a:p>
            <a:pPr lvl="0" algn="l"/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0" algn="l"/>
            <a:endParaRPr lang="ru-RU" sz="1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2000" b="1" dirty="0">
              <a:solidFill>
                <a:schemeClr val="tx1"/>
              </a:solidFill>
            </a:endParaRPr>
          </a:p>
          <a:p>
            <a:endParaRPr lang="ru-RU" sz="2000" b="1" dirty="0">
              <a:solidFill>
                <a:schemeClr val="tx1"/>
              </a:solidFill>
            </a:endParaRPr>
          </a:p>
          <a:p>
            <a:pPr lvl="0"/>
            <a:endParaRPr lang="ru-RU" sz="1800" b="1" dirty="0">
              <a:solidFill>
                <a:prstClr val="black"/>
              </a:solidFill>
            </a:endParaRPr>
          </a:p>
          <a:p>
            <a:pPr algn="ctr"/>
            <a:r>
              <a:rPr lang="ru-RU" dirty="0"/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0305" y="1555853"/>
            <a:ext cx="1046440" cy="212501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lvl="0"/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Контрольно -  аналитический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dirty="0"/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180305" y="3773510"/>
            <a:ext cx="9725695" cy="2923504"/>
          </a:xfrm>
          <a:prstGeom prst="horizont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endParaRPr lang="ru-RU" sz="1800" b="1" dirty="0">
              <a:solidFill>
                <a:schemeClr val="tx1"/>
              </a:solidFill>
            </a:endParaRPr>
          </a:p>
          <a:p>
            <a:pPr marL="342900" indent="-342900" algn="l">
              <a:buFont typeface="Wingdings" pitchFamily="2" charset="2"/>
              <a:buChar char="v"/>
            </a:pPr>
            <a:r>
              <a:rPr lang="ru-RU" b="1" dirty="0">
                <a:solidFill>
                  <a:schemeClr val="tx1"/>
                </a:solidFill>
              </a:rPr>
              <a:t>Обобщение опыта организации дистанционного образования детей 4-6 лет с особыми потребностями в развитии : выпуск методических рекомендаций, круглый стол для педагогов ДОУ города Кирсанова (в перспективе – Тамбовской области)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9775" y="4342988"/>
            <a:ext cx="461665" cy="2104550"/>
          </a:xfrm>
          <a:prstGeom prst="rect">
            <a:avLst/>
          </a:prstGeom>
          <a:noFill/>
        </p:spPr>
        <p:txBody>
          <a:bodyPr vert="vert270" wrap="none" rtlCol="0">
            <a:spAutoFit/>
          </a:bodyPr>
          <a:lstStyle/>
          <a:p>
            <a:r>
              <a:rPr lang="ru-RU" sz="1800" b="1" dirty="0"/>
              <a:t>Заключительный</a:t>
            </a:r>
          </a:p>
        </p:txBody>
      </p:sp>
    </p:spTree>
    <p:extLst>
      <p:ext uri="{BB962C8B-B14F-4D97-AF65-F5344CB8AC3E}">
        <p14:creationId xmlns:p14="http://schemas.microsoft.com/office/powerpoint/2010/main" val="445447142"/>
      </p:ext>
    </p:extLst>
  </p:cSld>
  <p:clrMapOvr>
    <a:masterClrMapping/>
  </p:clrMapOvr>
  <p:transition advClick="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F3A33-6A4A-4395-8324-C6DCD486F135}" type="slidenum">
              <a:rPr lang="ru-RU" smtClean="0"/>
              <a:pPr/>
              <a:t>13</a:t>
            </a:fld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2107933" y="1666897"/>
            <a:ext cx="732251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Календарный план проекта (Диаграмма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Ганта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0427433"/>
              </p:ext>
            </p:extLst>
          </p:nvPr>
        </p:nvGraphicFramePr>
        <p:xfrm>
          <a:off x="875764" y="2497894"/>
          <a:ext cx="8268236" cy="2667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71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7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000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553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780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Этапы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Июнь –август 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Сентябрь2021-</a:t>
                      </a:r>
                      <a:r>
                        <a:rPr lang="ru-RU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май 2022</a:t>
                      </a:r>
                      <a:endParaRPr lang="ru-RU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Июнь</a:t>
                      </a:r>
                      <a:r>
                        <a:rPr lang="ru-RU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2022</a:t>
                      </a:r>
                      <a:endParaRPr lang="ru-RU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Июль</a:t>
                      </a:r>
                      <a:r>
                        <a:rPr lang="ru-RU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lang="ru-RU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2022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Подготовительный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Практический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Контрольно – аналитический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Заключительный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081495"/>
      </p:ext>
    </p:extLst>
  </p:cSld>
  <p:clrMapOvr>
    <a:masterClrMapping/>
  </p:clrMapOvr>
  <p:transition advClick="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Text Box 23"/>
          <p:cNvSpPr txBox="1">
            <a:spLocks noChangeArrowheads="1"/>
          </p:cNvSpPr>
          <p:nvPr/>
        </p:nvSpPr>
        <p:spPr bwMode="auto">
          <a:xfrm>
            <a:off x="3079561" y="1205233"/>
            <a:ext cx="682643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График внедрения проекта, дорожная карта.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F3A33-6A4A-4395-8324-C6DCD486F135}" type="slidenum">
              <a:rPr lang="ru-RU" smtClean="0"/>
              <a:pPr/>
              <a:t>14</a:t>
            </a:fld>
            <a:endParaRPr lang="ru-RU"/>
          </a:p>
        </p:txBody>
      </p:sp>
      <p:graphicFrame>
        <p:nvGraphicFramePr>
          <p:cNvPr id="5" name="Диаграмма 4">
            <a:extLst>
              <a:ext uri="{FF2B5EF4-FFF2-40B4-BE49-F238E27FC236}">
                <a16:creationId xmlns:a16="http://schemas.microsoft.com/office/drawing/2014/main" id="{94D8F010-9DB8-4CB3-B0DD-44EEE1E64481}"/>
              </a:ext>
            </a:extLst>
          </p:cNvPr>
          <p:cNvGraphicFramePr/>
          <p:nvPr/>
        </p:nvGraphicFramePr>
        <p:xfrm>
          <a:off x="962527" y="2082396"/>
          <a:ext cx="7980945" cy="47756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62964963"/>
      </p:ext>
    </p:extLst>
  </p:cSld>
  <p:clrMapOvr>
    <a:masterClrMapping/>
  </p:clrMapOvr>
  <p:transition advClick="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Text Box 23"/>
          <p:cNvSpPr txBox="1">
            <a:spLocks noChangeArrowheads="1"/>
          </p:cNvSpPr>
          <p:nvPr/>
        </p:nvSpPr>
        <p:spPr bwMode="auto">
          <a:xfrm>
            <a:off x="3474294" y="1045557"/>
            <a:ext cx="6056071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bg2">
                    <a:lumMod val="25000"/>
                  </a:schemeClr>
                </a:solidFill>
              </a:rPr>
              <a:t>Матрица ответственности</a:t>
            </a:r>
          </a:p>
          <a:p>
            <a:endParaRPr lang="ru-RU" b="1" dirty="0">
              <a:solidFill>
                <a:srgbClr val="F26724"/>
              </a:solidFill>
            </a:endParaRPr>
          </a:p>
          <a:p>
            <a:endParaRPr lang="ru-RU" b="1" dirty="0">
              <a:solidFill>
                <a:srgbClr val="F26724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F3A33-6A4A-4395-8324-C6DCD486F135}" type="slidenum">
              <a:rPr lang="ru-RU" smtClean="0"/>
              <a:pPr/>
              <a:t>15</a:t>
            </a:fld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6011338"/>
              </p:ext>
            </p:extLst>
          </p:nvPr>
        </p:nvGraphicFramePr>
        <p:xfrm>
          <a:off x="539556" y="1743842"/>
          <a:ext cx="8667481" cy="43226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63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97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97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97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4972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497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232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3712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94688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Операция</a:t>
                      </a:r>
                      <a:r>
                        <a:rPr lang="ru-RU" dirty="0"/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Ответственное   лицо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392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Алина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Ольга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Анна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Марина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Светлана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Юлия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Дарья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Елена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3347">
                <a:tc>
                  <a:txBody>
                    <a:bodyPr/>
                    <a:lstStyle/>
                    <a:p>
                      <a:pPr algn="l"/>
                      <a:r>
                        <a:rPr lang="ru-RU" sz="1600" dirty="0"/>
                        <a:t>Разработка</a:t>
                      </a:r>
                      <a:r>
                        <a:rPr lang="ru-RU" sz="1600" baseline="0" dirty="0"/>
                        <a:t> проекта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Б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Б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О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2110">
                <a:tc>
                  <a:txBody>
                    <a:bodyPr/>
                    <a:lstStyle/>
                    <a:p>
                      <a:pPr algn="l"/>
                      <a:r>
                        <a:rPr lang="ru-RU" sz="1600" dirty="0"/>
                        <a:t>Сбор необходимой информации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Б/О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25213">
                <a:tc>
                  <a:txBody>
                    <a:bodyPr/>
                    <a:lstStyle/>
                    <a:p>
                      <a:pPr algn="l"/>
                      <a:r>
                        <a:rPr lang="ru-RU" sz="1600" dirty="0"/>
                        <a:t>Контроль</a:t>
                      </a:r>
                      <a:r>
                        <a:rPr lang="ru-RU" sz="1600" baseline="0" dirty="0"/>
                        <a:t> выполнения этапов написания проекта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Б/О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3347">
                <a:tc>
                  <a:txBody>
                    <a:bodyPr/>
                    <a:lstStyle/>
                    <a:p>
                      <a:pPr algn="l"/>
                      <a:r>
                        <a:rPr lang="ru-RU" sz="1600" dirty="0"/>
                        <a:t>Оформление проекта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Б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Б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О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962527" y="6182846"/>
            <a:ext cx="7687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А–помогает, Б – исполняет, О-ответственный</a:t>
            </a:r>
          </a:p>
        </p:txBody>
      </p:sp>
    </p:spTree>
    <p:extLst>
      <p:ext uri="{BB962C8B-B14F-4D97-AF65-F5344CB8AC3E}">
        <p14:creationId xmlns:p14="http://schemas.microsoft.com/office/powerpoint/2010/main" val="66714845"/>
      </p:ext>
    </p:extLst>
  </p:cSld>
  <p:clrMapOvr>
    <a:masterClrMapping/>
  </p:clrMapOvr>
  <p:transition advClick="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F3A33-6A4A-4395-8324-C6DCD486F135}" type="slidenum">
              <a:rPr lang="ru-RU" smtClean="0"/>
              <a:pPr/>
              <a:t>16</a:t>
            </a:fld>
            <a:endParaRPr lang="ru-RU"/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572587164"/>
              </p:ext>
            </p:extLst>
          </p:nvPr>
        </p:nvGraphicFramePr>
        <p:xfrm>
          <a:off x="862885" y="2082396"/>
          <a:ext cx="8080588" cy="45758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AutoShape 4" descr="человек, бизнес, человек, исполнительный, женщина, черный бесплатно значок  из Business persons flat 1 Ic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5219295"/>
      </p:ext>
    </p:extLst>
  </p:cSld>
  <p:clrMapOvr>
    <a:masterClrMapping/>
  </p:clrMapOvr>
  <p:transition advClick="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F3A33-6A4A-4395-8324-C6DCD486F135}" type="slidenum">
              <a:rPr lang="ru-RU" smtClean="0"/>
              <a:pPr/>
              <a:t>17</a:t>
            </a:fld>
            <a:endParaRPr lang="ru-RU"/>
          </a:p>
        </p:txBody>
      </p:sp>
      <p:sp>
        <p:nvSpPr>
          <p:cNvPr id="4" name="AutoShape 4" descr="человек, бизнес, человек, исполнительный, женщина, черный бесплатно значок  из Business persons flat 1 Ic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id="{0E73FF27-A62A-4FD0-A0A6-DC7D1717AA2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57893152"/>
              </p:ext>
            </p:extLst>
          </p:nvPr>
        </p:nvGraphicFramePr>
        <p:xfrm>
          <a:off x="233265" y="1803002"/>
          <a:ext cx="9032033" cy="46351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CA3F1D71-016B-4445-962A-BF43F68C4726}"/>
              </a:ext>
            </a:extLst>
          </p:cNvPr>
          <p:cNvSpPr txBox="1"/>
          <p:nvPr/>
        </p:nvSpPr>
        <p:spPr>
          <a:xfrm>
            <a:off x="2080726" y="909327"/>
            <a:ext cx="5337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Риски проекта.</a:t>
            </a:r>
          </a:p>
        </p:txBody>
      </p:sp>
    </p:spTree>
    <p:extLst>
      <p:ext uri="{BB962C8B-B14F-4D97-AF65-F5344CB8AC3E}">
        <p14:creationId xmlns:p14="http://schemas.microsoft.com/office/powerpoint/2010/main" val="933604169"/>
      </p:ext>
    </p:extLst>
  </p:cSld>
  <p:clrMapOvr>
    <a:masterClrMapping/>
  </p:clrMapOvr>
  <p:transition advClick="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042" y="1718084"/>
            <a:ext cx="2462432" cy="2052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71" name="Text Box 23"/>
          <p:cNvSpPr txBox="1">
            <a:spLocks noChangeArrowheads="1"/>
          </p:cNvSpPr>
          <p:nvPr/>
        </p:nvSpPr>
        <p:spPr bwMode="auto">
          <a:xfrm>
            <a:off x="2107933" y="1692069"/>
            <a:ext cx="595572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Социальный эффект проекта </a:t>
            </a:r>
          </a:p>
          <a:p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F3A33-6A4A-4395-8324-C6DCD486F135}" type="slidenum">
              <a:rPr lang="ru-RU" smtClean="0"/>
              <a:pPr/>
              <a:t>18</a:t>
            </a:fld>
            <a:endParaRPr lang="ru-RU"/>
          </a:p>
        </p:txBody>
      </p:sp>
      <p:sp>
        <p:nvSpPr>
          <p:cNvPr id="6" name="Блок-схема: карточка 5"/>
          <p:cNvSpPr/>
          <p:nvPr/>
        </p:nvSpPr>
        <p:spPr>
          <a:xfrm>
            <a:off x="1809558" y="2956265"/>
            <a:ext cx="6689548" cy="3240146"/>
          </a:xfrm>
          <a:prstGeom prst="flowChartPunchedCar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Увеличение доли семей, имеющих детей с ОВЗ, до 75%, отметивших улучшение качества жизни . </a:t>
            </a:r>
          </a:p>
        </p:txBody>
      </p:sp>
    </p:spTree>
    <p:extLst>
      <p:ext uri="{BB962C8B-B14F-4D97-AF65-F5344CB8AC3E}">
        <p14:creationId xmlns:p14="http://schemas.microsoft.com/office/powerpoint/2010/main" val="2356280555"/>
      </p:ext>
    </p:extLst>
  </p:cSld>
  <p:clrMapOvr>
    <a:masterClrMapping/>
  </p:clrMapOvr>
  <p:transition advClick="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1C326C31-21EE-4EC4-A2DA-8C26A7860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F3A33-6A4A-4395-8324-C6DCD486F135}" type="slidenum">
              <a:rPr lang="ru-RU" smtClean="0"/>
              <a:pPr/>
              <a:t>19</a:t>
            </a:fld>
            <a:endParaRPr lang="ru-RU"/>
          </a:p>
        </p:txBody>
      </p:sp>
      <p:sp>
        <p:nvSpPr>
          <p:cNvPr id="4" name="Блок-схема: перфолента 3">
            <a:extLst>
              <a:ext uri="{FF2B5EF4-FFF2-40B4-BE49-F238E27FC236}">
                <a16:creationId xmlns:a16="http://schemas.microsoft.com/office/drawing/2014/main" id="{2241CCDD-8F78-4415-99FA-0AC8AD3B070B}"/>
              </a:ext>
            </a:extLst>
          </p:cNvPr>
          <p:cNvSpPr/>
          <p:nvPr/>
        </p:nvSpPr>
        <p:spPr>
          <a:xfrm>
            <a:off x="1180730" y="1766656"/>
            <a:ext cx="6977849" cy="4181383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337C83C-C07F-4637-B4DA-29B5E940BB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05883"/>
            <a:ext cx="9410700" cy="1599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9459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6476</TotalTime>
  <Words>798</Words>
  <Application>Microsoft Office PowerPoint</Application>
  <PresentationFormat>Лист A4 (210x297 мм)</PresentationFormat>
  <Paragraphs>245</Paragraphs>
  <Slides>19</Slides>
  <Notes>18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Calibri</vt:lpstr>
      <vt:lpstr>Constantia</vt:lpstr>
      <vt:lpstr>Wingdings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Гриднева А.Н</dc:creator>
  <cp:lastModifiedBy>Ромашка ДС</cp:lastModifiedBy>
  <cp:revision>346</cp:revision>
  <dcterms:created xsi:type="dcterms:W3CDTF">2003-02-28T13:27:04Z</dcterms:created>
  <dcterms:modified xsi:type="dcterms:W3CDTF">2021-10-13T12:17:59Z</dcterms:modified>
</cp:coreProperties>
</file>