
<file path=[Content_Types].xml><?xml version="1.0" encoding="utf-8"?>
<Types xmlns="http://schemas.openxmlformats.org/package/2006/content-types">
  <Default Extension="jpeg" ContentType="image/jpeg"/>
  <Default Extension="JPG" ContentType="image/.jp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76" r:id="rId10"/>
    <p:sldId id="277" r:id="rId11"/>
    <p:sldId id="279" r:id="rId12"/>
    <p:sldId id="265" r:id="rId13"/>
    <p:sldId id="278" r:id="rId14"/>
    <p:sldId id="263" r:id="rId15"/>
    <p:sldId id="266" r:id="rId16"/>
    <p:sldId id="267" r:id="rId17"/>
    <p:sldId id="264" r:id="rId18"/>
    <p:sldId id="280"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71" d="100"/>
          <a:sy n="71" d="100"/>
        </p:scale>
        <p:origin x="-1494"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jpe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microsoft.com/office/2007/relationships/hdphoto" Target="../media/image16.wdp"/><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8.jpeg"/><Relationship Id="rId3" Type="http://schemas.openxmlformats.org/officeDocument/2006/relationships/hyperlink" Target="../&#1061;&#1091;&#1076;.%20&#1087;&#1088;&#1086;&#1080;&#1079;&#1074;&#1077;&#1076;&#1077;&#1085;&#1080;&#1103;%20&#1085;&#1072;%20&#1088;&#1091;&#1089;.%20&#1103;&#1079;/&#1044;&#1088;&#1091;&#1079;&#1100;&#1103;&#1084;%20(&#1054;&#1088;&#1072;&#1079;&#1091;%20&#1080;%20&#1044;&#1102;&#1089;&#1072;&#1085;&#1073;&#1077;&#1082;&#1091;%20&#1052;&#1091;&#1093;&#1072;&#1084;&#1077;&#1090;&#1086;&#1074;&#1099;&#1084;)%20%20&#1050;&#1072;&#1083;&#1103;&#1077;&#1074;,.docx" TargetMode="External"/><Relationship Id="rId2" Type="http://schemas.openxmlformats.org/officeDocument/2006/relationships/image" Target="../media/image27.jpeg"/><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9.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0.png"/><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1.jpe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2.jpe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3.jpe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p:cNvSpPr txBox="1"/>
          <p:nvPr/>
        </p:nvSpPr>
        <p:spPr>
          <a:xfrm>
            <a:off x="539750" y="313690"/>
            <a:ext cx="8353425" cy="607123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100000"/>
              </a:lnSpc>
            </a:pPr>
            <a:r>
              <a:rPr lang="ru-RU" altLang="ru-RU" sz="2000" b="1" dirty="0" smtClean="0">
                <a:solidFill>
                  <a:srgbClr val="0000CC"/>
                </a:solidFill>
                <a:latin typeface="Times New Roman" panose="02020603050405020304" pitchFamily="18" charset="0"/>
                <a:cs typeface="Times New Roman" panose="02020603050405020304" pitchFamily="18" charset="0"/>
              </a:rPr>
              <a:t>Муниципальное бюджетное общеобразовательное учреждение «Средняя общеобразовательная школа № 21» </a:t>
            </a:r>
            <a:endParaRPr lang="ru-RU" altLang="ru-RU" sz="2000" b="1" dirty="0" smtClean="0">
              <a:solidFill>
                <a:srgbClr val="0000CC"/>
              </a:solidFill>
              <a:latin typeface="Times New Roman" panose="02020603050405020304" pitchFamily="18" charset="0"/>
              <a:cs typeface="Times New Roman" panose="02020603050405020304" pitchFamily="18" charset="0"/>
            </a:endParaRPr>
          </a:p>
          <a:p>
            <a:r>
              <a:rPr lang="ru-RU" altLang="ru-RU" sz="2000" b="1" dirty="0" smtClean="0">
                <a:solidFill>
                  <a:srgbClr val="0000CC"/>
                </a:solidFill>
                <a:latin typeface="Times New Roman" panose="02020603050405020304" pitchFamily="18" charset="0"/>
                <a:cs typeface="Times New Roman" panose="02020603050405020304" pitchFamily="18" charset="0"/>
              </a:rPr>
              <a:t>имени Сим Т. Ч-Ю. г. Элисты Республики Калмыкия</a:t>
            </a:r>
            <a:br>
              <a:rPr lang="en-US" altLang="ru-RU" sz="2000" b="1" dirty="0" smtClean="0">
                <a:solidFill>
                  <a:srgbClr val="0000CC"/>
                </a:solidFill>
                <a:latin typeface="Times New Roman" panose="02020603050405020304" pitchFamily="18" charset="0"/>
                <a:cs typeface="Times New Roman" panose="02020603050405020304" pitchFamily="18" charset="0"/>
              </a:rPr>
            </a:br>
            <a:br>
              <a:rPr lang="ru-RU" altLang="ru-RU" sz="2000" b="1" dirty="0" smtClean="0">
                <a:solidFill>
                  <a:srgbClr val="0000CC"/>
                </a:solidFill>
                <a:latin typeface="Times New Roman" panose="02020603050405020304" pitchFamily="18" charset="0"/>
                <a:cs typeface="Times New Roman" panose="02020603050405020304" pitchFamily="18" charset="0"/>
              </a:rPr>
            </a:br>
            <a:br>
              <a:rPr lang="ru-RU" altLang="ru-RU" sz="2000" b="1" dirty="0" smtClean="0">
                <a:solidFill>
                  <a:srgbClr val="0000CC"/>
                </a:solidFill>
                <a:latin typeface="Times New Roman" panose="02020603050405020304" pitchFamily="18" charset="0"/>
                <a:cs typeface="Times New Roman" panose="02020603050405020304" pitchFamily="18" charset="0"/>
              </a:rPr>
            </a:br>
            <a:r>
              <a:rPr lang="ru-RU" altLang="ru-RU" sz="2400" b="1" dirty="0" smtClean="0">
                <a:solidFill>
                  <a:srgbClr val="0000CC"/>
                </a:solidFill>
                <a:latin typeface="Times New Roman" panose="02020603050405020304" pitchFamily="18" charset="0"/>
                <a:cs typeface="Times New Roman" panose="02020603050405020304" pitchFamily="18" charset="0"/>
              </a:rPr>
              <a:t>    </a:t>
            </a:r>
            <a:endParaRPr lang="ru-RU" altLang="ru-RU" sz="2400" b="1" dirty="0" smtClean="0">
              <a:solidFill>
                <a:srgbClr val="0000CC"/>
              </a:solidFill>
              <a:latin typeface="Times New Roman" panose="02020603050405020304" pitchFamily="18" charset="0"/>
              <a:cs typeface="Times New Roman" panose="02020603050405020304" pitchFamily="18" charset="0"/>
            </a:endParaRPr>
          </a:p>
          <a:p>
            <a:r>
              <a:rPr lang="en-US" altLang="ru-RU" sz="2400" b="1" dirty="0" smtClean="0">
                <a:solidFill>
                  <a:srgbClr val="0000CC"/>
                </a:solidFill>
                <a:latin typeface="Times New Roman" panose="02020603050405020304" pitchFamily="18" charset="0"/>
                <a:cs typeface="Times New Roman" panose="02020603050405020304" pitchFamily="18" charset="0"/>
              </a:rPr>
              <a:t>IV </a:t>
            </a:r>
            <a:r>
              <a:rPr lang="en-US" altLang="en-US" sz="2400" b="1" dirty="0" smtClean="0">
                <a:solidFill>
                  <a:srgbClr val="0000CC"/>
                </a:solidFill>
                <a:latin typeface="Times New Roman" panose="02020603050405020304" pitchFamily="18" charset="0"/>
                <a:cs typeface="Times New Roman" panose="02020603050405020304" pitchFamily="18" charset="0"/>
              </a:rPr>
              <a:t>ВСЕРОССИЙСКИЙ</a:t>
            </a:r>
            <a:r>
              <a:rPr lang="en-US" altLang="ru-RU" sz="2400" b="1" dirty="0" smtClean="0">
                <a:solidFill>
                  <a:srgbClr val="0000CC"/>
                </a:solidFill>
                <a:latin typeface="Times New Roman" panose="02020603050405020304" pitchFamily="18" charset="0"/>
                <a:cs typeface="Times New Roman" panose="02020603050405020304" pitchFamily="18" charset="0"/>
              </a:rPr>
              <a:t> </a:t>
            </a:r>
            <a:r>
              <a:rPr lang="en-US" altLang="en-US" sz="2400" b="1" dirty="0" smtClean="0">
                <a:solidFill>
                  <a:srgbClr val="0000CC"/>
                </a:solidFill>
                <a:latin typeface="Times New Roman" panose="02020603050405020304" pitchFamily="18" charset="0"/>
                <a:cs typeface="Times New Roman" panose="02020603050405020304" pitchFamily="18" charset="0"/>
              </a:rPr>
              <a:t>ПЕДАГОГИЧЕСКИЙ</a:t>
            </a:r>
            <a:r>
              <a:rPr lang="en-US" altLang="ru-RU" sz="2400" b="1" dirty="0" smtClean="0">
                <a:solidFill>
                  <a:srgbClr val="0000CC"/>
                </a:solidFill>
                <a:latin typeface="Times New Roman" panose="02020603050405020304" pitchFamily="18" charset="0"/>
                <a:cs typeface="Times New Roman" panose="02020603050405020304" pitchFamily="18" charset="0"/>
              </a:rPr>
              <a:t> </a:t>
            </a:r>
            <a:r>
              <a:rPr lang="en-US" altLang="en-US" sz="2400" b="1" dirty="0" smtClean="0">
                <a:solidFill>
                  <a:srgbClr val="0000CC"/>
                </a:solidFill>
                <a:latin typeface="Times New Roman" panose="02020603050405020304" pitchFamily="18" charset="0"/>
                <a:cs typeface="Times New Roman" panose="02020603050405020304" pitchFamily="18" charset="0"/>
              </a:rPr>
              <a:t>КОНКУРС</a:t>
            </a:r>
            <a:endParaRPr lang="en-US" altLang="en-US" sz="2400" b="1" dirty="0" smtClean="0">
              <a:solidFill>
                <a:srgbClr val="0000CC"/>
              </a:solidFill>
              <a:latin typeface="Times New Roman" panose="02020603050405020304" pitchFamily="18" charset="0"/>
              <a:cs typeface="Times New Roman" panose="02020603050405020304" pitchFamily="18" charset="0"/>
            </a:endParaRPr>
          </a:p>
          <a:p>
            <a:r>
              <a:rPr lang="" altLang="en-US" sz="2400" b="1" dirty="0" smtClean="0">
                <a:solidFill>
                  <a:srgbClr val="0000CC"/>
                </a:solidFill>
                <a:latin typeface="Times New Roman" panose="02020603050405020304" pitchFamily="18" charset="0"/>
                <a:cs typeface="Times New Roman" panose="02020603050405020304" pitchFamily="18" charset="0"/>
              </a:rPr>
              <a:t>«</a:t>
            </a:r>
            <a:r>
              <a:rPr lang="ru-RU" altLang="en-US" sz="2400" b="1" dirty="0" smtClean="0">
                <a:solidFill>
                  <a:srgbClr val="0000CC"/>
                </a:solidFill>
                <a:latin typeface="Times New Roman" panose="02020603050405020304" pitchFamily="18" charset="0"/>
                <a:cs typeface="Times New Roman" panose="02020603050405020304" pitchFamily="18" charset="0"/>
              </a:rPr>
              <a:t>М</a:t>
            </a:r>
            <a:r>
              <a:rPr lang="en-US" altLang="en-US" sz="2400" b="1" dirty="0" smtClean="0">
                <a:solidFill>
                  <a:srgbClr val="0000CC"/>
                </a:solidFill>
                <a:latin typeface="Times New Roman" panose="02020603050405020304" pitchFamily="18" charset="0"/>
                <a:cs typeface="Times New Roman" panose="02020603050405020304" pitchFamily="18" charset="0"/>
              </a:rPr>
              <a:t>оя</a:t>
            </a:r>
            <a:r>
              <a:rPr lang="en-US" altLang="ru-RU" sz="2400" b="1" dirty="0" smtClean="0">
                <a:solidFill>
                  <a:srgbClr val="0000CC"/>
                </a:solidFill>
                <a:latin typeface="Times New Roman" panose="02020603050405020304" pitchFamily="18" charset="0"/>
                <a:cs typeface="Times New Roman" panose="02020603050405020304" pitchFamily="18" charset="0"/>
              </a:rPr>
              <a:t> </a:t>
            </a:r>
            <a:r>
              <a:rPr lang="en-US" altLang="en-US" sz="2400" b="1" dirty="0" smtClean="0">
                <a:solidFill>
                  <a:srgbClr val="0000CC"/>
                </a:solidFill>
                <a:latin typeface="Times New Roman" panose="02020603050405020304" pitchFamily="18" charset="0"/>
                <a:cs typeface="Times New Roman" panose="02020603050405020304" pitchFamily="18" charset="0"/>
              </a:rPr>
              <a:t>лучшая</a:t>
            </a:r>
            <a:r>
              <a:rPr lang="en-US" altLang="ru-RU" sz="2400" b="1" dirty="0" smtClean="0">
                <a:solidFill>
                  <a:srgbClr val="0000CC"/>
                </a:solidFill>
                <a:latin typeface="Times New Roman" panose="02020603050405020304" pitchFamily="18" charset="0"/>
                <a:cs typeface="Times New Roman" panose="02020603050405020304" pitchFamily="18" charset="0"/>
              </a:rPr>
              <a:t> </a:t>
            </a:r>
            <a:r>
              <a:rPr lang="en-US" altLang="en-US" sz="2400" b="1" dirty="0" smtClean="0">
                <a:solidFill>
                  <a:srgbClr val="0000CC"/>
                </a:solidFill>
                <a:latin typeface="Times New Roman" panose="02020603050405020304" pitchFamily="18" charset="0"/>
                <a:cs typeface="Times New Roman" panose="02020603050405020304" pitchFamily="18" charset="0"/>
              </a:rPr>
              <a:t>презентация</a:t>
            </a:r>
            <a:r>
              <a:rPr lang="" altLang="en-US" sz="2400" b="1" dirty="0" smtClean="0">
                <a:solidFill>
                  <a:srgbClr val="0000CC"/>
                </a:solidFill>
                <a:latin typeface="Times New Roman" panose="02020603050405020304" pitchFamily="18" charset="0"/>
                <a:cs typeface="Times New Roman" panose="02020603050405020304" pitchFamily="18" charset="0"/>
              </a:rPr>
              <a:t>»</a:t>
            </a:r>
            <a:r>
              <a:rPr lang="ru-RU" altLang="ru-RU" sz="2400" b="1" dirty="0" smtClean="0">
                <a:solidFill>
                  <a:srgbClr val="0000CC"/>
                </a:solidFill>
                <a:latin typeface="Times New Roman" panose="02020603050405020304" pitchFamily="18" charset="0"/>
                <a:cs typeface="Times New Roman" panose="02020603050405020304" pitchFamily="18" charset="0"/>
              </a:rPr>
              <a:t>   </a:t>
            </a:r>
            <a:br>
              <a:rPr lang="ru-RU" altLang="ru-RU" sz="2400" b="1" dirty="0" smtClean="0">
                <a:solidFill>
                  <a:srgbClr val="0000CC"/>
                </a:solidFill>
                <a:latin typeface="Times New Roman" panose="02020603050405020304" pitchFamily="18" charset="0"/>
                <a:cs typeface="Times New Roman" panose="02020603050405020304" pitchFamily="18" charset="0"/>
              </a:rPr>
            </a:br>
            <a:br>
              <a:rPr lang="ru-RU" altLang="ru-RU" sz="2000" b="1" dirty="0" smtClean="0">
                <a:solidFill>
                  <a:srgbClr val="0000CC"/>
                </a:solidFill>
                <a:latin typeface="Times New Roman" panose="02020603050405020304" pitchFamily="18" charset="0"/>
                <a:cs typeface="Times New Roman" panose="02020603050405020304" pitchFamily="18" charset="0"/>
              </a:rPr>
            </a:br>
            <a:r>
              <a:rPr lang="ru-RU" altLang="ru-RU" sz="2400" b="1" dirty="0" smtClean="0">
                <a:solidFill>
                  <a:srgbClr val="0000CC"/>
                </a:solidFill>
                <a:latin typeface="Times New Roman" panose="02020603050405020304" pitchFamily="18" charset="0"/>
                <a:cs typeface="Times New Roman" panose="02020603050405020304" pitchFamily="18" charset="0"/>
              </a:rPr>
              <a:t>Презентация</a:t>
            </a:r>
            <a:r>
              <a:rPr lang="ru-RU" altLang="ru-RU" sz="2000" b="1" dirty="0" smtClean="0">
                <a:solidFill>
                  <a:srgbClr val="0000CC"/>
                </a:solidFill>
                <a:latin typeface="Times New Roman" panose="02020603050405020304" pitchFamily="18" charset="0"/>
                <a:cs typeface="Times New Roman" panose="02020603050405020304" pitchFamily="18" charset="0"/>
              </a:rPr>
              <a:t> </a:t>
            </a:r>
            <a:r>
              <a:rPr lang="ru-RU" altLang="ru-RU" sz="2400" b="1" dirty="0" smtClean="0">
                <a:solidFill>
                  <a:srgbClr val="0000CC"/>
                </a:solidFill>
                <a:latin typeface="Times New Roman" panose="02020603050405020304" pitchFamily="18" charset="0"/>
                <a:cs typeface="Times New Roman" panose="02020603050405020304" pitchFamily="18" charset="0"/>
              </a:rPr>
              <a:t>«На моем языке говорили…»</a:t>
            </a:r>
            <a:br>
              <a:rPr lang="ru-RU" altLang="ru-RU" sz="2400" b="1" dirty="0" smtClean="0">
                <a:solidFill>
                  <a:srgbClr val="0000CC"/>
                </a:solidFill>
                <a:latin typeface="Times New Roman" panose="02020603050405020304" pitchFamily="18" charset="0"/>
                <a:cs typeface="Times New Roman" panose="02020603050405020304" pitchFamily="18" charset="0"/>
              </a:rPr>
            </a:br>
            <a:br>
              <a:rPr lang="ru-RU" altLang="ru-RU" sz="2000" b="1" dirty="0" smtClean="0">
                <a:solidFill>
                  <a:srgbClr val="0000CC"/>
                </a:solidFill>
                <a:latin typeface="Times New Roman" panose="02020603050405020304" pitchFamily="18" charset="0"/>
                <a:cs typeface="Times New Roman" panose="02020603050405020304" pitchFamily="18" charset="0"/>
              </a:rPr>
            </a:br>
            <a:br>
              <a:rPr lang="ru-RU" altLang="ru-RU" sz="2000" b="1" dirty="0" smtClean="0">
                <a:solidFill>
                  <a:srgbClr val="0000CC"/>
                </a:solidFill>
                <a:latin typeface="Times New Roman" panose="02020603050405020304" pitchFamily="18" charset="0"/>
                <a:cs typeface="Times New Roman" panose="02020603050405020304" pitchFamily="18" charset="0"/>
              </a:rPr>
            </a:br>
            <a:r>
              <a:rPr lang="ru-RU" altLang="ru-RU" sz="2000" b="1" dirty="0" smtClean="0">
                <a:solidFill>
                  <a:srgbClr val="0000CC"/>
                </a:solidFill>
                <a:latin typeface="Times New Roman" panose="02020603050405020304" pitchFamily="18" charset="0"/>
                <a:cs typeface="Times New Roman" panose="02020603050405020304" pitchFamily="18" charset="0"/>
              </a:rPr>
              <a:t>                                    Подготовила: </a:t>
            </a:r>
            <a:r>
              <a:rPr lang="ru-RU" altLang="ru-RU" sz="2000" b="1" dirty="0" err="1" smtClean="0">
                <a:solidFill>
                  <a:srgbClr val="0000CC"/>
                </a:solidFill>
                <a:latin typeface="Times New Roman" panose="02020603050405020304" pitchFamily="18" charset="0"/>
                <a:cs typeface="Times New Roman" panose="02020603050405020304" pitchFamily="18" charset="0"/>
                <a:sym typeface="+mn-ea"/>
              </a:rPr>
              <a:t>Овьянова</a:t>
            </a:r>
            <a:r>
              <a:rPr lang="ru-RU" altLang="ru-RU" sz="2000" b="1" dirty="0" smtClean="0">
                <a:solidFill>
                  <a:srgbClr val="0000CC"/>
                </a:solidFill>
                <a:latin typeface="Times New Roman" panose="02020603050405020304" pitchFamily="18" charset="0"/>
                <a:cs typeface="Times New Roman" panose="02020603050405020304" pitchFamily="18" charset="0"/>
                <a:sym typeface="+mn-ea"/>
              </a:rPr>
              <a:t> Валентина Владимировна,</a:t>
            </a:r>
            <a:br>
              <a:rPr lang="ru-RU" altLang="ru-RU" sz="2000" b="1" dirty="0" smtClean="0">
                <a:solidFill>
                  <a:srgbClr val="0000CC"/>
                </a:solidFill>
                <a:latin typeface="Times New Roman" panose="02020603050405020304" pitchFamily="18" charset="0"/>
                <a:cs typeface="Times New Roman" panose="02020603050405020304" pitchFamily="18" charset="0"/>
                <a:sym typeface="+mn-ea"/>
              </a:rPr>
            </a:br>
            <a:r>
              <a:rPr lang="ru-RU" altLang="ru-RU" sz="2000" b="1" dirty="0" smtClean="0">
                <a:solidFill>
                  <a:srgbClr val="0000CC"/>
                </a:solidFill>
                <a:latin typeface="Times New Roman" panose="02020603050405020304" pitchFamily="18" charset="0"/>
                <a:cs typeface="Times New Roman" panose="02020603050405020304" pitchFamily="18" charset="0"/>
              </a:rPr>
              <a:t>                                                   учитель калмыцкого языка и литературы</a:t>
            </a:r>
            <a:endParaRPr lang="ru-RU" altLang="ru-RU" sz="2000" b="1" dirty="0" smtClean="0">
              <a:solidFill>
                <a:srgbClr val="0000CC"/>
              </a:solidFill>
              <a:latin typeface="Times New Roman" panose="02020603050405020304" pitchFamily="18" charset="0"/>
              <a:cs typeface="Times New Roman" panose="02020603050405020304" pitchFamily="18" charset="0"/>
            </a:endParaRPr>
          </a:p>
          <a:p>
            <a:endParaRPr lang="ru-RU" altLang="ru-RU" sz="2000" b="1" dirty="0" smtClean="0">
              <a:solidFill>
                <a:srgbClr val="0000CC"/>
              </a:solidFill>
              <a:latin typeface="Times New Roman" panose="02020603050405020304" pitchFamily="18" charset="0"/>
              <a:cs typeface="Times New Roman" panose="02020603050405020304" pitchFamily="18" charset="0"/>
            </a:endParaRPr>
          </a:p>
          <a:p>
            <a:endParaRPr lang="ru-RU" altLang="ru-RU" sz="2000" b="1" dirty="0" smtClean="0">
              <a:solidFill>
                <a:srgbClr val="0000CC"/>
              </a:solidFill>
              <a:latin typeface="Times New Roman" panose="02020603050405020304" pitchFamily="18" charset="0"/>
              <a:cs typeface="Times New Roman" panose="02020603050405020304" pitchFamily="18" charset="0"/>
            </a:endParaRPr>
          </a:p>
          <a:p>
            <a:r>
              <a:rPr lang="ru-RU" altLang="ru-RU" sz="2000" b="1" dirty="0" smtClean="0">
                <a:solidFill>
                  <a:srgbClr val="0000CC"/>
                </a:solidFill>
                <a:latin typeface="Times New Roman" panose="02020603050405020304" pitchFamily="18" charset="0"/>
                <a:cs typeface="Times New Roman" panose="02020603050405020304" pitchFamily="18" charset="0"/>
              </a:rPr>
              <a:t>Элиста, 2025 г.</a:t>
            </a:r>
            <a:endParaRPr lang="ru-RU" altLang="ru-RU" sz="2000" b="1" dirty="0" smtClean="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одзаголовок 2"/>
          <p:cNvSpPr>
            <a:spLocks noGrp="1"/>
          </p:cNvSpPr>
          <p:nvPr>
            <p:ph type="subTitle" idx="1"/>
          </p:nvPr>
        </p:nvSpPr>
        <p:spPr>
          <a:xfrm>
            <a:off x="3563888" y="3573016"/>
            <a:ext cx="4200928" cy="1752600"/>
          </a:xfrm>
        </p:spPr>
        <p:txBody>
          <a:bodyPr/>
          <a:lstStyle/>
          <a:p>
            <a:endParaRPr lang="ru-RU" dirty="0"/>
          </a:p>
        </p:txBody>
      </p:sp>
      <p:pic>
        <p:nvPicPr>
          <p:cNvPr id="2050" name="Picture 2" descr="C:\Users\Admin\Desktop\744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714" y="404664"/>
            <a:ext cx="1655038" cy="22037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Скругленный прямоугольник 3"/>
          <p:cNvSpPr/>
          <p:nvPr/>
        </p:nvSpPr>
        <p:spPr>
          <a:xfrm>
            <a:off x="2627784" y="404664"/>
            <a:ext cx="6100840"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3200" b="1" dirty="0" smtClean="0">
                <a:latin typeface="Times New Roman" panose="02020603050405020304" pitchFamily="18" charset="0"/>
                <a:cs typeface="Times New Roman" panose="02020603050405020304" pitchFamily="18" charset="0"/>
              </a:rPr>
              <a:t>Хонинов Михаил </a:t>
            </a:r>
            <a:r>
              <a:rPr lang="ru-RU" sz="3200" b="1" dirty="0" err="1" smtClean="0">
                <a:latin typeface="Times New Roman" panose="02020603050405020304" pitchFamily="18" charset="0"/>
                <a:cs typeface="Times New Roman" panose="02020603050405020304" pitchFamily="18" charset="0"/>
              </a:rPr>
              <a:t>Ванькаевич</a:t>
            </a:r>
            <a:endParaRPr lang="ru-RU" sz="3200" b="1" dirty="0"/>
          </a:p>
        </p:txBody>
      </p:sp>
      <p:sp>
        <p:nvSpPr>
          <p:cNvPr id="7" name="Прямоугольник с двумя скругленными противолежащими углами 6"/>
          <p:cNvSpPr/>
          <p:nvPr/>
        </p:nvSpPr>
        <p:spPr>
          <a:xfrm>
            <a:off x="218704" y="2780928"/>
            <a:ext cx="8712968" cy="3846954"/>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lvl="0" indent="450850" algn="just" eaLnBrk="0" fontAlgn="base" hangingPunct="0">
              <a:spcBef>
                <a:spcPct val="0"/>
              </a:spcBef>
              <a:spcAft>
                <a:spcPct val="0"/>
              </a:spcAft>
            </a:pPr>
            <a:endParaRPr lang="ru-RU" sz="1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indent="450850" algn="just" eaLnBrk="0" fontAlgn="base" hangingPunct="0">
              <a:spcBef>
                <a:spcPct val="0"/>
              </a:spcBef>
              <a:spcAft>
                <a:spcPct val="0"/>
              </a:spcAft>
            </a:pP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Михаил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Ванькаевич</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Хонинов (1.01.1919-22.09.1981</a:t>
            </a: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 родился в селе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Цаган-Нур</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Малодербетовского</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улуса Калмыцкого уезда Астраханской губернии (ныне поселок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Цаган-Нур</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Октябрьского района Республики Калмыкия) – известный калмыцкий советский поэт, прозаик, драматург, переводчик, участник Великой Отечественной войны, легендарный партизанский командир Миша Черный, общественный деятель. лауреат премии журнала «Огонёк» за цикл стихов «Под пенье домбры» (1969). Почетный комсомолец Калмыкии, почетный гражданин г. Березино Минской области БССР (1975г.), почетный колхозник трех колхозов Могилевщины. Награжден почетными грамотами Президиума Верховного Совета Калмыцкой АССР (1959, 1968), Президиума Верховного Совета РСФСР (1959), Президиума Верховного Совета БССР (1969), ЦК ВЛКСМ (1978), МНР (1972).</a:t>
            </a:r>
            <a:endParaRPr lang="ru-RU" sz="1400" b="1" dirty="0">
              <a:latin typeface="Times New Roman" panose="02020603050405020304" pitchFamily="18" charset="0"/>
              <a:ea typeface="Times New Roman" panose="02020603050405020304" pitchFamily="18" charset="0"/>
              <a:cs typeface="Times New Roman" panose="02020603050405020304" pitchFamily="18" charset="0"/>
            </a:endParaRPr>
          </a:p>
          <a:p>
            <a:pPr lvl="0" indent="450850" algn="just" eaLnBrk="0" fontAlgn="base" hangingPunct="0">
              <a:spcBef>
                <a:spcPct val="0"/>
              </a:spcBef>
              <a:spcAft>
                <a:spcPct val="0"/>
              </a:spcAft>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Член Союза писателей СССР (1961г.), директор Калмыцкого краеведческого музея им. Н. Н. Пальмова (май, 1970 г. – ноябрь, 1971 г.).</a:t>
            </a:r>
            <a:endParaRPr lang="ru-RU" sz="1400" b="1" dirty="0">
              <a:latin typeface="Times New Roman" panose="02020603050405020304" pitchFamily="18" charset="0"/>
              <a:ea typeface="Times New Roman" panose="02020603050405020304" pitchFamily="18" charset="0"/>
              <a:cs typeface="Times New Roman" panose="02020603050405020304" pitchFamily="18" charset="0"/>
            </a:endParaRPr>
          </a:p>
          <a:p>
            <a:pPr indent="450850" algn="just" eaLnBrk="0" fontAlgn="base" hangingPunct="0">
              <a:spcBef>
                <a:spcPct val="0"/>
              </a:spcBef>
              <a:spcAft>
                <a:spcPct val="0"/>
              </a:spcAft>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М. В. Хонинов награжден орденом Красного Знамени (22.06.1949 г.), медалями «Партизану Отечественной войны» </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I</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степени (7.06.1948г.), «За победу над Германией в Великой Отечественной войне 1941–1945 гг.», а также юбилейными медалями «ХХ лет победы в Великой Отечественной войне 1941–1945 гг.» (7.05.1965г.), «</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XXX</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лет победы в Великой Отечественной войне 1941–1945 гг.» (25.04.1975г.), «50 лет Вооруженных Сил СССР» (26.12.1967г.), «60 лет Вооруженных сил СССР» (28.01.1978 г.).</a:t>
            </a:r>
            <a:endParaRPr lang="ru-RU" sz="1400" b="1" dirty="0">
              <a:latin typeface="Times New Roman" panose="02020603050405020304" pitchFamily="18" charset="0"/>
              <a:cs typeface="Times New Roman" panose="02020603050405020304" pitchFamily="18" charset="0"/>
            </a:endParaRPr>
          </a:p>
          <a:p>
            <a:pPr>
              <a:buFontTx/>
              <a:buNone/>
            </a:pPr>
            <a:endParaRPr lang="ru-RU" dirty="0"/>
          </a:p>
        </p:txBody>
      </p:sp>
      <p:sp>
        <p:nvSpPr>
          <p:cNvPr id="9" name="Rectangle 1"/>
          <p:cNvSpPr>
            <a:spLocks noChangeArrowheads="1"/>
          </p:cNvSpPr>
          <p:nvPr/>
        </p:nvSpPr>
        <p:spPr bwMode="auto">
          <a:xfrm>
            <a:off x="2627785" y="1283476"/>
            <a:ext cx="6100840" cy="116955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0850" algn="just" defTabSz="914400" rtl="0" eaLnBrk="1" fontAlgn="base" latinLnBrk="0" hangingPunct="1">
              <a:lnSpc>
                <a:spcPct val="100000"/>
              </a:lnSpc>
              <a:spcBef>
                <a:spcPct val="0"/>
              </a:spcBef>
              <a:spcAft>
                <a:spcPct val="0"/>
              </a:spcAft>
              <a:buClrTx/>
              <a:buSzTx/>
              <a:buFontTx/>
              <a:buNone/>
            </a:pPr>
            <a:r>
              <a:rPr kumimoji="0" lang="ru-RU" sz="1400" b="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Хоньна</a:t>
            </a:r>
            <a:r>
              <a:rPr kumimoji="0" lang="ru-RU"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Михаил – </a:t>
            </a:r>
            <a:r>
              <a:rPr kumimoji="0" lang="en-US"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a:t>
            </a:r>
            <a:r>
              <a:rPr kumimoji="0" lang="en-US"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альмг Таңһчин билгтә бичәч, хальмг һазрин нертә үрн, зөргтә партизан</a:t>
            </a:r>
            <a:r>
              <a:rPr kumimoji="0" lang="en-US" sz="1400" b="1" u="none" strike="noStrike" cap="none" normalizeH="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1919-гч җилд Баһ Дөрвд нутга Цаһан Нур хотнд төрсмн. Билгтә бичәч кесг соньн үүдәврмүдән маднд белглв. </a:t>
            </a:r>
            <a:endParaRPr kumimoji="0" lang="en-US" sz="1400" b="1" u="none" strike="noStrike" cap="none" normalizeH="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50850" algn="just" defTabSz="914400" rtl="0" eaLnBrk="1" fontAlgn="base" latinLnBrk="0" hangingPunct="1">
              <a:lnSpc>
                <a:spcPct val="100000"/>
              </a:lnSpc>
              <a:spcBef>
                <a:spcPct val="0"/>
              </a:spcBef>
              <a:spcAft>
                <a:spcPct val="0"/>
              </a:spcAft>
              <a:buClrTx/>
              <a:buSzTx/>
              <a:buFontTx/>
              <a:buNone/>
            </a:pPr>
            <a:r>
              <a:rPr kumimoji="0" lang="en-US"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Төрскән харсгч Алдр дәәнлә теегин зөргтә үрн </a:t>
            </a:r>
            <a:r>
              <a:rPr kumimoji="0" lang="ru-RU" sz="1400" b="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Хоньна</a:t>
            </a:r>
            <a:r>
              <a:rPr kumimoji="0" lang="ru-RU"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Михаил</a:t>
            </a:r>
            <a:r>
              <a:rPr kumimoji="0" lang="en-US" sz="1400" b="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ах-дү болгч Белоруссин һазрт партизан бәәсмн. </a:t>
            </a:r>
            <a:endParaRPr kumimoji="0" lang="ru-RU" sz="1400" b="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2915816" y="2996952"/>
            <a:ext cx="2700857" cy="325191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1200" b="1" dirty="0">
                <a:latin typeface="Times New Roman" panose="02020603050405020304" pitchFamily="18" charset="0"/>
                <a:cs typeface="Times New Roman" panose="02020603050405020304" pitchFamily="18" charset="0"/>
              </a:rPr>
              <a:t>Кибитку, пропахшую дымом,</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Из грубой и теплой кошмы</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Жилищем неповторимым</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Считали столетьями мы.</a:t>
            </a:r>
            <a:endParaRPr lang="ru-RU" sz="1200" b="1" dirty="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Ее осудить мне нельзя,</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Она мне запомнилась главным, -</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Ведь в ней </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В девятнадцатом славном</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Для счастья и я родился.</a:t>
            </a:r>
            <a:endParaRPr lang="ru-RU" sz="1200" b="1" dirty="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«Кибитку, пропахшую дымом…», </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перевод О </a:t>
            </a:r>
            <a:r>
              <a:rPr lang="ru-RU" sz="1200" b="1" dirty="0" err="1">
                <a:latin typeface="Times New Roman" panose="02020603050405020304" pitchFamily="18" charset="0"/>
                <a:cs typeface="Times New Roman" panose="02020603050405020304" pitchFamily="18" charset="0"/>
              </a:rPr>
              <a:t>Шестинского</a:t>
            </a:r>
            <a:r>
              <a:rPr lang="ru-RU" sz="1200" b="1" dirty="0">
                <a:latin typeface="Times New Roman" panose="02020603050405020304" pitchFamily="18" charset="0"/>
                <a:cs typeface="Times New Roman" panose="02020603050405020304" pitchFamily="18" charset="0"/>
              </a:rPr>
              <a:t>// </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Хонинов М.В. </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Все начинается с дороги. М., 1972.</a:t>
            </a:r>
            <a:endParaRPr lang="ru-RU" sz="1200" b="1" dirty="0">
              <a:latin typeface="Times New Roman" panose="02020603050405020304" pitchFamily="18" charset="0"/>
              <a:cs typeface="Times New Roman" panose="02020603050405020304" pitchFamily="18" charset="0"/>
            </a:endParaRPr>
          </a:p>
          <a:p>
            <a:pPr algn="ctr"/>
            <a:endParaRPr lang="ru-RU" dirty="0"/>
          </a:p>
        </p:txBody>
      </p:sp>
      <p:sp>
        <p:nvSpPr>
          <p:cNvPr id="6" name="Скругленный прямоугольник 5"/>
          <p:cNvSpPr/>
          <p:nvPr/>
        </p:nvSpPr>
        <p:spPr>
          <a:xfrm>
            <a:off x="971600" y="260648"/>
            <a:ext cx="7659756"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800" b="1" dirty="0" smtClean="0">
                <a:latin typeface="Times New Roman" panose="02020603050405020304" pitchFamily="18" charset="0"/>
                <a:cs typeface="Times New Roman" panose="02020603050405020304" pitchFamily="18" charset="0"/>
              </a:rPr>
              <a:t>п. </a:t>
            </a:r>
            <a:r>
              <a:rPr lang="ru-RU" sz="2800" b="1" dirty="0" err="1" smtClean="0">
                <a:latin typeface="Times New Roman" panose="02020603050405020304" pitchFamily="18" charset="0"/>
                <a:cs typeface="Times New Roman" panose="02020603050405020304" pitchFamily="18" charset="0"/>
              </a:rPr>
              <a:t>Цаган</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Нур</a:t>
            </a:r>
            <a:r>
              <a:rPr lang="ru-RU" sz="2800" b="1" dirty="0" smtClean="0">
                <a:latin typeface="Times New Roman" panose="02020603050405020304" pitchFamily="18" charset="0"/>
                <a:cs typeface="Times New Roman" panose="02020603050405020304" pitchFamily="18" charset="0"/>
              </a:rPr>
              <a:t> - малая родина писателя</a:t>
            </a:r>
            <a:endParaRPr lang="ru-RU" sz="2800" b="1" dirty="0"/>
          </a:p>
        </p:txBody>
      </p:sp>
      <p:pic>
        <p:nvPicPr>
          <p:cNvPr id="8" name="Picture 3" descr="C:\Users\Admin\Desktop\Междунар к-с Одна на всех\img1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451" t="23816" r="12961" b="7478"/>
          <a:stretch>
            <a:fillRect/>
          </a:stretch>
        </p:blipFill>
        <p:spPr bwMode="auto">
          <a:xfrm>
            <a:off x="2915816" y="1141184"/>
            <a:ext cx="2700857" cy="161277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Admin\Desktop\Междунар к-с Одна на всех\img_149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30499" y="1137491"/>
            <a:ext cx="2700857" cy="1613646"/>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с двумя скругленными противолежащими углами 9"/>
          <p:cNvSpPr/>
          <p:nvPr/>
        </p:nvSpPr>
        <p:spPr>
          <a:xfrm>
            <a:off x="5930499" y="2996952"/>
            <a:ext cx="2700857" cy="325191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1400" b="1" dirty="0">
                <a:latin typeface="Times New Roman" panose="02020603050405020304" pitchFamily="18" charset="0"/>
                <a:cs typeface="Times New Roman" panose="02020603050405020304" pitchFamily="18" charset="0"/>
              </a:rPr>
              <a:t>Эл</a:t>
            </a:r>
            <a:r>
              <a:rPr lang="en-US" sz="1400" b="1" dirty="0">
                <a:latin typeface="Times New Roman" panose="02020603050405020304" pitchFamily="18" charset="0"/>
                <a:cs typeface="Times New Roman" panose="02020603050405020304" pitchFamily="18" charset="0"/>
              </a:rPr>
              <a:t>ә шовун </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харулта өргн теегм</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Өдр болһн </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өмнм өсч босна.</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Чи минич,</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эцкимм һазр, учн,</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Чамаһан юунасчн</a:t>
            </a:r>
            <a:endParaRPr lang="en-US"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дольшгов, теңгр эн!</a:t>
            </a:r>
            <a:endParaRPr lang="ru-RU" sz="1400" b="1" dirty="0">
              <a:latin typeface="Times New Roman" panose="02020603050405020304" pitchFamily="18" charset="0"/>
              <a:cs typeface="Times New Roman" panose="02020603050405020304" pitchFamily="18" charset="0"/>
            </a:endParaRPr>
          </a:p>
          <a:p>
            <a:endParaRPr lang="ru-RU" sz="1400" b="1" dirty="0">
              <a:latin typeface="Times New Roman" panose="02020603050405020304" pitchFamily="18" charset="0"/>
              <a:cs typeface="Times New Roman" panose="02020603050405020304" pitchFamily="18" charset="0"/>
            </a:endParaRPr>
          </a:p>
          <a:p>
            <a:r>
              <a:rPr lang="ru-RU" sz="1400" b="1" dirty="0">
                <a:latin typeface="Times New Roman" panose="02020603050405020304" pitchFamily="18" charset="0"/>
                <a:cs typeface="Times New Roman" panose="02020603050405020304" pitchFamily="18" charset="0"/>
              </a:rPr>
              <a:t>«</a:t>
            </a:r>
            <a:r>
              <a:rPr lang="en-US" sz="1400" b="1" dirty="0">
                <a:latin typeface="Times New Roman" panose="02020603050405020304" pitchFamily="18" charset="0"/>
                <a:cs typeface="Times New Roman" panose="02020603050405020304" pitchFamily="18" charset="0"/>
              </a:rPr>
              <a:t>Эцкимм һазр</a:t>
            </a:r>
            <a:r>
              <a:rPr lang="ru-RU" sz="1400" b="1" dirty="0">
                <a:latin typeface="Times New Roman" panose="02020603050405020304" pitchFamily="18" charset="0"/>
                <a:cs typeface="Times New Roman" panose="02020603050405020304" pitchFamily="18" charset="0"/>
              </a:rPr>
              <a:t>», </a:t>
            </a:r>
            <a:endParaRPr lang="ru-RU"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a:t>
            </a:r>
            <a:r>
              <a:rPr lang="ru-RU" sz="1400" b="1" dirty="0">
                <a:latin typeface="Times New Roman" panose="02020603050405020304" pitchFamily="18" charset="0"/>
                <a:cs typeface="Times New Roman" panose="02020603050405020304" pitchFamily="18" charset="0"/>
              </a:rPr>
              <a:t>Хонинов М.В. </a:t>
            </a:r>
            <a:endParaRPr lang="ru-RU"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Калмыцкая литература. 10 кл.,</a:t>
            </a:r>
            <a:r>
              <a:rPr lang="ru-RU" sz="1400" b="1"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Элиста</a:t>
            </a:r>
            <a:r>
              <a:rPr lang="ru-RU" sz="1400" b="1"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2012</a:t>
            </a:r>
            <a:r>
              <a:rPr lang="ru-RU" sz="1400" b="1" dirty="0">
                <a:latin typeface="Times New Roman" panose="02020603050405020304" pitchFamily="18" charset="0"/>
                <a:cs typeface="Times New Roman" panose="02020603050405020304" pitchFamily="18" charset="0"/>
              </a:rPr>
              <a:t>.</a:t>
            </a:r>
            <a:endParaRPr lang="ru-RU" sz="1400" b="1" dirty="0">
              <a:latin typeface="Times New Roman" panose="02020603050405020304" pitchFamily="18" charset="0"/>
              <a:cs typeface="Times New Roman" panose="02020603050405020304" pitchFamily="18" charset="0"/>
            </a:endParaRPr>
          </a:p>
        </p:txBody>
      </p:sp>
      <p:grpSp>
        <p:nvGrpSpPr>
          <p:cNvPr id="11" name="Группа 10"/>
          <p:cNvGrpSpPr>
            <a:grpSpLocks noGrp="1" noChangeAspect="1" noUngrp="1"/>
          </p:cNvGrpSpPr>
          <p:nvPr/>
        </p:nvGrpSpPr>
        <p:grpSpPr>
          <a:xfrm>
            <a:off x="164433" y="1189407"/>
            <a:ext cx="2880371" cy="2955820"/>
            <a:chOff x="1835696" y="685800"/>
            <a:chExt cx="5760639" cy="5867400"/>
          </a:xfrm>
        </p:grpSpPr>
        <p:pic>
          <p:nvPicPr>
            <p:cNvPr id="12" name="Рисунок 11" descr="школьник (2).jpg"/>
            <p:cNvPicPr>
              <a:picLocks noRot="1" noChangeAspect="1" noMove="1" noResize="1"/>
            </p:cNvPicPr>
            <p:nvPr isPhoto="1"/>
          </p:nvPicPr>
          <p:blipFill>
            <a:blip r:embed="rId4" cstate="screen">
              <a:lum/>
            </a:blip>
            <a:stretch>
              <a:fillRect/>
            </a:stretch>
          </p:blipFill>
          <p:spPr>
            <a:xfrm>
              <a:off x="2709863" y="685800"/>
              <a:ext cx="3722687" cy="5486400"/>
            </a:xfrm>
            <a:prstGeom prst="rect">
              <a:avLst/>
            </a:prstGeom>
            <a:ln>
              <a:noFill/>
            </a:ln>
            <a:effectLst>
              <a:outerShdw blurRad="190500" algn="tl" rotWithShape="0">
                <a:srgbClr val="000000">
                  <a:alpha val="70000"/>
                </a:srgbClr>
              </a:outerShdw>
            </a:effectLst>
          </p:spPr>
        </p:pic>
        <p:sp>
          <p:nvSpPr>
            <p:cNvPr id="13" name="Прямоугольник 12"/>
            <p:cNvSpPr/>
            <p:nvPr/>
          </p:nvSpPr>
          <p:spPr>
            <a:xfrm>
              <a:off x="1835696" y="6093296"/>
              <a:ext cx="5760639" cy="459904"/>
            </a:xfrm>
            <a:prstGeom prst="rect">
              <a:avLst/>
            </a:prstGeom>
            <a:noFill/>
            <a:ln>
              <a:noFill/>
            </a:ln>
          </p:spPr>
          <p:txBody>
            <a:bodyPr anchor="ctr">
              <a:noAutofit/>
            </a:bodyPr>
            <a:lstStyle/>
            <a:p>
              <a:pPr algn="ctr"/>
              <a:endParaRPr lang="ru-RU" sz="1400" dirty="0">
                <a:solidFill>
                  <a:srgbClr val="002060"/>
                </a:solidFill>
                <a:latin typeface="Arial Black" panose="020B0A04020102020204" pitchFamily="34" charset="0"/>
              </a:endParaRPr>
            </a:p>
          </p:txBody>
        </p:sp>
      </p:grpSp>
      <p:sp>
        <p:nvSpPr>
          <p:cNvPr id="16" name="Прямоугольник с двумя скругленными противолежащими углами 15"/>
          <p:cNvSpPr/>
          <p:nvPr/>
        </p:nvSpPr>
        <p:spPr>
          <a:xfrm>
            <a:off x="601524" y="4145227"/>
            <a:ext cx="1861377" cy="1123826"/>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200" b="1" dirty="0">
                <a:latin typeface="Times New Roman" panose="02020603050405020304" pitchFamily="18" charset="0"/>
                <a:cs typeface="Times New Roman" panose="02020603050405020304" pitchFamily="18" charset="0"/>
              </a:rPr>
              <a:t>Михаил Хонинов – выпускник  </a:t>
            </a:r>
            <a:r>
              <a:rPr lang="ru-RU" sz="1200" b="1" dirty="0" err="1">
                <a:latin typeface="Times New Roman" panose="02020603050405020304" pitchFamily="18" charset="0"/>
                <a:cs typeface="Times New Roman" panose="02020603050405020304" pitchFamily="18" charset="0"/>
              </a:rPr>
              <a:t>Малодербетовской</a:t>
            </a:r>
            <a:r>
              <a:rPr lang="ru-RU" sz="1200" b="1" dirty="0">
                <a:latin typeface="Times New Roman" panose="02020603050405020304" pitchFamily="18" charset="0"/>
                <a:cs typeface="Times New Roman" panose="02020603050405020304" pitchFamily="18" charset="0"/>
              </a:rPr>
              <a:t> школы крестьянской молодежи. 1934 г.</a:t>
            </a:r>
            <a:endParaRPr lang="ru-RU" sz="12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Скругленный прямоугольник 6"/>
          <p:cNvSpPr/>
          <p:nvPr/>
        </p:nvSpPr>
        <p:spPr>
          <a:xfrm>
            <a:off x="971600" y="260648"/>
            <a:ext cx="7848872"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a:solidFill>
                  <a:srgbClr val="002060"/>
                </a:solidFill>
                <a:latin typeface="Times New Roman" panose="02020603050405020304" pitchFamily="18" charset="0"/>
                <a:cs typeface="Times New Roman" panose="02020603050405020304" pitchFamily="18" charset="0"/>
              </a:rPr>
              <a:t>Коллектив </a:t>
            </a:r>
            <a:r>
              <a:rPr lang="ru-RU" sz="2400" b="1" dirty="0" err="1">
                <a:solidFill>
                  <a:srgbClr val="002060"/>
                </a:solidFill>
                <a:latin typeface="Times New Roman" panose="02020603050405020304" pitchFamily="18" charset="0"/>
                <a:cs typeface="Times New Roman" panose="02020603050405020304" pitchFamily="18" charset="0"/>
              </a:rPr>
              <a:t>Калмгосдрамтеатра</a:t>
            </a:r>
            <a:r>
              <a:rPr lang="ru-RU" sz="2400" b="1" dirty="0">
                <a:solidFill>
                  <a:srgbClr val="002060"/>
                </a:solidFill>
                <a:latin typeface="Times New Roman" panose="02020603050405020304" pitchFamily="18" charset="0"/>
                <a:cs typeface="Times New Roman" panose="02020603050405020304" pitchFamily="18" charset="0"/>
              </a:rPr>
              <a:t>. Элиста, 27 мая 1939 г.</a:t>
            </a:r>
            <a:endParaRPr lang="ru-RU" sz="2400" b="1" dirty="0"/>
          </a:p>
        </p:txBody>
      </p:sp>
      <p:grpSp>
        <p:nvGrpSpPr>
          <p:cNvPr id="8" name="Группа 7"/>
          <p:cNvGrpSpPr>
            <a:grpSpLocks noGrp="1" noChangeAspect="1" noUngrp="1"/>
          </p:cNvGrpSpPr>
          <p:nvPr/>
        </p:nvGrpSpPr>
        <p:grpSpPr>
          <a:xfrm>
            <a:off x="408789" y="1110995"/>
            <a:ext cx="4019195" cy="2991205"/>
            <a:chOff x="901700" y="685800"/>
            <a:chExt cx="7340600" cy="5867400"/>
          </a:xfrm>
        </p:grpSpPr>
        <p:pic>
          <p:nvPicPr>
            <p:cNvPr id="9" name="Рисунок 8" descr="Коллектив Калмгосдрамтеатра. Элиста, 27 мая 1939 г.JPG"/>
            <p:cNvPicPr>
              <a:picLocks noRot="1" noChangeAspect="1" noMove="1" noResize="1"/>
            </p:cNvPicPr>
            <p:nvPr isPhoto="1"/>
          </p:nvPicPr>
          <p:blipFill>
            <a:blip r:embed="rId2" cstate="screen">
              <a:lum/>
            </a:blip>
            <a:stretch>
              <a:fillRect/>
            </a:stretch>
          </p:blipFill>
          <p:spPr>
            <a:xfrm>
              <a:off x="901700" y="685800"/>
              <a:ext cx="7340600" cy="5486400"/>
            </a:xfrm>
            <a:prstGeom prst="rect">
              <a:avLst/>
            </a:prstGeom>
            <a:ln>
              <a:noFill/>
            </a:ln>
            <a:effectLst>
              <a:outerShdw blurRad="292100" dist="139700" dir="2700000" algn="tl" rotWithShape="0">
                <a:srgbClr val="333333">
                  <a:alpha val="65000"/>
                </a:srgbClr>
              </a:outerShdw>
            </a:effectLst>
          </p:spPr>
        </p:pic>
        <p:sp>
          <p:nvSpPr>
            <p:cNvPr id="10" name="Прямоугольник 9"/>
            <p:cNvSpPr/>
            <p:nvPr/>
          </p:nvSpPr>
          <p:spPr>
            <a:xfrm>
              <a:off x="901700" y="6210300"/>
              <a:ext cx="7340600" cy="342900"/>
            </a:xfrm>
            <a:prstGeom prst="rect">
              <a:avLst/>
            </a:prstGeom>
            <a:noFill/>
            <a:ln>
              <a:noFill/>
            </a:ln>
          </p:spPr>
          <p:txBody>
            <a:bodyPr anchor="ctr">
              <a:normAutofit fontScale="40000" lnSpcReduction="20000"/>
            </a:bodyPr>
            <a:lstStyle/>
            <a:p>
              <a:pPr algn="ctr"/>
              <a:endParaRPr lang="ru-RU" sz="1400" dirty="0">
                <a:solidFill>
                  <a:srgbClr val="002060"/>
                </a:solidFill>
                <a:latin typeface="Arial Black" panose="020B0A04020102020204" pitchFamily="34" charset="0"/>
              </a:endParaRPr>
            </a:p>
          </p:txBody>
        </p:sp>
      </p:grpSp>
      <p:sp>
        <p:nvSpPr>
          <p:cNvPr id="11" name="TextBox 10"/>
          <p:cNvSpPr txBox="1"/>
          <p:nvPr/>
        </p:nvSpPr>
        <p:spPr>
          <a:xfrm>
            <a:off x="5867042" y="1913673"/>
            <a:ext cx="2901948" cy="1985159"/>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pPr>
              <a:lnSpc>
                <a:spcPct val="150000"/>
              </a:lnSpc>
            </a:pPr>
            <a:r>
              <a:rPr lang="ru-RU" sz="1400" b="1" dirty="0" smtClean="0">
                <a:latin typeface="Times New Roman" panose="02020603050405020304" pitchFamily="18" charset="0"/>
                <a:cs typeface="Times New Roman" panose="02020603050405020304" pitchFamily="18" charset="0"/>
              </a:rPr>
              <a:t>… Тер </a:t>
            </a:r>
            <a:r>
              <a:rPr lang="en-US" sz="1400" b="1" dirty="0" smtClean="0">
                <a:latin typeface="Times New Roman" panose="02020603050405020304" pitchFamily="18" charset="0"/>
                <a:cs typeface="Times New Roman" panose="02020603050405020304" pitchFamily="18" charset="0"/>
              </a:rPr>
              <a:t>җилдән тууҗин халхд</a:t>
            </a:r>
            <a:endParaRPr lang="en-US" sz="1400" b="1" dirty="0" smtClean="0">
              <a:latin typeface="Times New Roman" panose="02020603050405020304" pitchFamily="18" charset="0"/>
              <a:cs typeface="Times New Roman" panose="02020603050405020304" pitchFamily="18" charset="0"/>
            </a:endParaRPr>
          </a:p>
          <a:p>
            <a:pPr>
              <a:lnSpc>
                <a:spcPct val="150000"/>
              </a:lnSpc>
            </a:pPr>
            <a:r>
              <a:rPr lang="en-US" sz="1400" b="1" dirty="0" smtClean="0">
                <a:latin typeface="Times New Roman" panose="02020603050405020304" pitchFamily="18" charset="0"/>
                <a:cs typeface="Times New Roman" panose="02020603050405020304" pitchFamily="18" charset="0"/>
              </a:rPr>
              <a:t>Түрүн болҗ иньгүдтәһән хамдан,</a:t>
            </a:r>
            <a:endParaRPr lang="en-US" sz="1400" b="1" dirty="0" smtClean="0">
              <a:latin typeface="Times New Roman" panose="02020603050405020304" pitchFamily="18" charset="0"/>
              <a:cs typeface="Times New Roman" panose="02020603050405020304" pitchFamily="18" charset="0"/>
            </a:endParaRPr>
          </a:p>
          <a:p>
            <a:pPr>
              <a:lnSpc>
                <a:spcPct val="150000"/>
              </a:lnSpc>
            </a:pPr>
            <a:r>
              <a:rPr lang="en-US" sz="1400" b="1" dirty="0" smtClean="0">
                <a:latin typeface="Times New Roman" panose="02020603050405020304" pitchFamily="18" charset="0"/>
                <a:cs typeface="Times New Roman" panose="02020603050405020304" pitchFamily="18" charset="0"/>
              </a:rPr>
              <a:t>Таңһчин хотлын театрин көшгиг</a:t>
            </a:r>
            <a:endParaRPr lang="en-US" sz="1400" b="1" dirty="0" smtClean="0">
              <a:latin typeface="Times New Roman" panose="02020603050405020304" pitchFamily="18" charset="0"/>
              <a:cs typeface="Times New Roman" panose="02020603050405020304" pitchFamily="18" charset="0"/>
            </a:endParaRPr>
          </a:p>
          <a:p>
            <a:pPr>
              <a:lnSpc>
                <a:spcPct val="150000"/>
              </a:lnSpc>
            </a:pPr>
            <a:r>
              <a:rPr lang="en-US" sz="1400" b="1" dirty="0" smtClean="0">
                <a:latin typeface="Times New Roman" panose="02020603050405020304" pitchFamily="18" charset="0"/>
                <a:cs typeface="Times New Roman" panose="02020603050405020304" pitchFamily="18" charset="0"/>
              </a:rPr>
              <a:t>Тач һарарн таалҗ үмсләв.</a:t>
            </a:r>
            <a:endParaRPr lang="en-US" sz="1400" b="1" dirty="0" smtClean="0">
              <a:latin typeface="Times New Roman" panose="02020603050405020304" pitchFamily="18" charset="0"/>
              <a:cs typeface="Times New Roman" panose="02020603050405020304" pitchFamily="18" charset="0"/>
            </a:endParaRPr>
          </a:p>
          <a:p>
            <a:pPr>
              <a:lnSpc>
                <a:spcPct val="150000"/>
              </a:lnSpc>
            </a:pPr>
            <a:r>
              <a:rPr lang="en-US" sz="1400" b="1" dirty="0" smtClean="0">
                <a:latin typeface="Times New Roman" panose="02020603050405020304" pitchFamily="18" charset="0"/>
                <a:cs typeface="Times New Roman" panose="02020603050405020304" pitchFamily="18" charset="0"/>
              </a:rPr>
              <a:t>                              Хоньна Михаил.</a:t>
            </a:r>
            <a:endParaRPr lang="en-US" sz="1400" b="1" dirty="0" smtClean="0">
              <a:latin typeface="Times New Roman" panose="02020603050405020304" pitchFamily="18" charset="0"/>
              <a:cs typeface="Times New Roman" panose="02020603050405020304" pitchFamily="18" charset="0"/>
            </a:endParaRPr>
          </a:p>
          <a:p>
            <a:endParaRPr lang="ru-RU" dirty="0"/>
          </a:p>
        </p:txBody>
      </p:sp>
      <p:sp>
        <p:nvSpPr>
          <p:cNvPr id="5" name="Прямоугольник с двумя скругленными противолежащими углами 4"/>
          <p:cNvSpPr/>
          <p:nvPr/>
        </p:nvSpPr>
        <p:spPr>
          <a:xfrm>
            <a:off x="173719" y="4005064"/>
            <a:ext cx="8728729" cy="2671560"/>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nSpc>
                <a:spcPct val="150000"/>
              </a:lnSpc>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Получив среднее профессиональное образование, за четыре года, с ноября 1936-го по октябрь 1939-го, сыграл, по его словам, более тридцати ролей в спектаклях классического и современного репертуара на сцене Калмыцкого государственного драматического театра в Элисте. Среди его ролей: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Вурм</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в «Коварстве и любви» Шиллера, слуга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Пиря</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в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Чууче</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Б. Басангова, помощник прокурора во «Врагах» М. Горького, </a:t>
            </a:r>
            <a:r>
              <a:rPr 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Е</a:t>
            </a: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горка </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в «Мятеже» Д. Фурманова, инженер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Кочин</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в «Очной ставке» братьев  </a:t>
            </a: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Тур </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и Л. Шейнина,  полковник Кутов в «Любови Яровой» К. </a:t>
            </a: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Тренева</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хан </a:t>
            </a: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Хо-</a:t>
            </a:r>
            <a:r>
              <a:rPr lang="ru-RU" sz="1400" b="1" dirty="0" err="1" smtClean="0">
                <a:latin typeface="Times New Roman" panose="02020603050405020304" pitchFamily="18" charset="0"/>
                <a:ea typeface="Times New Roman" panose="02020603050405020304" pitchFamily="18" charset="0"/>
                <a:cs typeface="Times New Roman" panose="02020603050405020304" pitchFamily="18" charset="0"/>
              </a:rPr>
              <a:t>Орлюк</a:t>
            </a:r>
            <a:r>
              <a:rPr lang="ru-RU" sz="1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в «Пути к  счастью» Б. Эрдниева и М. Хонинова.</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Скругленный прямоугольник 6"/>
          <p:cNvSpPr/>
          <p:nvPr/>
        </p:nvSpPr>
        <p:spPr>
          <a:xfrm>
            <a:off x="971600" y="260648"/>
            <a:ext cx="7659756"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smtClean="0">
                <a:latin typeface="Times New Roman" panose="02020603050405020304" pitchFamily="18" charset="0"/>
                <a:cs typeface="Times New Roman" panose="02020603050405020304" pitchFamily="18" charset="0"/>
              </a:rPr>
              <a:t>Миша Черный – партизан белорусских лесов</a:t>
            </a:r>
            <a:endParaRPr lang="ru-RU" sz="2400" b="1" dirty="0"/>
          </a:p>
        </p:txBody>
      </p:sp>
      <p:pic>
        <p:nvPicPr>
          <p:cNvPr id="6" name="Picture 2" descr="C:\Users\User\Desktop\для диска М. Хонинова НБ РК.5.12.2013\фото М.Х. для школы после реставрации\Фото из военного билета. Белоруссия, 1942 г..jpg"/>
          <p:cNvPicPr>
            <a:picLocks noChangeAspect="1" noChangeArrowheads="1"/>
          </p:cNvPicPr>
          <p:nvPr/>
        </p:nvPicPr>
        <p:blipFill>
          <a:blip r:embed="rId2" cstate="print"/>
          <a:srcRect/>
          <a:stretch>
            <a:fillRect/>
          </a:stretch>
        </p:blipFill>
        <p:spPr bwMode="auto">
          <a:xfrm>
            <a:off x="872404" y="1527586"/>
            <a:ext cx="1555677" cy="2224340"/>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540268" y="3739594"/>
            <a:ext cx="2583359" cy="433060"/>
          </a:xfrm>
          <a:prstGeom prst="rect">
            <a:avLst/>
          </a:prstGeom>
          <a:noFill/>
          <a:ln>
            <a:noFill/>
          </a:ln>
        </p:spPr>
        <p:txBody>
          <a:bodyPr anchor="ctr">
            <a:noAutofit/>
          </a:bodyPr>
          <a:lstStyle/>
          <a:p>
            <a:pPr algn="ctr"/>
            <a:endParaRPr lang="ru-RU" sz="1400" b="1"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3"/>
          <a:stretch>
            <a:fillRect/>
          </a:stretch>
        </p:blipFill>
        <p:spPr>
          <a:xfrm>
            <a:off x="3420931" y="1516674"/>
            <a:ext cx="3029404" cy="2047316"/>
          </a:xfrm>
          <a:prstGeom prst="rect">
            <a:avLst/>
          </a:prstGeom>
          <a:ln>
            <a:noFill/>
          </a:ln>
          <a:effectLst>
            <a:outerShdw blurRad="292100" dist="139700" dir="2700000" algn="tl" rotWithShape="0">
              <a:srgbClr val="333333">
                <a:alpha val="65000"/>
              </a:srgbClr>
            </a:outerShdw>
          </a:effectLst>
        </p:spPr>
      </p:pic>
      <p:sp>
        <p:nvSpPr>
          <p:cNvPr id="10" name="Прямоугольник 9"/>
          <p:cNvSpPr/>
          <p:nvPr/>
        </p:nvSpPr>
        <p:spPr>
          <a:xfrm>
            <a:off x="3420931" y="3649434"/>
            <a:ext cx="3700437" cy="523220"/>
          </a:xfrm>
          <a:prstGeom prst="rect">
            <a:avLst/>
          </a:prstGeom>
          <a:noFill/>
          <a:ln>
            <a:noFill/>
          </a:ln>
        </p:spPr>
        <p:txBody>
          <a:bodyPr anchor="ctr">
            <a:noAutofit/>
          </a:bodyPr>
          <a:lstStyle/>
          <a:p>
            <a:pPr algn="ctr"/>
            <a:endParaRPr lang="ru-RU" sz="1400" b="1" dirty="0">
              <a:solidFill>
                <a:srgbClr val="002060"/>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rotWithShape="1">
          <a:blip r:embed="rId4"/>
          <a:srcRect l="6159" b="1641"/>
          <a:stretch>
            <a:fillRect/>
          </a:stretch>
        </p:blipFill>
        <p:spPr>
          <a:xfrm>
            <a:off x="6731514" y="1527586"/>
            <a:ext cx="1843440" cy="2645068"/>
          </a:xfrm>
          <a:prstGeom prst="rect">
            <a:avLst/>
          </a:prstGeom>
          <a:ln w="3175" cap="sq">
            <a:solidFill>
              <a:srgbClr val="000000"/>
            </a:solidFill>
            <a:prstDash val="solid"/>
            <a:miter lim="800000"/>
            <a:headEnd/>
            <a:tailEnd/>
          </a:ln>
          <a:effectLst>
            <a:outerShdw blurRad="50800" dist="38100" dir="2700000" algn="tl" rotWithShape="0">
              <a:srgbClr val="000000">
                <a:alpha val="43000"/>
              </a:srgbClr>
            </a:outerShdw>
          </a:effectLst>
        </p:spPr>
      </p:pic>
      <p:sp>
        <p:nvSpPr>
          <p:cNvPr id="12" name="Rectangle 1"/>
          <p:cNvSpPr>
            <a:spLocks noChangeArrowheads="1"/>
          </p:cNvSpPr>
          <p:nvPr/>
        </p:nvSpPr>
        <p:spPr bwMode="auto">
          <a:xfrm>
            <a:off x="5605066" y="4744726"/>
            <a:ext cx="3330222" cy="33855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r" defTabSz="914400" rtl="0" eaLnBrk="1" fontAlgn="base" latinLnBrk="0" hangingPunct="1">
              <a:lnSpc>
                <a:spcPct val="100000"/>
              </a:lnSpc>
              <a:spcBef>
                <a:spcPct val="0"/>
              </a:spcBef>
              <a:spcAft>
                <a:spcPct val="0"/>
              </a:spcAft>
              <a:buClrTx/>
              <a:buSzTx/>
              <a:buFontTx/>
              <a:buNone/>
            </a:pPr>
            <a:r>
              <a:rPr kumimoji="0" lang="ru-RU" sz="1600" b="1" i="0" u="none" strike="noStrike" cap="none" normalizeH="0" baseline="0" dirty="0">
                <a:ln>
                  <a:noFill/>
                </a:ln>
                <a:solidFill>
                  <a:srgbClr val="002060"/>
                </a:solidFill>
                <a:effectLst/>
                <a:latin typeface="Arial" panose="020B0604020202020204" pitchFamily="34" charset="0"/>
                <a:ea typeface="Calibri" panose="020F0502020204030204" pitchFamily="34" charset="0"/>
                <a:cs typeface="Arial" panose="020B0604020202020204" pitchFamily="34" charset="0"/>
              </a:rPr>
              <a:t>                                                      </a:t>
            </a:r>
            <a:endParaRPr kumimoji="0" lang="ru-RU" sz="1600" b="1" i="0" u="none" strike="noStrike" cap="none" normalizeH="0" baseline="0" dirty="0">
              <a:ln>
                <a:noFill/>
              </a:ln>
              <a:solidFill>
                <a:srgbClr val="002060"/>
              </a:solidFill>
              <a:effectLst/>
              <a:latin typeface="Arial" panose="020B0604020202020204" pitchFamily="34" charset="0"/>
              <a:cs typeface="Arial" panose="020B0604020202020204" pitchFamily="34" charset="0"/>
            </a:endParaRPr>
          </a:p>
        </p:txBody>
      </p:sp>
      <p:pic>
        <p:nvPicPr>
          <p:cNvPr id="13" name="Picture 2" descr="C:\Users\User\Desktop\для диска М. Хонинова НБ РК.5.12.2013\фото М.Х. для школы после реставрации\2008-01-21\С народным поэтом Беларуси Петрусем Бровкой. Минск, 1962 г..JPG"/>
          <p:cNvPicPr>
            <a:picLocks noChangeAspect="1" noChangeArrowheads="1"/>
          </p:cNvPicPr>
          <p:nvPr/>
        </p:nvPicPr>
        <p:blipFill>
          <a:blip r:embed="rId5" cstate="print"/>
          <a:srcRect/>
          <a:stretch>
            <a:fillRect/>
          </a:stretch>
        </p:blipFill>
        <p:spPr bwMode="auto">
          <a:xfrm>
            <a:off x="3275856" y="4282495"/>
            <a:ext cx="2257523" cy="1504168"/>
          </a:xfrm>
          <a:prstGeom prst="rect">
            <a:avLst/>
          </a:prstGeom>
          <a:ln>
            <a:noFill/>
          </a:ln>
          <a:effectLst>
            <a:outerShdw blurRad="292100" dist="139700" dir="2700000" algn="tl" rotWithShape="0">
              <a:srgbClr val="333333">
                <a:alpha val="65000"/>
              </a:srgbClr>
            </a:outerShdw>
          </a:effectLst>
        </p:spPr>
      </p:pic>
      <p:sp>
        <p:nvSpPr>
          <p:cNvPr id="15" name="Прямоугольник с двумя скругленными противолежащими углами 14"/>
          <p:cNvSpPr/>
          <p:nvPr/>
        </p:nvSpPr>
        <p:spPr>
          <a:xfrm>
            <a:off x="872404" y="3884422"/>
            <a:ext cx="1555677" cy="720333"/>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100" b="1" dirty="0">
                <a:solidFill>
                  <a:srgbClr val="002060"/>
                </a:solidFill>
                <a:latin typeface="Times New Roman" panose="02020603050405020304" pitchFamily="18" charset="0"/>
                <a:cs typeface="Times New Roman" panose="02020603050405020304" pitchFamily="18" charset="0"/>
              </a:rPr>
              <a:t>Михаил Хонинов, лейтенант. </a:t>
            </a:r>
            <a:endParaRPr lang="ru-RU" sz="1100" b="1" dirty="0">
              <a:solidFill>
                <a:srgbClr val="002060"/>
              </a:solidFill>
              <a:latin typeface="Times New Roman" panose="02020603050405020304" pitchFamily="18" charset="0"/>
              <a:cs typeface="Times New Roman" panose="02020603050405020304" pitchFamily="18" charset="0"/>
            </a:endParaRPr>
          </a:p>
          <a:p>
            <a:pPr algn="ctr"/>
            <a:r>
              <a:rPr lang="ru-RU" sz="1100" b="1" dirty="0">
                <a:solidFill>
                  <a:srgbClr val="002060"/>
                </a:solidFill>
                <a:latin typeface="Times New Roman" panose="02020603050405020304" pitchFamily="18" charset="0"/>
                <a:cs typeface="Times New Roman" panose="02020603050405020304" pitchFamily="18" charset="0"/>
              </a:rPr>
              <a:t>Беларусь, 1943 г.</a:t>
            </a:r>
            <a:endParaRPr lang="ru-RU" sz="1100" b="1" dirty="0">
              <a:solidFill>
                <a:srgbClr val="002060"/>
              </a:solidFill>
              <a:latin typeface="Times New Roman" panose="02020603050405020304" pitchFamily="18" charset="0"/>
              <a:cs typeface="Times New Roman" panose="02020603050405020304" pitchFamily="18" charset="0"/>
            </a:endParaRPr>
          </a:p>
          <a:p>
            <a:pPr indent="363855" algn="just"/>
            <a:endParaRPr lang="ru-RU" sz="1100" b="1" dirty="0">
              <a:latin typeface="Times New Roman" panose="02020603050405020304" pitchFamily="18" charset="0"/>
              <a:cs typeface="Times New Roman" panose="02020603050405020304" pitchFamily="18" charset="0"/>
            </a:endParaRPr>
          </a:p>
        </p:txBody>
      </p:sp>
      <p:sp>
        <p:nvSpPr>
          <p:cNvPr id="16" name="Прямоугольник с двумя скругленными противолежащими углами 15"/>
          <p:cNvSpPr/>
          <p:nvPr/>
        </p:nvSpPr>
        <p:spPr>
          <a:xfrm>
            <a:off x="3420931" y="3576055"/>
            <a:ext cx="3029404" cy="50101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100" b="1" dirty="0">
                <a:solidFill>
                  <a:srgbClr val="002060"/>
                </a:solidFill>
                <a:latin typeface="Times New Roman" panose="02020603050405020304" pitchFamily="18" charset="0"/>
                <a:cs typeface="Times New Roman" panose="02020603050405020304" pitchFamily="18" charset="0"/>
              </a:rPr>
              <a:t>В </a:t>
            </a:r>
            <a:r>
              <a:rPr lang="ru-RU" sz="1100" b="1" dirty="0" err="1">
                <a:solidFill>
                  <a:srgbClr val="002060"/>
                </a:solidFill>
                <a:latin typeface="Times New Roman" panose="02020603050405020304" pitchFamily="18" charset="0"/>
                <a:cs typeface="Times New Roman" panose="02020603050405020304" pitchFamily="18" charset="0"/>
              </a:rPr>
              <a:t>Славгородском</a:t>
            </a:r>
            <a:r>
              <a:rPr lang="ru-RU" sz="1100" b="1" dirty="0">
                <a:solidFill>
                  <a:srgbClr val="002060"/>
                </a:solidFill>
                <a:latin typeface="Times New Roman" panose="02020603050405020304" pitchFamily="18" charset="0"/>
                <a:cs typeface="Times New Roman" panose="02020603050405020304" pitchFamily="18" charset="0"/>
              </a:rPr>
              <a:t> р-не на Могилевщине с бывшими партизанами, 1961 г.</a:t>
            </a:r>
            <a:endParaRPr lang="ru-RU" sz="1100" b="1" dirty="0">
              <a:solidFill>
                <a:srgbClr val="002060"/>
              </a:solidFill>
              <a:latin typeface="Times New Roman" panose="02020603050405020304" pitchFamily="18" charset="0"/>
              <a:cs typeface="Times New Roman" panose="02020603050405020304" pitchFamily="18" charset="0"/>
            </a:endParaRPr>
          </a:p>
        </p:txBody>
      </p:sp>
      <p:sp>
        <p:nvSpPr>
          <p:cNvPr id="17" name="Прямоугольник с двумя скругленными противолежащими углами 16"/>
          <p:cNvSpPr/>
          <p:nvPr/>
        </p:nvSpPr>
        <p:spPr>
          <a:xfrm>
            <a:off x="5940153" y="4604755"/>
            <a:ext cx="2828522" cy="117694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lvl="0" algn="r" fontAlgn="base">
              <a:spcBef>
                <a:spcPct val="0"/>
              </a:spcBef>
              <a:spcAft>
                <a:spcPct val="0"/>
              </a:spcAft>
            </a:pPr>
            <a:endParaRPr lang="ru-RU" sz="11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073150" eaLnBrk="0" fontAlgn="base" hangingPunct="0">
              <a:spcBef>
                <a:spcPct val="0"/>
              </a:spcBef>
              <a:spcAft>
                <a:spcPct val="0"/>
              </a:spcAft>
            </a:pPr>
            <a:r>
              <a:rPr lang="ru-RU" sz="11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Горячему</a:t>
            </a:r>
            <a:r>
              <a:rPr lang="ru-RU" sz="11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упорному,</a:t>
            </a:r>
            <a:endParaRPr lang="ru-RU" sz="1100" b="1" dirty="0">
              <a:solidFill>
                <a:srgbClr val="002060"/>
              </a:solidFill>
              <a:latin typeface="Times New Roman" panose="02020603050405020304" pitchFamily="18" charset="0"/>
              <a:cs typeface="Times New Roman" panose="02020603050405020304" pitchFamily="18" charset="0"/>
            </a:endParaRPr>
          </a:p>
          <a:p>
            <a:pPr indent="1073150" eaLnBrk="0" fontAlgn="base" hangingPunct="0">
              <a:spcBef>
                <a:spcPct val="0"/>
              </a:spcBef>
              <a:spcAft>
                <a:spcPct val="0"/>
              </a:spcAft>
            </a:pPr>
            <a:r>
              <a:rPr lang="ru-RU" sz="11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Живому, словно ртуть,</a:t>
            </a:r>
            <a:endParaRPr lang="ru-RU" sz="1100" b="1" dirty="0">
              <a:solidFill>
                <a:srgbClr val="002060"/>
              </a:solidFill>
              <a:latin typeface="Times New Roman" panose="02020603050405020304" pitchFamily="18" charset="0"/>
              <a:cs typeface="Times New Roman" panose="02020603050405020304" pitchFamily="18" charset="0"/>
            </a:endParaRPr>
          </a:p>
          <a:p>
            <a:pPr indent="1073150" eaLnBrk="0" fontAlgn="base" hangingPunct="0">
              <a:spcBef>
                <a:spcPct val="0"/>
              </a:spcBef>
              <a:spcAft>
                <a:spcPct val="0"/>
              </a:spcAft>
            </a:pPr>
            <a:r>
              <a:rPr lang="ru-RU" sz="11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Я благодарен Черному</a:t>
            </a:r>
            <a:endParaRPr lang="ru-RU" sz="1100" b="1" dirty="0">
              <a:solidFill>
                <a:srgbClr val="002060"/>
              </a:solidFill>
              <a:latin typeface="Times New Roman" panose="02020603050405020304" pitchFamily="18" charset="0"/>
              <a:cs typeface="Times New Roman" panose="02020603050405020304" pitchFamily="18" charset="0"/>
            </a:endParaRPr>
          </a:p>
          <a:p>
            <a:pPr indent="1073150" eaLnBrk="0" fontAlgn="base" hangingPunct="0">
              <a:spcBef>
                <a:spcPct val="0"/>
              </a:spcBef>
              <a:spcAft>
                <a:spcPct val="0"/>
              </a:spcAft>
            </a:pPr>
            <a:r>
              <a:rPr lang="ru-RU" sz="11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За очень светлый путь</a:t>
            </a:r>
            <a:r>
              <a:rPr lang="ru-RU" sz="11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sz="11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073150" eaLnBrk="0" fontAlgn="base" hangingPunct="0">
              <a:spcBef>
                <a:spcPct val="0"/>
              </a:spcBef>
              <a:spcAft>
                <a:spcPct val="0"/>
              </a:spcAft>
            </a:pPr>
            <a:r>
              <a:rPr lang="en-US" sz="12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12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Михаил </a:t>
            </a:r>
            <a:r>
              <a:rPr lang="ru-RU" sz="12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Дудин</a:t>
            </a:r>
            <a:endParaRPr lang="ru-RU" sz="1200" b="1" dirty="0">
              <a:solidFill>
                <a:srgbClr val="002060"/>
              </a:solidFill>
              <a:latin typeface="Arial" panose="020B0604020202020204" pitchFamily="34" charset="0"/>
              <a:cs typeface="Arial" panose="020B0604020202020204" pitchFamily="34" charset="0"/>
            </a:endParaRPr>
          </a:p>
        </p:txBody>
      </p:sp>
      <p:sp>
        <p:nvSpPr>
          <p:cNvPr id="18" name="Прямоугольник с двумя скругленными противолежащими углами 17"/>
          <p:cNvSpPr/>
          <p:nvPr/>
        </p:nvSpPr>
        <p:spPr>
          <a:xfrm>
            <a:off x="3256647" y="5837332"/>
            <a:ext cx="2376263" cy="658509"/>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100" b="1" dirty="0">
                <a:solidFill>
                  <a:srgbClr val="002060"/>
                </a:solidFill>
                <a:latin typeface="Times New Roman" panose="02020603050405020304" pitchFamily="18" charset="0"/>
                <a:cs typeface="Times New Roman" panose="02020603050405020304" pitchFamily="18" charset="0"/>
              </a:rPr>
              <a:t>С народным поэтом Беларуси Петрусем Бровкой. </a:t>
            </a:r>
            <a:endParaRPr lang="ru-RU" sz="1100" b="1" dirty="0">
              <a:solidFill>
                <a:srgbClr val="002060"/>
              </a:solidFill>
              <a:latin typeface="Times New Roman" panose="02020603050405020304" pitchFamily="18" charset="0"/>
              <a:cs typeface="Times New Roman" panose="02020603050405020304" pitchFamily="18" charset="0"/>
            </a:endParaRPr>
          </a:p>
          <a:p>
            <a:pPr algn="ctr"/>
            <a:r>
              <a:rPr lang="ru-RU" sz="1100" b="1" dirty="0">
                <a:solidFill>
                  <a:srgbClr val="002060"/>
                </a:solidFill>
                <a:latin typeface="Times New Roman" panose="02020603050405020304" pitchFamily="18" charset="0"/>
                <a:cs typeface="Times New Roman" panose="02020603050405020304" pitchFamily="18" charset="0"/>
              </a:rPr>
              <a:t>Минск, 1962 г.</a:t>
            </a:r>
            <a:endParaRPr lang="ru-RU" sz="1100" b="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211144" y="5518113"/>
            <a:ext cx="2376263" cy="115124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indent="363855" algn="just"/>
            <a:r>
              <a:rPr lang="ru-RU" sz="1100" b="1" dirty="0">
                <a:latin typeface="Times New Roman" panose="02020603050405020304" pitchFamily="18" charset="0"/>
                <a:cs typeface="Times New Roman" panose="02020603050405020304" pitchFamily="18" charset="0"/>
              </a:rPr>
              <a:t>Роман  посвящен героизму и мужеству воинов, вступивших в бой с врагом на земле Смоленщины в июле 1941 года и до конца выполнивших свой патриотический долг.</a:t>
            </a:r>
            <a:endParaRPr lang="ru-RU" sz="1100" b="1" dirty="0">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971600" y="260648"/>
            <a:ext cx="7848872"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2400" b="1" dirty="0">
                <a:solidFill>
                  <a:srgbClr val="000000"/>
                </a:solidFill>
                <a:latin typeface="Times New Roman" panose="02020603050405020304" pitchFamily="18" charset="0"/>
                <a:ea typeface="Calibri" panose="020F0502020204030204" pitchFamily="34" charset="0"/>
              </a:rPr>
              <a:t>Михаил Хонинов – герой войны, герой литературы</a:t>
            </a:r>
            <a:endParaRPr lang="ru-RU" sz="2400" b="1" dirty="0"/>
          </a:p>
        </p:txBody>
      </p:sp>
      <p:pic>
        <p:nvPicPr>
          <p:cNvPr id="7" name="Picture 2" descr="F:\Хонинов с семьей и родней в Сибири 1955  312.jpg"/>
          <p:cNvPicPr>
            <a:picLocks noChangeAspect="1" noChangeArrowheads="1"/>
          </p:cNvPicPr>
          <p:nvPr/>
        </p:nvPicPr>
        <p:blipFill>
          <a:blip r:embed="rId2" cstate="print"/>
          <a:srcRect/>
          <a:stretch>
            <a:fillRect/>
          </a:stretch>
        </p:blipFill>
        <p:spPr bwMode="auto">
          <a:xfrm>
            <a:off x="395537" y="1124744"/>
            <a:ext cx="3024336" cy="2039666"/>
          </a:xfrm>
          <a:prstGeom prst="rect">
            <a:avLst/>
          </a:prstGeom>
          <a:noFill/>
        </p:spPr>
      </p:pic>
      <p:pic>
        <p:nvPicPr>
          <p:cNvPr id="8" name="Picture 2" descr="C:\Users\User\Desktop\для диска М. Хонинова НБ РК.5.12.2013\фото М. Хонинова после реставрации и печати-1А\фото 93. На вручении М. Хонинову ордена Дружбы народов. 1979 г..JPG"/>
          <p:cNvPicPr>
            <a:picLocks noChangeAspect="1" noChangeArrowheads="1"/>
          </p:cNvPicPr>
          <p:nvPr/>
        </p:nvPicPr>
        <p:blipFill>
          <a:blip r:embed="rId3" cstate="print"/>
          <a:srcRect/>
          <a:stretch>
            <a:fillRect/>
          </a:stretch>
        </p:blipFill>
        <p:spPr bwMode="auto">
          <a:xfrm>
            <a:off x="4819424" y="1124744"/>
            <a:ext cx="3972601" cy="2100535"/>
          </a:xfrm>
          <a:prstGeom prst="rect">
            <a:avLst/>
          </a:prstGeom>
          <a:noFill/>
        </p:spPr>
      </p:pic>
      <p:grpSp>
        <p:nvGrpSpPr>
          <p:cNvPr id="11" name="Группа 10"/>
          <p:cNvGrpSpPr>
            <a:grpSpLocks noGrp="1" noChangeAspect="1" noUngrp="1"/>
          </p:cNvGrpSpPr>
          <p:nvPr/>
        </p:nvGrpSpPr>
        <p:grpSpPr>
          <a:xfrm>
            <a:off x="2915816" y="4160537"/>
            <a:ext cx="2699592" cy="1946047"/>
            <a:chOff x="685800" y="863600"/>
            <a:chExt cx="7772400" cy="5510213"/>
          </a:xfrm>
        </p:grpSpPr>
        <p:pic>
          <p:nvPicPr>
            <p:cNvPr id="12" name="Рисунок 11" descr="Москва, 1939.jpg"/>
            <p:cNvPicPr>
              <a:picLocks noRot="1" noChangeAspect="1" noMove="1" noResize="1"/>
            </p:cNvPicPr>
            <p:nvPr isPhoto="1"/>
          </p:nvPicPr>
          <p:blipFill>
            <a:blip r:embed="rId4" cstate="screen">
              <a:lum/>
            </a:blip>
            <a:stretch>
              <a:fillRect/>
            </a:stretch>
          </p:blipFill>
          <p:spPr>
            <a:xfrm>
              <a:off x="685800" y="863600"/>
              <a:ext cx="7772400" cy="5129213"/>
            </a:xfrm>
            <a:prstGeom prst="rect">
              <a:avLst/>
            </a:prstGeom>
            <a:ln>
              <a:noFill/>
            </a:ln>
            <a:effectLst>
              <a:outerShdw blurRad="292100" dist="139700" dir="2700000" algn="tl" rotWithShape="0">
                <a:srgbClr val="333333">
                  <a:alpha val="65000"/>
                </a:srgbClr>
              </a:outerShdw>
            </a:effectLst>
          </p:spPr>
        </p:pic>
        <p:sp>
          <p:nvSpPr>
            <p:cNvPr id="13" name="Прямоугольник 12"/>
            <p:cNvSpPr/>
            <p:nvPr/>
          </p:nvSpPr>
          <p:spPr>
            <a:xfrm>
              <a:off x="685800" y="6030913"/>
              <a:ext cx="7772400" cy="342900"/>
            </a:xfrm>
            <a:prstGeom prst="rect">
              <a:avLst/>
            </a:prstGeom>
            <a:noFill/>
            <a:ln>
              <a:noFill/>
            </a:ln>
          </p:spPr>
          <p:txBody>
            <a:bodyPr anchor="ctr">
              <a:normAutofit fontScale="25000" lnSpcReduction="20000"/>
            </a:bodyPr>
            <a:lstStyle/>
            <a:p>
              <a:pPr algn="ctr"/>
              <a:endParaRPr lang="ru-RU" sz="1400" dirty="0">
                <a:solidFill>
                  <a:srgbClr val="002060"/>
                </a:solidFill>
                <a:latin typeface="Arial Black" panose="020B0A04020102020204" pitchFamily="34" charset="0"/>
              </a:endParaRPr>
            </a:p>
          </p:txBody>
        </p:sp>
      </p:grpSp>
      <p:sp>
        <p:nvSpPr>
          <p:cNvPr id="14" name="Заголовок 1"/>
          <p:cNvSpPr txBox="1"/>
          <p:nvPr/>
        </p:nvSpPr>
        <p:spPr>
          <a:xfrm>
            <a:off x="2465412" y="6042140"/>
            <a:ext cx="3600400" cy="604580"/>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ru-RU" altLang="ru-RU" sz="2000" b="1" dirty="0" smtClean="0">
                <a:latin typeface="Times New Roman" panose="02020603050405020304" pitchFamily="18" charset="0"/>
                <a:cs typeface="Times New Roman" panose="02020603050405020304" pitchFamily="18" charset="0"/>
              </a:rPr>
              <a:t>            </a:t>
            </a:r>
            <a:br>
              <a:rPr lang="ru-RU" altLang="ru-RU" sz="2000" b="1" dirty="0" smtClean="0">
                <a:latin typeface="Times New Roman" panose="02020603050405020304" pitchFamily="18" charset="0"/>
                <a:cs typeface="Times New Roman" panose="02020603050405020304" pitchFamily="18" charset="0"/>
              </a:rPr>
            </a:br>
            <a:r>
              <a:rPr lang="ru-RU" altLang="ru-RU" sz="2000" b="1" dirty="0" smtClean="0">
                <a:latin typeface="Times New Roman" panose="02020603050405020304" pitchFamily="18" charset="0"/>
                <a:cs typeface="Times New Roman" panose="02020603050405020304" pitchFamily="18" charset="0"/>
              </a:rPr>
              <a:t>                                                      </a:t>
            </a:r>
            <a:br>
              <a:rPr lang="ru-RU" altLang="ru-RU" sz="2000" b="1" dirty="0" smtClean="0">
                <a:latin typeface="Times New Roman" panose="02020603050405020304" pitchFamily="18" charset="0"/>
                <a:cs typeface="Times New Roman" panose="02020603050405020304" pitchFamily="18" charset="0"/>
              </a:rPr>
            </a:br>
            <a:br>
              <a:rPr lang="ru-RU" altLang="ru-RU" sz="2000" b="1" dirty="0" smtClean="0">
                <a:latin typeface="Times New Roman" panose="02020603050405020304" pitchFamily="18" charset="0"/>
                <a:cs typeface="Times New Roman" panose="02020603050405020304" pitchFamily="18" charset="0"/>
              </a:rPr>
            </a:br>
            <a:r>
              <a:rPr lang="ru-RU" sz="1200" b="1" dirty="0" smtClean="0">
                <a:solidFill>
                  <a:srgbClr val="002060"/>
                </a:solidFill>
                <a:latin typeface="Times New Roman" panose="02020603050405020304" pitchFamily="18" charset="0"/>
                <a:cs typeface="Times New Roman" panose="02020603050405020304" pitchFamily="18" charset="0"/>
              </a:rPr>
              <a:t>.</a:t>
            </a:r>
            <a:endParaRPr lang="ru-RU" sz="1200" b="1" dirty="0">
              <a:solidFill>
                <a:srgbClr val="002060"/>
              </a:solidFill>
              <a:latin typeface="Times New Roman" panose="02020603050405020304" pitchFamily="18" charset="0"/>
              <a:cs typeface="Times New Roman" panose="02020603050405020304" pitchFamily="18" charset="0"/>
            </a:endParaRPr>
          </a:p>
        </p:txBody>
      </p:sp>
      <p:pic>
        <p:nvPicPr>
          <p:cNvPr id="15" name="Picture 10" descr="Обложка романа Помнишь, земля смоленская"/>
          <p:cNvPicPr>
            <a:picLocks noChangeAspect="1" noChangeArrowheads="1"/>
          </p:cNvPicPr>
          <p:nvPr/>
        </p:nvPicPr>
        <p:blipFill>
          <a:blip r:embed="rId5" cstate="print"/>
          <a:srcRect/>
          <a:stretch>
            <a:fillRect/>
          </a:stretch>
        </p:blipFill>
        <p:spPr bwMode="auto">
          <a:xfrm>
            <a:off x="899076" y="3789040"/>
            <a:ext cx="1111751" cy="1629401"/>
          </a:xfrm>
          <a:prstGeom prst="rect">
            <a:avLst/>
          </a:prstGeom>
          <a:noFill/>
          <a:ln w="3175">
            <a:solidFill>
              <a:schemeClr val="tx1"/>
            </a:solidFill>
            <a:miter lim="800000"/>
            <a:headEnd/>
            <a:tailEnd/>
          </a:ln>
        </p:spPr>
      </p:pic>
      <p:sp>
        <p:nvSpPr>
          <p:cNvPr id="17" name="Rectangle 3" descr="Image-35"/>
          <p:cNvSpPr>
            <a:spLocks noGrp="1" noChangeAspect="1" noChangeArrowheads="1"/>
          </p:cNvSpPr>
          <p:nvPr isPhoto="1"/>
        </p:nvSpPr>
        <p:spPr bwMode="auto">
          <a:xfrm>
            <a:off x="5788998" y="4159922"/>
            <a:ext cx="1016726" cy="1515000"/>
          </a:xfrm>
          <a:prstGeom prst="rect">
            <a:avLst/>
          </a:prstGeom>
          <a:blipFill dpi="0" rotWithShape="1">
            <a:blip r:embed="rId6" cstate="print">
              <a:extLst>
                <a:ext uri="{BEBA8EAE-BF5A-486C-A8C5-ECC9F3942E4B}">
                  <a14:imgProps xmlns:a14="http://schemas.microsoft.com/office/drawing/2010/main">
                    <a14:imgLayer r:embed="rId7">
                      <a14:imgEffect>
                        <a14:sharpenSoften amount="50000"/>
                      </a14:imgEffect>
                    </a14:imgLayer>
                  </a14:imgProps>
                </a:ext>
              </a:extLst>
            </a:blip>
            <a:srcRect/>
            <a:stretch>
              <a:fillRect/>
            </a:stretch>
          </a:blipFill>
          <a:ln w="9525">
            <a:solidFill>
              <a:schemeClr val="tx1"/>
            </a:solidFill>
            <a:miter lim="800000"/>
          </a:ln>
        </p:spPr>
        <p:txBody>
          <a:bodyPr/>
          <a:lstStyle/>
          <a:p>
            <a:endParaRPr lang="ru-RU"/>
          </a:p>
        </p:txBody>
      </p:sp>
      <p:sp>
        <p:nvSpPr>
          <p:cNvPr id="19" name="Прямоугольник с двумя скругленными противолежащими углами 18"/>
          <p:cNvSpPr/>
          <p:nvPr/>
        </p:nvSpPr>
        <p:spPr>
          <a:xfrm>
            <a:off x="6951197" y="4752509"/>
            <a:ext cx="1977029" cy="1881603"/>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indent="363855" algn="just"/>
            <a:r>
              <a:rPr lang="ru-RU" sz="1100" b="1" dirty="0">
                <a:solidFill>
                  <a:srgbClr val="000099"/>
                </a:solidFill>
                <a:latin typeface="Times New Roman" panose="02020603050405020304" pitchFamily="18" charset="0"/>
                <a:cs typeface="Times New Roman" panose="02020603050405020304" pitchFamily="18" charset="0"/>
              </a:rPr>
              <a:t>Писатель рассказывает о боевых товарищах-партизанах, сражавшихся в Белоруссии. В книгу включены очерки о героях войны – командире партизанского отряда В. И. Ничипоровиче и Герое Советского Союза М. А. </a:t>
            </a:r>
            <a:r>
              <a:rPr lang="ru-RU" sz="1100" b="1" dirty="0" err="1">
                <a:solidFill>
                  <a:srgbClr val="000099"/>
                </a:solidFill>
                <a:latin typeface="Times New Roman" panose="02020603050405020304" pitchFamily="18" charset="0"/>
                <a:cs typeface="Times New Roman" panose="02020603050405020304" pitchFamily="18" charset="0"/>
              </a:rPr>
              <a:t>Сельгикове</a:t>
            </a:r>
            <a:r>
              <a:rPr lang="ru-RU" sz="1100" b="1" dirty="0">
                <a:solidFill>
                  <a:srgbClr val="000099"/>
                </a:solidFill>
                <a:latin typeface="Times New Roman" panose="02020603050405020304" pitchFamily="18" charset="0"/>
                <a:cs typeface="Times New Roman" panose="02020603050405020304" pitchFamily="18" charset="0"/>
              </a:rPr>
              <a:t>. </a:t>
            </a:r>
            <a:endParaRPr lang="ru-RU" sz="1100" b="1" dirty="0">
              <a:solidFill>
                <a:srgbClr val="000099"/>
              </a:solidFill>
              <a:latin typeface="Times New Roman" panose="02020603050405020304" pitchFamily="18" charset="0"/>
              <a:cs typeface="Times New Roman" panose="02020603050405020304" pitchFamily="18" charset="0"/>
            </a:endParaRPr>
          </a:p>
        </p:txBody>
      </p:sp>
      <p:sp>
        <p:nvSpPr>
          <p:cNvPr id="20" name="Прямоугольник с двумя скругленными противолежащими углами 19"/>
          <p:cNvSpPr/>
          <p:nvPr/>
        </p:nvSpPr>
        <p:spPr>
          <a:xfrm>
            <a:off x="395605" y="3242310"/>
            <a:ext cx="3025140" cy="430530"/>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indent="363855" algn="just"/>
            <a:endParaRPr lang="ru-RU" sz="1100" b="1" dirty="0" smtClean="0">
              <a:solidFill>
                <a:srgbClr val="002060"/>
              </a:solidFill>
              <a:latin typeface="Times New Roman" panose="02020603050405020304" pitchFamily="18" charset="0"/>
              <a:cs typeface="Times New Roman" panose="02020603050405020304" pitchFamily="18" charset="0"/>
            </a:endParaRPr>
          </a:p>
          <a:p>
            <a:pPr indent="363855" algn="ctr"/>
            <a:r>
              <a:rPr lang="ru-RU" sz="1100" b="1" dirty="0" smtClean="0">
                <a:solidFill>
                  <a:srgbClr val="002060"/>
                </a:solidFill>
                <a:latin typeface="Times New Roman" panose="02020603050405020304" pitchFamily="18" charset="0"/>
                <a:cs typeface="Times New Roman" panose="02020603050405020304" pitchFamily="18" charset="0"/>
              </a:rPr>
              <a:t>Хонинов </a:t>
            </a:r>
            <a:r>
              <a:rPr lang="ru-RU" sz="1100" b="1" dirty="0">
                <a:solidFill>
                  <a:srgbClr val="002060"/>
                </a:solidFill>
                <a:latin typeface="Times New Roman" panose="02020603050405020304" pitchFamily="18" charset="0"/>
                <a:cs typeface="Times New Roman" panose="02020603050405020304" pitchFamily="18" charset="0"/>
              </a:rPr>
              <a:t>с семьей и родней в Сибири. 1955 г.</a:t>
            </a:r>
            <a:endParaRPr lang="ru-RU" sz="1100" b="1" dirty="0">
              <a:solidFill>
                <a:srgbClr val="002060"/>
              </a:solidFill>
              <a:latin typeface="Times New Roman" panose="02020603050405020304" pitchFamily="18" charset="0"/>
              <a:cs typeface="Times New Roman" panose="02020603050405020304" pitchFamily="18" charset="0"/>
            </a:endParaRPr>
          </a:p>
          <a:p>
            <a:pPr indent="363855" algn="just"/>
            <a:endParaRPr lang="ru-RU" sz="1100" b="1" dirty="0">
              <a:solidFill>
                <a:srgbClr val="000099"/>
              </a:solidFill>
              <a:latin typeface="Times New Roman" panose="02020603050405020304" pitchFamily="18" charset="0"/>
              <a:cs typeface="Times New Roman" panose="02020603050405020304" pitchFamily="18" charset="0"/>
            </a:endParaRPr>
          </a:p>
        </p:txBody>
      </p:sp>
      <p:sp>
        <p:nvSpPr>
          <p:cNvPr id="21" name="Прямоугольник с двумя скругленными противолежащими углами 20"/>
          <p:cNvSpPr/>
          <p:nvPr/>
        </p:nvSpPr>
        <p:spPr>
          <a:xfrm>
            <a:off x="2915816" y="6046033"/>
            <a:ext cx="2696401" cy="50000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indent="363855" algn="ctr"/>
            <a:r>
              <a:rPr lang="ru-RU" sz="1100" b="1" dirty="0">
                <a:solidFill>
                  <a:srgbClr val="002060"/>
                </a:solidFill>
                <a:latin typeface="Times New Roman" panose="02020603050405020304" pitchFamily="18" charset="0"/>
                <a:cs typeface="Times New Roman" panose="02020603050405020304" pitchFamily="18" charset="0"/>
              </a:rPr>
              <a:t>Дни калмыцкой литературы и искусства. Москва, 1939</a:t>
            </a:r>
            <a:endParaRPr lang="ru-RU" sz="1100" b="1" dirty="0">
              <a:solidFill>
                <a:srgbClr val="000099"/>
              </a:solidFill>
              <a:latin typeface="Times New Roman" panose="02020603050405020304" pitchFamily="18" charset="0"/>
              <a:cs typeface="Times New Roman" panose="02020603050405020304" pitchFamily="18" charset="0"/>
            </a:endParaRPr>
          </a:p>
        </p:txBody>
      </p:sp>
      <p:sp>
        <p:nvSpPr>
          <p:cNvPr id="22" name="Прямоугольник с двумя скругленными противолежащими углами 21"/>
          <p:cNvSpPr/>
          <p:nvPr/>
        </p:nvSpPr>
        <p:spPr>
          <a:xfrm>
            <a:off x="4828695" y="3300797"/>
            <a:ext cx="3963330" cy="70426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100" b="1" dirty="0" smtClean="0">
              <a:solidFill>
                <a:srgbClr val="002060"/>
              </a:solidFill>
              <a:latin typeface="Times New Roman" panose="02020603050405020304" pitchFamily="18" charset="0"/>
              <a:cs typeface="Times New Roman" panose="02020603050405020304" pitchFamily="18" charset="0"/>
            </a:endParaRPr>
          </a:p>
          <a:p>
            <a:pPr algn="ctr"/>
            <a:r>
              <a:rPr lang="ru-RU" sz="1100" b="1" dirty="0" smtClean="0">
                <a:solidFill>
                  <a:srgbClr val="002060"/>
                </a:solidFill>
                <a:latin typeface="Times New Roman" panose="02020603050405020304" pitchFamily="18" charset="0"/>
                <a:cs typeface="Times New Roman" panose="02020603050405020304" pitchFamily="18" charset="0"/>
              </a:rPr>
              <a:t>На </a:t>
            </a:r>
            <a:r>
              <a:rPr lang="ru-RU" sz="1100" b="1" dirty="0">
                <a:solidFill>
                  <a:srgbClr val="002060"/>
                </a:solidFill>
                <a:latin typeface="Times New Roman" panose="02020603050405020304" pitchFamily="18" charset="0"/>
                <a:cs typeface="Times New Roman" panose="02020603050405020304" pitchFamily="18" charset="0"/>
              </a:rPr>
              <a:t>вручении М. Хонинову ордена Дружбы народов:</a:t>
            </a:r>
            <a:endParaRPr lang="ru-RU" sz="1100" b="1" dirty="0">
              <a:solidFill>
                <a:srgbClr val="002060"/>
              </a:solidFill>
              <a:latin typeface="Times New Roman" panose="02020603050405020304" pitchFamily="18" charset="0"/>
              <a:cs typeface="Times New Roman" panose="02020603050405020304" pitchFamily="18" charset="0"/>
            </a:endParaRPr>
          </a:p>
          <a:p>
            <a:pPr algn="ctr"/>
            <a:r>
              <a:rPr lang="ru-RU" sz="1100" b="1" dirty="0">
                <a:solidFill>
                  <a:srgbClr val="002060"/>
                </a:solidFill>
                <a:latin typeface="Times New Roman" panose="02020603050405020304" pitchFamily="18" charset="0"/>
                <a:cs typeface="Times New Roman" panose="02020603050405020304" pitchFamily="18" charset="0"/>
              </a:rPr>
              <a:t>Д. Кугультинов, И. </a:t>
            </a:r>
            <a:r>
              <a:rPr lang="ru-RU" sz="1100" b="1" dirty="0" err="1">
                <a:solidFill>
                  <a:srgbClr val="002060"/>
                </a:solidFill>
                <a:latin typeface="Times New Roman" panose="02020603050405020304" pitchFamily="18" charset="0"/>
                <a:cs typeface="Times New Roman" panose="02020603050405020304" pitchFamily="18" charset="0"/>
              </a:rPr>
              <a:t>Мантаев</a:t>
            </a:r>
            <a:r>
              <a:rPr lang="ru-RU" sz="1100" b="1" dirty="0">
                <a:solidFill>
                  <a:srgbClr val="002060"/>
                </a:solidFill>
                <a:latin typeface="Times New Roman" panose="02020603050405020304" pitchFamily="18" charset="0"/>
                <a:cs typeface="Times New Roman" panose="02020603050405020304" pitchFamily="18" charset="0"/>
              </a:rPr>
              <a:t>, И. </a:t>
            </a:r>
            <a:r>
              <a:rPr lang="ru-RU" sz="1100" b="1" dirty="0" err="1">
                <a:solidFill>
                  <a:srgbClr val="002060"/>
                </a:solidFill>
                <a:latin typeface="Times New Roman" panose="02020603050405020304" pitchFamily="18" charset="0"/>
                <a:cs typeface="Times New Roman" panose="02020603050405020304" pitchFamily="18" charset="0"/>
              </a:rPr>
              <a:t>Намсинов</a:t>
            </a:r>
            <a:r>
              <a:rPr lang="ru-RU" sz="1100" b="1" dirty="0">
                <a:solidFill>
                  <a:srgbClr val="002060"/>
                </a:solidFill>
                <a:latin typeface="Times New Roman" panose="02020603050405020304" pitchFamily="18" charset="0"/>
                <a:cs typeface="Times New Roman" panose="02020603050405020304" pitchFamily="18" charset="0"/>
              </a:rPr>
              <a:t>, М. Хонинов, Л. Очиров. Элиста, 1979 г.</a:t>
            </a:r>
            <a:endParaRPr lang="ru-RU" sz="1100" b="1" dirty="0">
              <a:solidFill>
                <a:srgbClr val="002060"/>
              </a:solidFill>
              <a:latin typeface="Times New Roman" panose="02020603050405020304" pitchFamily="18" charset="0"/>
              <a:cs typeface="Times New Roman" panose="02020603050405020304" pitchFamily="18" charset="0"/>
            </a:endParaRPr>
          </a:p>
          <a:p>
            <a:pPr indent="363855" algn="just"/>
            <a:endParaRPr lang="ru-RU" sz="1100" b="1" dirty="0">
              <a:solidFill>
                <a:srgbClr val="000099"/>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179512" y="1266255"/>
            <a:ext cx="2736304" cy="1951480"/>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nSpc>
                <a:spcPct val="150000"/>
              </a:lnSpc>
            </a:pPr>
            <a:r>
              <a:rPr lang="ru-RU" altLang="ru-RU" sz="1400" b="1" dirty="0" err="1">
                <a:solidFill>
                  <a:srgbClr val="0000CC"/>
                </a:solidFill>
                <a:latin typeface="Times New Roman" panose="02020603050405020304" pitchFamily="18" charset="0"/>
                <a:cs typeface="Times New Roman" panose="02020603050405020304" pitchFamily="18" charset="0"/>
              </a:rPr>
              <a:t>Хальмг</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келн</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өвкнрин</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келн</a:t>
            </a:r>
            <a:r>
              <a:rPr lang="ru-RU" altLang="ru-RU" sz="1400" b="1" dirty="0">
                <a:solidFill>
                  <a:srgbClr val="0000CC"/>
                </a:solidFill>
                <a:latin typeface="Times New Roman" panose="02020603050405020304" pitchFamily="18" charset="0"/>
                <a:cs typeface="Times New Roman" panose="02020603050405020304" pitchFamily="18" charset="0"/>
              </a:rPr>
              <a:t>.</a:t>
            </a:r>
            <a:endParaRPr lang="ru-RU" altLang="ru-RU" sz="1400" b="1" dirty="0">
              <a:solidFill>
                <a:srgbClr val="0000CC"/>
              </a:solidFill>
              <a:latin typeface="Times New Roman" panose="02020603050405020304" pitchFamily="18" charset="0"/>
              <a:cs typeface="Times New Roman" panose="02020603050405020304" pitchFamily="18" charset="0"/>
            </a:endParaRPr>
          </a:p>
          <a:p>
            <a:pPr>
              <a:lnSpc>
                <a:spcPct val="150000"/>
              </a:lnSpc>
            </a:pPr>
            <a:r>
              <a:rPr lang="ru-RU" altLang="ru-RU" sz="1400" b="1" dirty="0" err="1">
                <a:solidFill>
                  <a:srgbClr val="0000CC"/>
                </a:solidFill>
                <a:latin typeface="Times New Roman" panose="02020603050405020304" pitchFamily="18" charset="0"/>
                <a:cs typeface="Times New Roman" panose="02020603050405020304" pitchFamily="18" charset="0"/>
              </a:rPr>
              <a:t>Хурцарн</a:t>
            </a:r>
            <a:r>
              <a:rPr lang="ru-RU" altLang="ru-RU" sz="1400" b="1" dirty="0">
                <a:solidFill>
                  <a:srgbClr val="0000CC"/>
                </a:solidFill>
                <a:latin typeface="Times New Roman" panose="02020603050405020304" pitchFamily="18" charset="0"/>
                <a:cs typeface="Times New Roman" panose="02020603050405020304" pitchFamily="18" charset="0"/>
              </a:rPr>
              <a:t> – </a:t>
            </a:r>
            <a:r>
              <a:rPr lang="ru-RU" altLang="ru-RU" sz="1400" b="1" dirty="0" err="1">
                <a:solidFill>
                  <a:srgbClr val="0000CC"/>
                </a:solidFill>
                <a:latin typeface="Times New Roman" panose="02020603050405020304" pitchFamily="18" charset="0"/>
                <a:cs typeface="Times New Roman" panose="02020603050405020304" pitchFamily="18" charset="0"/>
              </a:rPr>
              <a:t>утхин</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ирәс</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үлнә</a:t>
            </a:r>
            <a:r>
              <a:rPr lang="ru-RU" altLang="ru-RU" sz="1400" b="1" dirty="0">
                <a:solidFill>
                  <a:srgbClr val="0000CC"/>
                </a:solidFill>
                <a:latin typeface="Times New Roman" panose="02020603050405020304" pitchFamily="18" charset="0"/>
                <a:cs typeface="Times New Roman" panose="02020603050405020304" pitchFamily="18" charset="0"/>
              </a:rPr>
              <a:t>.</a:t>
            </a:r>
            <a:endParaRPr lang="ru-RU" altLang="ru-RU" sz="1400" b="1" dirty="0">
              <a:solidFill>
                <a:srgbClr val="0000CC"/>
              </a:solidFill>
              <a:latin typeface="Times New Roman" panose="02020603050405020304" pitchFamily="18" charset="0"/>
              <a:cs typeface="Times New Roman" panose="02020603050405020304" pitchFamily="18" charset="0"/>
            </a:endParaRPr>
          </a:p>
          <a:p>
            <a:pPr>
              <a:lnSpc>
                <a:spcPct val="150000"/>
              </a:lnSpc>
            </a:pPr>
            <a:r>
              <a:rPr lang="ru-RU" altLang="ru-RU" sz="1400" b="1" dirty="0" err="1">
                <a:solidFill>
                  <a:srgbClr val="0000CC"/>
                </a:solidFill>
                <a:latin typeface="Times New Roman" panose="02020603050405020304" pitchFamily="18" charset="0"/>
                <a:cs typeface="Times New Roman" panose="02020603050405020304" pitchFamily="18" charset="0"/>
              </a:rPr>
              <a:t>Күңкнсн</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айсинь</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соңссн</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күн</a:t>
            </a:r>
            <a:endParaRPr lang="ru-RU" altLang="ru-RU" sz="1400" b="1" dirty="0">
              <a:solidFill>
                <a:srgbClr val="0000CC"/>
              </a:solidFill>
              <a:latin typeface="Times New Roman" panose="02020603050405020304" pitchFamily="18" charset="0"/>
              <a:cs typeface="Times New Roman" panose="02020603050405020304" pitchFamily="18" charset="0"/>
            </a:endParaRPr>
          </a:p>
          <a:p>
            <a:pPr>
              <a:lnSpc>
                <a:spcPct val="150000"/>
              </a:lnSpc>
            </a:pPr>
            <a:r>
              <a:rPr lang="ru-RU" altLang="ru-RU" sz="1400" b="1" dirty="0" err="1">
                <a:solidFill>
                  <a:srgbClr val="0000CC"/>
                </a:solidFill>
                <a:latin typeface="Times New Roman" panose="02020603050405020304" pitchFamily="18" charset="0"/>
                <a:cs typeface="Times New Roman" panose="02020603050405020304" pitchFamily="18" charset="0"/>
              </a:rPr>
              <a:t>Күңкл</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җаңһрч</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дуулҗана</a:t>
            </a: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гинә</a:t>
            </a:r>
            <a:endParaRPr lang="ru-RU" altLang="ru-RU" sz="1400" b="1" dirty="0">
              <a:solidFill>
                <a:srgbClr val="0000CC"/>
              </a:solidFill>
              <a:latin typeface="Times New Roman" panose="02020603050405020304" pitchFamily="18" charset="0"/>
              <a:cs typeface="Times New Roman" panose="02020603050405020304" pitchFamily="18" charset="0"/>
            </a:endParaRPr>
          </a:p>
          <a:p>
            <a:pPr>
              <a:lnSpc>
                <a:spcPct val="150000"/>
              </a:lnSpc>
            </a:pPr>
            <a:r>
              <a:rPr lang="ru-RU" altLang="ru-RU" sz="1400" b="1" dirty="0">
                <a:solidFill>
                  <a:srgbClr val="0000CC"/>
                </a:solidFill>
                <a:latin typeface="Times New Roman" panose="02020603050405020304" pitchFamily="18" charset="0"/>
                <a:cs typeface="Times New Roman" panose="02020603050405020304" pitchFamily="18" charset="0"/>
              </a:rPr>
              <a:t>                  </a:t>
            </a:r>
            <a:r>
              <a:rPr lang="ru-RU" altLang="ru-RU" sz="1400" b="1" dirty="0" smtClean="0">
                <a:solidFill>
                  <a:srgbClr val="0000CC"/>
                </a:solidFill>
                <a:latin typeface="Times New Roman" panose="02020603050405020304" pitchFamily="18" charset="0"/>
                <a:cs typeface="Times New Roman" panose="02020603050405020304" pitchFamily="18" charset="0"/>
              </a:rPr>
              <a:t>       </a:t>
            </a:r>
            <a:r>
              <a:rPr lang="ru-RU" altLang="ru-RU" sz="1400" b="1" dirty="0" err="1">
                <a:solidFill>
                  <a:srgbClr val="0000CC"/>
                </a:solidFill>
                <a:latin typeface="Times New Roman" panose="02020603050405020304" pitchFamily="18" charset="0"/>
                <a:cs typeface="Times New Roman" panose="02020603050405020304" pitchFamily="18" charset="0"/>
              </a:rPr>
              <a:t>Хоньна</a:t>
            </a:r>
            <a:r>
              <a:rPr lang="ru-RU" altLang="ru-RU" sz="1400" b="1" dirty="0">
                <a:solidFill>
                  <a:srgbClr val="0000CC"/>
                </a:solidFill>
                <a:latin typeface="Times New Roman" panose="02020603050405020304" pitchFamily="18" charset="0"/>
                <a:cs typeface="Times New Roman" panose="02020603050405020304" pitchFamily="18" charset="0"/>
              </a:rPr>
              <a:t> Михаил</a:t>
            </a:r>
            <a:endParaRPr lang="ru-RU" altLang="ru-RU" sz="1400" b="1" dirty="0">
              <a:solidFill>
                <a:srgbClr val="0000CC"/>
              </a:solidFill>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971600" y="260648"/>
            <a:ext cx="7848872"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endParaRPr lang="en-US" altLang="ru-RU" sz="2400" b="1" dirty="0" smtClean="0">
              <a:solidFill>
                <a:srgbClr val="0000CC"/>
              </a:solidFill>
              <a:latin typeface="Times New Roman" panose="02020603050405020304" pitchFamily="18" charset="0"/>
              <a:cs typeface="Times New Roman" panose="02020603050405020304" pitchFamily="18" charset="0"/>
            </a:endParaRPr>
          </a:p>
          <a:p>
            <a:pPr algn="ctr"/>
            <a:r>
              <a:rPr lang="ru-RU" altLang="ru-RU" sz="2400" b="1" dirty="0" smtClean="0">
                <a:solidFill>
                  <a:srgbClr val="0000CC"/>
                </a:solidFill>
                <a:latin typeface="Times New Roman" panose="02020603050405020304" pitchFamily="18" charset="0"/>
                <a:cs typeface="Times New Roman" panose="02020603050405020304" pitchFamily="18" charset="0"/>
              </a:rPr>
              <a:t>На </a:t>
            </a:r>
            <a:r>
              <a:rPr lang="ru-RU" altLang="ru-RU" sz="2400" b="1" dirty="0">
                <a:solidFill>
                  <a:srgbClr val="0000CC"/>
                </a:solidFill>
                <a:latin typeface="Times New Roman" panose="02020603050405020304" pitchFamily="18" charset="0"/>
                <a:cs typeface="Times New Roman" panose="02020603050405020304" pitchFamily="18" charset="0"/>
              </a:rPr>
              <a:t>моем языке </a:t>
            </a:r>
            <a:r>
              <a:rPr lang="ru-RU" altLang="ru-RU" sz="2400" b="1" dirty="0" smtClean="0">
                <a:solidFill>
                  <a:srgbClr val="0000CC"/>
                </a:solidFill>
                <a:latin typeface="Times New Roman" panose="02020603050405020304" pitchFamily="18" charset="0"/>
                <a:cs typeface="Times New Roman" panose="02020603050405020304" pitchFamily="18" charset="0"/>
              </a:rPr>
              <a:t>говорил</a:t>
            </a:r>
            <a:r>
              <a:rPr lang="en-US" altLang="ru-RU" sz="2400" b="1" dirty="0" smtClean="0">
                <a:solidFill>
                  <a:srgbClr val="0000CC"/>
                </a:solidFill>
                <a:latin typeface="Times New Roman" panose="02020603050405020304" pitchFamily="18" charset="0"/>
                <a:cs typeface="Times New Roman" panose="02020603050405020304" pitchFamily="18" charset="0"/>
              </a:rPr>
              <a:t>и</a:t>
            </a:r>
            <a:r>
              <a:rPr lang="ru-RU" altLang="ru-RU" sz="2400" b="1" dirty="0" smtClean="0">
                <a:solidFill>
                  <a:srgbClr val="0000CC"/>
                </a:solidFill>
                <a:latin typeface="Times New Roman" panose="02020603050405020304" pitchFamily="18" charset="0"/>
                <a:cs typeface="Times New Roman" panose="02020603050405020304" pitchFamily="18" charset="0"/>
              </a:rPr>
              <a:t>…</a:t>
            </a:r>
            <a:r>
              <a:rPr lang="ru-RU" sz="2400" b="1" dirty="0" smtClean="0">
                <a:solidFill>
                  <a:srgbClr val="000000"/>
                </a:solidFill>
                <a:latin typeface="Times New Roman" panose="02020603050405020304" pitchFamily="18" charset="0"/>
                <a:ea typeface="Calibri" panose="020F0502020204030204" pitchFamily="34" charset="0"/>
              </a:rPr>
              <a:t> </a:t>
            </a:r>
            <a:r>
              <a:rPr lang="ru-RU" sz="2400" b="1" dirty="0">
                <a:solidFill>
                  <a:srgbClr val="0000CC"/>
                </a:solidFill>
                <a:latin typeface="Times New Roman" panose="02020603050405020304" pitchFamily="18" charset="0"/>
                <a:ea typeface="Calibri" panose="020F0502020204030204" pitchFamily="34" charset="0"/>
              </a:rPr>
              <a:t>Михаил Хонинов </a:t>
            </a:r>
            <a:br>
              <a:rPr lang="ru-RU" altLang="ru-RU" sz="2400" b="1" dirty="0">
                <a:solidFill>
                  <a:srgbClr val="0000CC"/>
                </a:solidFill>
                <a:latin typeface="Times New Roman" panose="02020603050405020304" pitchFamily="18" charset="0"/>
                <a:cs typeface="Times New Roman" panose="02020603050405020304" pitchFamily="18" charset="0"/>
              </a:rPr>
            </a:br>
            <a:endParaRPr lang="ru-RU" sz="2400" b="1" dirty="0"/>
          </a:p>
        </p:txBody>
      </p:sp>
      <p:sp>
        <p:nvSpPr>
          <p:cNvPr id="9" name="Прямоугольник с двумя скругленными противолежащими углами 8"/>
          <p:cNvSpPr/>
          <p:nvPr/>
        </p:nvSpPr>
        <p:spPr>
          <a:xfrm>
            <a:off x="179512" y="3777749"/>
            <a:ext cx="2731912" cy="2899289"/>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nSpc>
                <a:spcPct val="150000"/>
              </a:lnSpc>
            </a:pPr>
            <a:r>
              <a:rPr lang="ru-RU" altLang="ru-RU" sz="1400" b="1" dirty="0">
                <a:latin typeface="Times New Roman" panose="02020603050405020304" pitchFamily="18" charset="0"/>
                <a:cs typeface="Times New Roman" panose="02020603050405020304" pitchFamily="18" charset="0"/>
              </a:rPr>
              <a:t> </a:t>
            </a:r>
            <a:r>
              <a:rPr lang="ru-RU" altLang="ru-RU" sz="1200" b="1" dirty="0">
                <a:solidFill>
                  <a:srgbClr val="0000CC"/>
                </a:solidFill>
                <a:latin typeface="Times New Roman" panose="02020603050405020304" pitchFamily="18" charset="0"/>
                <a:cs typeface="Times New Roman" panose="02020603050405020304" pitchFamily="18" charset="0"/>
              </a:rPr>
              <a:t>***</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Калмыцкий язык – </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        </a:t>
            </a:r>
            <a:r>
              <a:rPr lang="ru-RU" altLang="ru-RU" sz="1200" b="1" dirty="0" smtClean="0">
                <a:solidFill>
                  <a:srgbClr val="0000CC"/>
                </a:solidFill>
                <a:latin typeface="Times New Roman" panose="02020603050405020304" pitchFamily="18" charset="0"/>
                <a:cs typeface="Times New Roman" panose="02020603050405020304" pitchFamily="18" charset="0"/>
              </a:rPr>
              <a:t>        </a:t>
            </a:r>
            <a:r>
              <a:rPr lang="ru-RU" altLang="ru-RU" sz="1200" b="1" dirty="0">
                <a:solidFill>
                  <a:srgbClr val="0000CC"/>
                </a:solidFill>
                <a:latin typeface="Times New Roman" panose="02020603050405020304" pitchFamily="18" charset="0"/>
                <a:cs typeface="Times New Roman" panose="02020603050405020304" pitchFamily="18" charset="0"/>
              </a:rPr>
              <a:t>это речь моих предков,</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Острее, чем лучшие в мире </a:t>
            </a:r>
            <a:endParaRPr lang="en-US" altLang="ru-RU" sz="1200" b="1" dirty="0" smtClean="0">
              <a:solidFill>
                <a:srgbClr val="0000CC"/>
              </a:solidFill>
              <a:latin typeface="Times New Roman" panose="02020603050405020304" pitchFamily="18" charset="0"/>
              <a:cs typeface="Times New Roman" panose="02020603050405020304" pitchFamily="18" charset="0"/>
            </a:endParaRPr>
          </a:p>
          <a:p>
            <a:pPr>
              <a:lnSpc>
                <a:spcPct val="150000"/>
              </a:lnSpc>
            </a:pPr>
            <a:r>
              <a:rPr lang="en-US" altLang="ru-RU" sz="1200" b="1" dirty="0">
                <a:solidFill>
                  <a:srgbClr val="0000CC"/>
                </a:solidFill>
                <a:latin typeface="Times New Roman" panose="02020603050405020304" pitchFamily="18" charset="0"/>
                <a:cs typeface="Times New Roman" panose="02020603050405020304" pitchFamily="18" charset="0"/>
              </a:rPr>
              <a:t> </a:t>
            </a:r>
            <a:r>
              <a:rPr lang="en-US" altLang="ru-RU" sz="1200" b="1" dirty="0" smtClean="0">
                <a:solidFill>
                  <a:srgbClr val="0000CC"/>
                </a:solidFill>
                <a:latin typeface="Times New Roman" panose="02020603050405020304" pitchFamily="18" charset="0"/>
                <a:cs typeface="Times New Roman" panose="02020603050405020304" pitchFamily="18" charset="0"/>
              </a:rPr>
              <a:t>                                              </a:t>
            </a:r>
            <a:r>
              <a:rPr lang="ru-RU" altLang="ru-RU" sz="1200" b="1" dirty="0" smtClean="0">
                <a:solidFill>
                  <a:srgbClr val="0000CC"/>
                </a:solidFill>
                <a:latin typeface="Times New Roman" panose="02020603050405020304" pitchFamily="18" charset="0"/>
                <a:cs typeface="Times New Roman" panose="02020603050405020304" pitchFamily="18" charset="0"/>
              </a:rPr>
              <a:t>мечи</a:t>
            </a:r>
            <a:r>
              <a:rPr lang="ru-RU" altLang="ru-RU" sz="1200" b="1" dirty="0">
                <a:solidFill>
                  <a:srgbClr val="0000CC"/>
                </a:solidFill>
                <a:latin typeface="Times New Roman" panose="02020603050405020304" pitchFamily="18" charset="0"/>
                <a:cs typeface="Times New Roman" panose="02020603050405020304" pitchFamily="18" charset="0"/>
              </a:rPr>
              <a:t>,</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И тот, кто услышал звучание, </a:t>
            </a:r>
            <a:endParaRPr lang="en-US" altLang="ru-RU" sz="1200" b="1" dirty="0" smtClean="0">
              <a:solidFill>
                <a:srgbClr val="0000CC"/>
              </a:solidFill>
              <a:latin typeface="Times New Roman" panose="02020603050405020304" pitchFamily="18" charset="0"/>
              <a:cs typeface="Times New Roman" panose="02020603050405020304" pitchFamily="18" charset="0"/>
            </a:endParaRPr>
          </a:p>
          <a:p>
            <a:pPr>
              <a:lnSpc>
                <a:spcPct val="150000"/>
              </a:lnSpc>
            </a:pPr>
            <a:r>
              <a:rPr lang="en-US" altLang="ru-RU" sz="1200" b="1" dirty="0">
                <a:solidFill>
                  <a:srgbClr val="0000CC"/>
                </a:solidFill>
                <a:latin typeface="Times New Roman" panose="02020603050405020304" pitchFamily="18" charset="0"/>
                <a:cs typeface="Times New Roman" panose="02020603050405020304" pitchFamily="18" charset="0"/>
              </a:rPr>
              <a:t> </a:t>
            </a:r>
            <a:r>
              <a:rPr lang="en-US" altLang="ru-RU" sz="1200" b="1" dirty="0" smtClean="0">
                <a:solidFill>
                  <a:srgbClr val="0000CC"/>
                </a:solidFill>
                <a:latin typeface="Times New Roman" panose="02020603050405020304" pitchFamily="18" charset="0"/>
                <a:cs typeface="Times New Roman" panose="02020603050405020304" pitchFamily="18" charset="0"/>
              </a:rPr>
              <a:t>                                            </a:t>
            </a:r>
            <a:r>
              <a:rPr lang="ru-RU" altLang="ru-RU" sz="1200" b="1" dirty="0" smtClean="0">
                <a:solidFill>
                  <a:srgbClr val="0000CC"/>
                </a:solidFill>
                <a:latin typeface="Times New Roman" panose="02020603050405020304" pitchFamily="18" charset="0"/>
                <a:cs typeface="Times New Roman" panose="02020603050405020304" pitchFamily="18" charset="0"/>
              </a:rPr>
              <a:t>метко</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Сравнил с пением мудрого </a:t>
            </a:r>
            <a:r>
              <a:rPr lang="en-US" altLang="ru-RU" sz="1200" b="1" dirty="0" smtClean="0">
                <a:solidFill>
                  <a:srgbClr val="0000CC"/>
                </a:solidFill>
                <a:latin typeface="Times New Roman" panose="02020603050405020304" pitchFamily="18" charset="0"/>
                <a:cs typeface="Times New Roman" panose="02020603050405020304" pitchFamily="18" charset="0"/>
              </a:rPr>
              <a:t>  </a:t>
            </a:r>
            <a:endParaRPr lang="en-US" altLang="ru-RU" sz="1200" b="1" dirty="0" smtClean="0">
              <a:solidFill>
                <a:srgbClr val="0000CC"/>
              </a:solidFill>
              <a:latin typeface="Times New Roman" panose="02020603050405020304" pitchFamily="18" charset="0"/>
              <a:cs typeface="Times New Roman" panose="02020603050405020304" pitchFamily="18" charset="0"/>
            </a:endParaRPr>
          </a:p>
          <a:p>
            <a:pPr>
              <a:lnSpc>
                <a:spcPct val="150000"/>
              </a:lnSpc>
            </a:pPr>
            <a:r>
              <a:rPr lang="en-US" altLang="ru-RU" sz="1200" b="1" dirty="0">
                <a:solidFill>
                  <a:srgbClr val="0000CC"/>
                </a:solidFill>
                <a:latin typeface="Times New Roman" panose="02020603050405020304" pitchFamily="18" charset="0"/>
                <a:cs typeface="Times New Roman" panose="02020603050405020304" pitchFamily="18" charset="0"/>
              </a:rPr>
              <a:t> </a:t>
            </a:r>
            <a:r>
              <a:rPr lang="en-US" altLang="ru-RU" sz="1200" b="1" dirty="0" smtClean="0">
                <a:solidFill>
                  <a:srgbClr val="0000CC"/>
                </a:solidFill>
                <a:latin typeface="Times New Roman" panose="02020603050405020304" pitchFamily="18" charset="0"/>
                <a:cs typeface="Times New Roman" panose="02020603050405020304" pitchFamily="18" charset="0"/>
              </a:rPr>
              <a:t>                                   </a:t>
            </a:r>
            <a:r>
              <a:rPr lang="ru-RU" altLang="ru-RU" sz="1200" b="1" dirty="0" err="1" smtClean="0">
                <a:solidFill>
                  <a:srgbClr val="0000CC"/>
                </a:solidFill>
                <a:latin typeface="Times New Roman" panose="02020603050405020304" pitchFamily="18" charset="0"/>
                <a:cs typeface="Times New Roman" panose="02020603050405020304" pitchFamily="18" charset="0"/>
              </a:rPr>
              <a:t>джангарчи</a:t>
            </a:r>
            <a:r>
              <a:rPr lang="ru-RU" altLang="ru-RU" sz="1200" b="1" dirty="0">
                <a:solidFill>
                  <a:srgbClr val="0000CC"/>
                </a:solidFill>
                <a:latin typeface="Times New Roman" panose="02020603050405020304" pitchFamily="18" charset="0"/>
                <a:cs typeface="Times New Roman" panose="02020603050405020304" pitchFamily="18" charset="0"/>
              </a:rPr>
              <a:t>.</a:t>
            </a:r>
            <a:br>
              <a:rPr lang="ru-RU" altLang="ru-RU" sz="1200" b="1" dirty="0">
                <a:solidFill>
                  <a:srgbClr val="0000CC"/>
                </a:solidFill>
                <a:latin typeface="Times New Roman" panose="02020603050405020304" pitchFamily="18" charset="0"/>
                <a:cs typeface="Times New Roman" panose="02020603050405020304" pitchFamily="18" charset="0"/>
              </a:rPr>
            </a:br>
            <a:r>
              <a:rPr lang="ru-RU" altLang="ru-RU" sz="1200" b="1" dirty="0">
                <a:solidFill>
                  <a:srgbClr val="0000CC"/>
                </a:solidFill>
                <a:latin typeface="Times New Roman" panose="02020603050405020304" pitchFamily="18" charset="0"/>
                <a:cs typeface="Times New Roman" panose="02020603050405020304" pitchFamily="18" charset="0"/>
              </a:rPr>
              <a:t>                 Перевод Р. </a:t>
            </a:r>
            <a:r>
              <a:rPr lang="ru-RU" altLang="ru-RU" sz="1200" b="1" dirty="0" err="1">
                <a:solidFill>
                  <a:srgbClr val="0000CC"/>
                </a:solidFill>
                <a:latin typeface="Times New Roman" panose="02020603050405020304" pitchFamily="18" charset="0"/>
                <a:cs typeface="Times New Roman" panose="02020603050405020304" pitchFamily="18" charset="0"/>
              </a:rPr>
              <a:t>Ханиновой</a:t>
            </a:r>
            <a:r>
              <a:rPr lang="ru-RU" altLang="ru-RU" sz="1200" b="1" dirty="0">
                <a:latin typeface="Times New Roman" panose="02020603050405020304" pitchFamily="18" charset="0"/>
                <a:cs typeface="Times New Roman" panose="02020603050405020304" pitchFamily="18" charset="0"/>
              </a:rPr>
              <a:t>. </a:t>
            </a:r>
            <a:endParaRPr lang="ru-RU" altLang="ru-RU" sz="1200" b="1" dirty="0">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rotWithShape="1">
          <a:blip r:embed="rId2"/>
          <a:srcRect b="11562"/>
          <a:stretch>
            <a:fillRect/>
          </a:stretch>
        </p:blipFill>
        <p:spPr>
          <a:xfrm>
            <a:off x="3059832" y="1250864"/>
            <a:ext cx="2806977" cy="2548016"/>
          </a:xfrm>
          <a:prstGeom prst="rect">
            <a:avLst/>
          </a:prstGeom>
          <a:ln w="3175">
            <a:solidFill>
              <a:schemeClr val="tx1"/>
            </a:solidFill>
          </a:ln>
          <a:effectLst>
            <a:outerShdw blurRad="292100" dist="139700" dir="2700000" algn="tl" rotWithShape="0">
              <a:srgbClr val="333333">
                <a:alpha val="65000"/>
              </a:srgbClr>
            </a:outerShdw>
          </a:effectLst>
        </p:spPr>
      </p:pic>
      <p:sp>
        <p:nvSpPr>
          <p:cNvPr id="12" name="Прямоугольник 11"/>
          <p:cNvSpPr/>
          <p:nvPr/>
        </p:nvSpPr>
        <p:spPr>
          <a:xfrm>
            <a:off x="4887465" y="5190297"/>
            <a:ext cx="3228131" cy="1012947"/>
          </a:xfrm>
          <a:prstGeom prst="rect">
            <a:avLst/>
          </a:prstGeom>
          <a:noFill/>
          <a:ln>
            <a:noFill/>
          </a:ln>
        </p:spPr>
        <p:txBody>
          <a:bodyPr anchor="ctr">
            <a:noAutofit/>
          </a:bodyPr>
          <a:lstStyle/>
          <a:p>
            <a:pPr algn="ctr"/>
            <a:endParaRPr lang="ru-RU" b="1" dirty="0">
              <a:solidFill>
                <a:srgbClr val="002060"/>
              </a:solidFill>
            </a:endParaRPr>
          </a:p>
        </p:txBody>
      </p:sp>
      <p:sp>
        <p:nvSpPr>
          <p:cNvPr id="13" name="Прямоугольник с двумя скругленными противолежащими углами 12"/>
          <p:cNvSpPr/>
          <p:nvPr/>
        </p:nvSpPr>
        <p:spPr>
          <a:xfrm>
            <a:off x="3031649" y="3942180"/>
            <a:ext cx="2806978" cy="758019"/>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00099"/>
              </a:solidFill>
              <a:latin typeface="Times New Roman" panose="02020603050405020304" pitchFamily="18" charset="0"/>
              <a:cs typeface="Times New Roman" panose="02020603050405020304" pitchFamily="18" charset="0"/>
            </a:endParaRPr>
          </a:p>
          <a:p>
            <a:pPr algn="ctr"/>
            <a:endParaRPr lang="en-US" sz="1400" b="1" dirty="0" smtClean="0">
              <a:solidFill>
                <a:srgbClr val="000099"/>
              </a:solidFill>
              <a:latin typeface="Times New Roman" panose="02020603050405020304" pitchFamily="18" charset="0"/>
              <a:cs typeface="Times New Roman" panose="02020603050405020304" pitchFamily="18" charset="0"/>
            </a:endParaRPr>
          </a:p>
          <a:p>
            <a:pPr algn="ctr"/>
            <a:r>
              <a:rPr lang="ru-RU" sz="1400" b="1" dirty="0" smtClean="0">
                <a:solidFill>
                  <a:srgbClr val="000099"/>
                </a:solidFill>
                <a:latin typeface="Times New Roman" panose="02020603050405020304" pitchFamily="18" charset="0"/>
                <a:cs typeface="Times New Roman" panose="02020603050405020304" pitchFamily="18" charset="0"/>
              </a:rPr>
              <a:t>Памятник </a:t>
            </a:r>
            <a:r>
              <a:rPr lang="ru-RU" sz="1400" b="1" dirty="0">
                <a:solidFill>
                  <a:srgbClr val="000099"/>
                </a:solidFill>
                <a:latin typeface="Times New Roman" panose="02020603050405020304" pitchFamily="18" charset="0"/>
                <a:cs typeface="Times New Roman" panose="02020603050405020304" pitchFamily="18" charset="0"/>
              </a:rPr>
              <a:t>М. Хонинову. Скульптор </a:t>
            </a:r>
            <a:r>
              <a:rPr lang="ru-RU" sz="1400" b="1" dirty="0" smtClean="0">
                <a:solidFill>
                  <a:srgbClr val="000099"/>
                </a:solidFill>
                <a:latin typeface="Times New Roman" panose="02020603050405020304" pitchFamily="18" charset="0"/>
                <a:cs typeface="Times New Roman" panose="02020603050405020304" pitchFamily="18" charset="0"/>
              </a:rPr>
              <a:t>Г</a:t>
            </a:r>
            <a:r>
              <a:rPr lang="en-US" sz="1400" b="1" dirty="0" smtClean="0">
                <a:solidFill>
                  <a:srgbClr val="000099"/>
                </a:solidFill>
                <a:latin typeface="Times New Roman" panose="02020603050405020304" pitchFamily="18" charset="0"/>
                <a:cs typeface="Times New Roman" panose="02020603050405020304" pitchFamily="18" charset="0"/>
              </a:rPr>
              <a:t>.</a:t>
            </a:r>
            <a:r>
              <a:rPr lang="ru-RU" sz="1400" b="1" dirty="0" smtClean="0">
                <a:solidFill>
                  <a:srgbClr val="000099"/>
                </a:solidFill>
                <a:latin typeface="Times New Roman" panose="02020603050405020304" pitchFamily="18" charset="0"/>
                <a:cs typeface="Times New Roman" panose="02020603050405020304" pitchFamily="18" charset="0"/>
              </a:rPr>
              <a:t> </a:t>
            </a:r>
            <a:r>
              <a:rPr lang="ru-RU" sz="1400" b="1" dirty="0" err="1">
                <a:solidFill>
                  <a:srgbClr val="000099"/>
                </a:solidFill>
                <a:latin typeface="Times New Roman" panose="02020603050405020304" pitchFamily="18" charset="0"/>
                <a:cs typeface="Times New Roman" panose="02020603050405020304" pitchFamily="18" charset="0"/>
              </a:rPr>
              <a:t>Ванькаев</a:t>
            </a:r>
            <a:r>
              <a:rPr lang="ru-RU" sz="1400" b="1" dirty="0">
                <a:solidFill>
                  <a:srgbClr val="000099"/>
                </a:solidFill>
                <a:latin typeface="Times New Roman" panose="02020603050405020304" pitchFamily="18" charset="0"/>
                <a:cs typeface="Times New Roman" panose="02020603050405020304" pitchFamily="18" charset="0"/>
              </a:rPr>
              <a:t>. </a:t>
            </a:r>
            <a:endParaRPr lang="ru-RU" sz="1400" b="1" dirty="0">
              <a:solidFill>
                <a:srgbClr val="000099"/>
              </a:solidFill>
              <a:latin typeface="Times New Roman" panose="02020603050405020304" pitchFamily="18" charset="0"/>
              <a:cs typeface="Times New Roman" panose="02020603050405020304" pitchFamily="18" charset="0"/>
            </a:endParaRPr>
          </a:p>
          <a:p>
            <a:pPr algn="ctr"/>
            <a:r>
              <a:rPr lang="ru-RU" sz="1400" b="1" dirty="0" err="1">
                <a:solidFill>
                  <a:srgbClr val="000099"/>
                </a:solidFill>
                <a:latin typeface="Times New Roman" panose="02020603050405020304" pitchFamily="18" charset="0"/>
                <a:cs typeface="Times New Roman" panose="02020603050405020304" pitchFamily="18" charset="0"/>
              </a:rPr>
              <a:t>Цаган-Нур</a:t>
            </a:r>
            <a:r>
              <a:rPr lang="ru-RU" sz="1400" b="1" dirty="0">
                <a:solidFill>
                  <a:srgbClr val="000099"/>
                </a:solidFill>
                <a:latin typeface="Times New Roman" panose="02020603050405020304" pitchFamily="18" charset="0"/>
                <a:cs typeface="Times New Roman" panose="02020603050405020304" pitchFamily="18" charset="0"/>
              </a:rPr>
              <a:t>, 2009</a:t>
            </a:r>
            <a:endParaRPr lang="ru-RU" sz="1400" b="1" dirty="0">
              <a:solidFill>
                <a:srgbClr val="000099"/>
              </a:solidFill>
              <a:latin typeface="Times New Roman" panose="02020603050405020304" pitchFamily="18" charset="0"/>
              <a:cs typeface="Times New Roman" panose="02020603050405020304" pitchFamily="18" charset="0"/>
            </a:endParaRPr>
          </a:p>
          <a:p>
            <a:pPr>
              <a:lnSpc>
                <a:spcPct val="150000"/>
              </a:lnSpc>
            </a:pPr>
            <a:endParaRPr lang="ru-RU" altLang="ru-RU" sz="1400" b="1" dirty="0">
              <a:latin typeface="Times New Roman" panose="02020603050405020304" pitchFamily="18" charset="0"/>
              <a:cs typeface="Times New Roman" panose="02020603050405020304" pitchFamily="18" charset="0"/>
            </a:endParaRPr>
          </a:p>
        </p:txBody>
      </p:sp>
      <p:sp>
        <p:nvSpPr>
          <p:cNvPr id="14" name="Прямоугольник с двумя скругленными противолежащими углами 13"/>
          <p:cNvSpPr/>
          <p:nvPr/>
        </p:nvSpPr>
        <p:spPr>
          <a:xfrm>
            <a:off x="6084120" y="1207322"/>
            <a:ext cx="2808359" cy="5469716"/>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endParaRPr lang="en-US" sz="1200" b="1" dirty="0" smtClean="0">
              <a:solidFill>
                <a:srgbClr val="0000CC"/>
              </a:solidFill>
              <a:latin typeface="Times New Roman" panose="02020603050405020304" pitchFamily="18" charset="0"/>
              <a:cs typeface="Times New Roman" panose="02020603050405020304" pitchFamily="18" charset="0"/>
            </a:endParaRPr>
          </a:p>
          <a:p>
            <a:r>
              <a:rPr lang="ru-RU" sz="1200" b="1" dirty="0" smtClean="0">
                <a:solidFill>
                  <a:srgbClr val="0000CC"/>
                </a:solidFill>
                <a:latin typeface="Times New Roman" panose="02020603050405020304" pitchFamily="18" charset="0"/>
                <a:cs typeface="Times New Roman" panose="02020603050405020304" pitchFamily="18" charset="0"/>
              </a:rPr>
              <a:t>Люблю </a:t>
            </a:r>
            <a:r>
              <a:rPr lang="ru-RU" sz="1200" b="1" dirty="0">
                <a:solidFill>
                  <a:srgbClr val="0000CC"/>
                </a:solidFill>
                <a:latin typeface="Times New Roman" panose="02020603050405020304" pitchFamily="18" charset="0"/>
                <a:cs typeface="Times New Roman" panose="02020603050405020304" pitchFamily="18" charset="0"/>
              </a:rPr>
              <a:t>я маленьких детей!</a:t>
            </a:r>
            <a:endParaRPr lang="ru-RU" sz="1200" b="1" dirty="0">
              <a:solidFill>
                <a:srgbClr val="0000CC"/>
              </a:solidFill>
              <a:latin typeface="Times New Roman" panose="02020603050405020304" pitchFamily="18" charset="0"/>
              <a:cs typeface="Times New Roman" panose="02020603050405020304" pitchFamily="18" charset="0"/>
            </a:endParaRPr>
          </a:p>
          <a:p>
            <a:endParaRPr lang="en-US" sz="1200" b="1" dirty="0" smtClean="0">
              <a:solidFill>
                <a:srgbClr val="0000CC"/>
              </a:solidFill>
              <a:latin typeface="Times New Roman" panose="02020603050405020304" pitchFamily="18" charset="0"/>
              <a:cs typeface="Times New Roman" panose="02020603050405020304" pitchFamily="18" charset="0"/>
            </a:endParaRPr>
          </a:p>
          <a:p>
            <a:r>
              <a:rPr lang="ru-RU" sz="1200" b="1" dirty="0" smtClean="0">
                <a:solidFill>
                  <a:srgbClr val="0000CC"/>
                </a:solidFill>
                <a:latin typeface="Times New Roman" panose="02020603050405020304" pitchFamily="18" charset="0"/>
                <a:cs typeface="Times New Roman" panose="02020603050405020304" pitchFamily="18" charset="0"/>
              </a:rPr>
              <a:t>Я </a:t>
            </a:r>
            <a:r>
              <a:rPr lang="ru-RU" sz="1200" b="1" dirty="0">
                <a:solidFill>
                  <a:srgbClr val="0000CC"/>
                </a:solidFill>
                <a:latin typeface="Times New Roman" panose="02020603050405020304" pitchFamily="18" charset="0"/>
                <a:cs typeface="Times New Roman" panose="02020603050405020304" pitchFamily="18" charset="0"/>
              </a:rPr>
              <a:t>был солдатом,</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Видел все на свете,</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Беду и пепел фронтовых путей…</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Не зная бед, пусть радуются дети.</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О, как люблю я маленьких детей!</a:t>
            </a:r>
            <a:endParaRPr lang="ru-RU" sz="1200" b="1" dirty="0">
              <a:solidFill>
                <a:srgbClr val="0000CC"/>
              </a:solidFill>
              <a:latin typeface="Times New Roman" panose="02020603050405020304" pitchFamily="18" charset="0"/>
              <a:cs typeface="Times New Roman" panose="02020603050405020304" pitchFamily="18" charset="0"/>
            </a:endParaRPr>
          </a:p>
          <a:p>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Я был солдатом.</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В нашей жизни веха –</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Победа или маленький успех.</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Детей я видел, но не слышал </a:t>
            </a:r>
            <a:endParaRPr lang="en-US" sz="1200" b="1" dirty="0" smtClean="0">
              <a:solidFill>
                <a:srgbClr val="0000CC"/>
              </a:solidFill>
              <a:latin typeface="Times New Roman" panose="02020603050405020304" pitchFamily="18" charset="0"/>
              <a:cs typeface="Times New Roman" panose="02020603050405020304" pitchFamily="18" charset="0"/>
            </a:endParaRPr>
          </a:p>
          <a:p>
            <a:r>
              <a:rPr lang="en-US" sz="1200" b="1" dirty="0">
                <a:solidFill>
                  <a:srgbClr val="0000CC"/>
                </a:solidFill>
                <a:latin typeface="Times New Roman" panose="02020603050405020304" pitchFamily="18" charset="0"/>
                <a:cs typeface="Times New Roman" panose="02020603050405020304" pitchFamily="18" charset="0"/>
              </a:rPr>
              <a:t> </a:t>
            </a:r>
            <a:r>
              <a:rPr lang="en-US" sz="1200" b="1" dirty="0" smtClean="0">
                <a:solidFill>
                  <a:srgbClr val="0000CC"/>
                </a:solidFill>
                <a:latin typeface="Times New Roman" panose="02020603050405020304" pitchFamily="18" charset="0"/>
                <a:cs typeface="Times New Roman" panose="02020603050405020304" pitchFamily="18" charset="0"/>
              </a:rPr>
              <a:t>                                                  с</a:t>
            </a:r>
            <a:r>
              <a:rPr lang="ru-RU" sz="1200" b="1" dirty="0" smtClean="0">
                <a:solidFill>
                  <a:srgbClr val="0000CC"/>
                </a:solidFill>
                <a:latin typeface="Times New Roman" panose="02020603050405020304" pitchFamily="18" charset="0"/>
                <a:cs typeface="Times New Roman" panose="02020603050405020304" pitchFamily="18" charset="0"/>
              </a:rPr>
              <a:t>меха</a:t>
            </a:r>
            <a:r>
              <a:rPr lang="ru-RU" sz="1200" b="1" dirty="0">
                <a:solidFill>
                  <a:srgbClr val="0000CC"/>
                </a:solidFill>
                <a:latin typeface="Times New Roman" panose="02020603050405020304" pitchFamily="18" charset="0"/>
                <a:cs typeface="Times New Roman" panose="02020603050405020304" pitchFamily="18" charset="0"/>
              </a:rPr>
              <a:t>…</a:t>
            </a:r>
            <a:endParaRPr lang="ru-RU" sz="1200" b="1" dirty="0">
              <a:solidFill>
                <a:srgbClr val="0000CC"/>
              </a:solidFill>
              <a:latin typeface="Times New Roman" panose="02020603050405020304" pitchFamily="18" charset="0"/>
              <a:cs typeface="Times New Roman" panose="02020603050405020304" pitchFamily="18" charset="0"/>
            </a:endParaRPr>
          </a:p>
          <a:p>
            <a:r>
              <a:rPr lang="ru-RU" sz="1200" b="1" dirty="0">
                <a:solidFill>
                  <a:srgbClr val="0000CC"/>
                </a:solidFill>
                <a:latin typeface="Times New Roman" panose="02020603050405020304" pitchFamily="18" charset="0"/>
                <a:cs typeface="Times New Roman" panose="02020603050405020304" pitchFamily="18" charset="0"/>
              </a:rPr>
              <a:t>О, как с тех пор люблю я детский </a:t>
            </a:r>
            <a:endParaRPr lang="en-US" sz="1200" b="1" dirty="0" smtClean="0">
              <a:solidFill>
                <a:srgbClr val="0000CC"/>
              </a:solidFill>
              <a:latin typeface="Times New Roman" panose="02020603050405020304" pitchFamily="18" charset="0"/>
              <a:cs typeface="Times New Roman" panose="02020603050405020304" pitchFamily="18" charset="0"/>
            </a:endParaRPr>
          </a:p>
          <a:p>
            <a:r>
              <a:rPr lang="en-US" sz="1200" b="1" dirty="0">
                <a:solidFill>
                  <a:srgbClr val="0000CC"/>
                </a:solidFill>
                <a:latin typeface="Times New Roman" panose="02020603050405020304" pitchFamily="18" charset="0"/>
                <a:cs typeface="Times New Roman" panose="02020603050405020304" pitchFamily="18" charset="0"/>
              </a:rPr>
              <a:t> </a:t>
            </a:r>
            <a:r>
              <a:rPr lang="en-US" sz="1200" b="1" dirty="0" smtClean="0">
                <a:solidFill>
                  <a:srgbClr val="0000CC"/>
                </a:solidFill>
                <a:latin typeface="Times New Roman" panose="02020603050405020304" pitchFamily="18" charset="0"/>
                <a:cs typeface="Times New Roman" panose="02020603050405020304" pitchFamily="18" charset="0"/>
              </a:rPr>
              <a:t>                                                  </a:t>
            </a:r>
            <a:r>
              <a:rPr lang="ru-RU" sz="1200" b="1" dirty="0" smtClean="0">
                <a:solidFill>
                  <a:srgbClr val="0000CC"/>
                </a:solidFill>
                <a:latin typeface="Times New Roman" panose="02020603050405020304" pitchFamily="18" charset="0"/>
                <a:cs typeface="Times New Roman" panose="02020603050405020304" pitchFamily="18" charset="0"/>
              </a:rPr>
              <a:t>смех</a:t>
            </a:r>
            <a:r>
              <a:rPr lang="ru-RU" sz="1200" b="1" dirty="0">
                <a:solidFill>
                  <a:srgbClr val="0000CC"/>
                </a:solidFill>
                <a:latin typeface="Times New Roman" panose="02020603050405020304" pitchFamily="18" charset="0"/>
                <a:cs typeface="Times New Roman" panose="02020603050405020304" pitchFamily="18" charset="0"/>
              </a:rPr>
              <a:t>!</a:t>
            </a:r>
            <a:endParaRPr lang="ru-RU" sz="1200" b="1" dirty="0">
              <a:solidFill>
                <a:srgbClr val="0000CC"/>
              </a:solidFill>
              <a:latin typeface="Times New Roman" panose="02020603050405020304" pitchFamily="18" charset="0"/>
              <a:cs typeface="Times New Roman" panose="02020603050405020304" pitchFamily="18" charset="0"/>
            </a:endParaRPr>
          </a:p>
          <a:p>
            <a:endParaRPr lang="ru-RU" sz="1200" b="1" dirty="0">
              <a:solidFill>
                <a:srgbClr val="0000CC"/>
              </a:solidFill>
              <a:latin typeface="Times New Roman" panose="02020603050405020304" pitchFamily="18" charset="0"/>
              <a:cs typeface="Times New Roman" panose="02020603050405020304" pitchFamily="18" charset="0"/>
            </a:endParaRPr>
          </a:p>
          <a:p>
            <a:r>
              <a:rPr lang="ru-RU" sz="1400" b="1" dirty="0">
                <a:solidFill>
                  <a:srgbClr val="0000CC"/>
                </a:solidFill>
                <a:latin typeface="Times New Roman" panose="02020603050405020304" pitchFamily="18" charset="0"/>
                <a:cs typeface="Times New Roman" panose="02020603050405020304" pitchFamily="18" charset="0"/>
              </a:rPr>
              <a:t>Я был солдатом,</a:t>
            </a:r>
            <a:endParaRPr lang="ru-RU" sz="1400" b="1" dirty="0">
              <a:solidFill>
                <a:srgbClr val="0000CC"/>
              </a:solidFill>
              <a:latin typeface="Times New Roman" panose="02020603050405020304" pitchFamily="18" charset="0"/>
              <a:cs typeface="Times New Roman" panose="02020603050405020304" pitchFamily="18" charset="0"/>
            </a:endParaRPr>
          </a:p>
          <a:p>
            <a:r>
              <a:rPr lang="ru-RU" sz="1400" b="1" dirty="0">
                <a:solidFill>
                  <a:srgbClr val="0000CC"/>
                </a:solidFill>
                <a:latin typeface="Times New Roman" panose="02020603050405020304" pitchFamily="18" charset="0"/>
                <a:cs typeface="Times New Roman" panose="02020603050405020304" pitchFamily="18" charset="0"/>
              </a:rPr>
              <a:t>Видел в сорок пятом</a:t>
            </a:r>
            <a:endParaRPr lang="ru-RU" sz="1400" b="1" dirty="0">
              <a:solidFill>
                <a:srgbClr val="0000CC"/>
              </a:solidFill>
              <a:latin typeface="Times New Roman" panose="02020603050405020304" pitchFamily="18" charset="0"/>
              <a:cs typeface="Times New Roman" panose="02020603050405020304" pitchFamily="18" charset="0"/>
            </a:endParaRPr>
          </a:p>
          <a:p>
            <a:r>
              <a:rPr lang="ru-RU" sz="1400" b="1" dirty="0">
                <a:solidFill>
                  <a:srgbClr val="0000CC"/>
                </a:solidFill>
                <a:latin typeface="Times New Roman" panose="02020603050405020304" pitchFamily="18" charset="0"/>
                <a:cs typeface="Times New Roman" panose="02020603050405020304" pitchFamily="18" charset="0"/>
              </a:rPr>
              <a:t>И наш триумф, и вражьих </a:t>
            </a:r>
            <a:endParaRPr lang="en-US" sz="1400" b="1" dirty="0" smtClean="0">
              <a:solidFill>
                <a:srgbClr val="0000CC"/>
              </a:solidFill>
              <a:latin typeface="Times New Roman" panose="02020603050405020304" pitchFamily="18" charset="0"/>
              <a:cs typeface="Times New Roman" panose="02020603050405020304" pitchFamily="18" charset="0"/>
            </a:endParaRPr>
          </a:p>
          <a:p>
            <a:r>
              <a:rPr lang="en-US" sz="1400" b="1" dirty="0">
                <a:solidFill>
                  <a:srgbClr val="0000CC"/>
                </a:solidFill>
                <a:latin typeface="Times New Roman" panose="02020603050405020304" pitchFamily="18" charset="0"/>
                <a:cs typeface="Times New Roman" panose="02020603050405020304" pitchFamily="18" charset="0"/>
              </a:rPr>
              <a:t> </a:t>
            </a:r>
            <a:r>
              <a:rPr lang="en-US" sz="1400" b="1" dirty="0" smtClean="0">
                <a:solidFill>
                  <a:srgbClr val="0000CC"/>
                </a:solidFill>
                <a:latin typeface="Times New Roman" panose="02020603050405020304" pitchFamily="18" charset="0"/>
                <a:cs typeface="Times New Roman" panose="02020603050405020304" pitchFamily="18" charset="0"/>
              </a:rPr>
              <a:t>                                </a:t>
            </a:r>
            <a:r>
              <a:rPr lang="ru-RU" sz="1400" b="1" dirty="0" smtClean="0">
                <a:solidFill>
                  <a:srgbClr val="0000CC"/>
                </a:solidFill>
                <a:latin typeface="Times New Roman" panose="02020603050405020304" pitchFamily="18" charset="0"/>
                <a:cs typeface="Times New Roman" panose="02020603050405020304" pitchFamily="18" charset="0"/>
              </a:rPr>
              <a:t>армий </a:t>
            </a:r>
            <a:r>
              <a:rPr lang="ru-RU" sz="1400" b="1" dirty="0">
                <a:solidFill>
                  <a:srgbClr val="0000CC"/>
                </a:solidFill>
                <a:latin typeface="Times New Roman" panose="02020603050405020304" pitchFamily="18" charset="0"/>
                <a:cs typeface="Times New Roman" panose="02020603050405020304" pitchFamily="18" charset="0"/>
              </a:rPr>
              <a:t>крах.</a:t>
            </a:r>
            <a:endParaRPr lang="ru-RU" sz="1400" b="1" dirty="0">
              <a:solidFill>
                <a:srgbClr val="0000CC"/>
              </a:solidFill>
              <a:latin typeface="Times New Roman" panose="02020603050405020304" pitchFamily="18" charset="0"/>
              <a:cs typeface="Times New Roman" panose="02020603050405020304" pitchFamily="18" charset="0"/>
            </a:endParaRPr>
          </a:p>
          <a:p>
            <a:r>
              <a:rPr lang="ru-RU" sz="1400" b="1" dirty="0">
                <a:solidFill>
                  <a:srgbClr val="0000CC"/>
                </a:solidFill>
                <a:latin typeface="Times New Roman" panose="02020603050405020304" pitchFamily="18" charset="0"/>
                <a:cs typeface="Times New Roman" panose="02020603050405020304" pitchFamily="18" charset="0"/>
              </a:rPr>
              <a:t>Устал идти все время с </a:t>
            </a:r>
            <a:endParaRPr lang="en-US" sz="1400" b="1" dirty="0" smtClean="0">
              <a:solidFill>
                <a:srgbClr val="0000CC"/>
              </a:solidFill>
              <a:latin typeface="Times New Roman" panose="02020603050405020304" pitchFamily="18" charset="0"/>
              <a:cs typeface="Times New Roman" panose="02020603050405020304" pitchFamily="18" charset="0"/>
            </a:endParaRPr>
          </a:p>
          <a:p>
            <a:r>
              <a:rPr lang="en-US" sz="1400" b="1" dirty="0">
                <a:solidFill>
                  <a:srgbClr val="0000CC"/>
                </a:solidFill>
                <a:latin typeface="Times New Roman" panose="02020603050405020304" pitchFamily="18" charset="0"/>
                <a:cs typeface="Times New Roman" panose="02020603050405020304" pitchFamily="18" charset="0"/>
              </a:rPr>
              <a:t> </a:t>
            </a:r>
            <a:r>
              <a:rPr lang="en-US" sz="1400" b="1" dirty="0" smtClean="0">
                <a:solidFill>
                  <a:srgbClr val="0000CC"/>
                </a:solidFill>
                <a:latin typeface="Times New Roman" panose="02020603050405020304" pitchFamily="18" charset="0"/>
                <a:cs typeface="Times New Roman" panose="02020603050405020304" pitchFamily="18" charset="0"/>
              </a:rPr>
              <a:t>                                </a:t>
            </a:r>
            <a:r>
              <a:rPr lang="ru-RU" sz="1400" b="1" dirty="0" smtClean="0">
                <a:solidFill>
                  <a:srgbClr val="0000CC"/>
                </a:solidFill>
                <a:latin typeface="Times New Roman" panose="02020603050405020304" pitchFamily="18" charset="0"/>
                <a:cs typeface="Times New Roman" panose="02020603050405020304" pitchFamily="18" charset="0"/>
              </a:rPr>
              <a:t>автоматом</a:t>
            </a:r>
            <a:r>
              <a:rPr lang="ru-RU" sz="1400" b="1" dirty="0">
                <a:solidFill>
                  <a:srgbClr val="0000CC"/>
                </a:solidFill>
                <a:latin typeface="Times New Roman" panose="02020603050405020304" pitchFamily="18" charset="0"/>
                <a:cs typeface="Times New Roman" panose="02020603050405020304" pitchFamily="18" charset="0"/>
              </a:rPr>
              <a:t>.</a:t>
            </a:r>
            <a:endParaRPr lang="ru-RU" sz="1400" b="1" dirty="0">
              <a:solidFill>
                <a:srgbClr val="0000CC"/>
              </a:solidFill>
              <a:latin typeface="Times New Roman" panose="02020603050405020304" pitchFamily="18" charset="0"/>
              <a:cs typeface="Times New Roman" panose="02020603050405020304" pitchFamily="18" charset="0"/>
            </a:endParaRPr>
          </a:p>
          <a:p>
            <a:r>
              <a:rPr lang="ru-RU" sz="1400" b="1" dirty="0">
                <a:solidFill>
                  <a:srgbClr val="0000CC"/>
                </a:solidFill>
                <a:latin typeface="Times New Roman" panose="02020603050405020304" pitchFamily="18" charset="0"/>
                <a:cs typeface="Times New Roman" panose="02020603050405020304" pitchFamily="18" charset="0"/>
              </a:rPr>
              <a:t>Люблю детей носить я на </a:t>
            </a:r>
            <a:endParaRPr lang="en-US" sz="1400" b="1" dirty="0" smtClean="0">
              <a:solidFill>
                <a:srgbClr val="0000CC"/>
              </a:solidFill>
              <a:latin typeface="Times New Roman" panose="02020603050405020304" pitchFamily="18" charset="0"/>
              <a:cs typeface="Times New Roman" panose="02020603050405020304" pitchFamily="18" charset="0"/>
            </a:endParaRPr>
          </a:p>
          <a:p>
            <a:r>
              <a:rPr lang="en-US" sz="1400" b="1" dirty="0">
                <a:solidFill>
                  <a:srgbClr val="0000CC"/>
                </a:solidFill>
                <a:latin typeface="Times New Roman" panose="02020603050405020304" pitchFamily="18" charset="0"/>
                <a:cs typeface="Times New Roman" panose="02020603050405020304" pitchFamily="18" charset="0"/>
              </a:rPr>
              <a:t> </a:t>
            </a:r>
            <a:r>
              <a:rPr lang="en-US" sz="1400" b="1" dirty="0" smtClean="0">
                <a:solidFill>
                  <a:srgbClr val="0000CC"/>
                </a:solidFill>
                <a:latin typeface="Times New Roman" panose="02020603050405020304" pitchFamily="18" charset="0"/>
                <a:cs typeface="Times New Roman" panose="02020603050405020304" pitchFamily="18" charset="0"/>
              </a:rPr>
              <a:t>                                          </a:t>
            </a:r>
            <a:r>
              <a:rPr lang="ru-RU" sz="1400" b="1" dirty="0" smtClean="0">
                <a:solidFill>
                  <a:srgbClr val="0000CC"/>
                </a:solidFill>
                <a:latin typeface="Times New Roman" panose="02020603050405020304" pitchFamily="18" charset="0"/>
                <a:cs typeface="Times New Roman" panose="02020603050405020304" pitchFamily="18" charset="0"/>
              </a:rPr>
              <a:t>руках</a:t>
            </a:r>
            <a:r>
              <a:rPr lang="ru-RU" sz="1400" b="1" dirty="0">
                <a:solidFill>
                  <a:srgbClr val="0000CC"/>
                </a:solidFill>
                <a:latin typeface="Times New Roman" panose="02020603050405020304" pitchFamily="18" charset="0"/>
                <a:cs typeface="Times New Roman" panose="02020603050405020304" pitchFamily="18" charset="0"/>
              </a:rPr>
              <a:t>.</a:t>
            </a:r>
            <a:endParaRPr lang="ru-RU" sz="1400" b="1" dirty="0">
              <a:solidFill>
                <a:srgbClr val="0000CC"/>
              </a:solidFill>
              <a:latin typeface="Times New Roman" panose="02020603050405020304" pitchFamily="18" charset="0"/>
              <a:cs typeface="Times New Roman" panose="02020603050405020304" pitchFamily="18" charset="0"/>
            </a:endParaRPr>
          </a:p>
          <a:p>
            <a:endParaRPr lang="ru-RU" sz="1400" b="1" dirty="0">
              <a:solidFill>
                <a:srgbClr val="0000CC"/>
              </a:solidFill>
              <a:latin typeface="Times New Roman" panose="02020603050405020304" pitchFamily="18" charset="0"/>
              <a:cs typeface="Times New Roman" panose="02020603050405020304" pitchFamily="18" charset="0"/>
            </a:endParaRPr>
          </a:p>
          <a:p>
            <a:r>
              <a:rPr lang="en-US" sz="1400" b="1" dirty="0" smtClean="0">
                <a:solidFill>
                  <a:srgbClr val="0000CC"/>
                </a:solidFill>
                <a:latin typeface="Times New Roman" panose="02020603050405020304" pitchFamily="18" charset="0"/>
                <a:cs typeface="Times New Roman" panose="02020603050405020304" pitchFamily="18" charset="0"/>
              </a:rPr>
              <a:t>                     </a:t>
            </a:r>
            <a:r>
              <a:rPr lang="ru-RU" sz="1400" b="1" dirty="0" smtClean="0">
                <a:solidFill>
                  <a:srgbClr val="0000CC"/>
                </a:solidFill>
                <a:latin typeface="Times New Roman" panose="02020603050405020304" pitchFamily="18" charset="0"/>
                <a:cs typeface="Times New Roman" panose="02020603050405020304" pitchFamily="18" charset="0"/>
              </a:rPr>
              <a:t>Пер</a:t>
            </a:r>
            <a:r>
              <a:rPr lang="ru-RU" sz="1400" b="1" dirty="0">
                <a:solidFill>
                  <a:srgbClr val="0000CC"/>
                </a:solidFill>
                <a:latin typeface="Times New Roman" panose="02020603050405020304" pitchFamily="18" charset="0"/>
                <a:cs typeface="Times New Roman" panose="02020603050405020304" pitchFamily="18" charset="0"/>
              </a:rPr>
              <a:t>. А. Николаева. </a:t>
            </a:r>
            <a:endParaRPr lang="ru-RU" sz="1400" b="1" i="1" dirty="0">
              <a:solidFill>
                <a:srgbClr val="0000CC"/>
              </a:solidFill>
            </a:endParaRPr>
          </a:p>
          <a:p>
            <a:pPr>
              <a:lnSpc>
                <a:spcPct val="150000"/>
              </a:lnSpc>
            </a:pPr>
            <a:endParaRPr lang="ru-RU" altLang="ru-RU" sz="1200" b="1" dirty="0">
              <a:solidFill>
                <a:srgbClr val="0000CC"/>
              </a:solidFill>
              <a:latin typeface="Times New Roman" panose="02020603050405020304" pitchFamily="18" charset="0"/>
              <a:cs typeface="Times New Roman" panose="02020603050405020304" pitchFamily="18" charset="0"/>
            </a:endParaRPr>
          </a:p>
        </p:txBody>
      </p:sp>
      <p:grpSp>
        <p:nvGrpSpPr>
          <p:cNvPr id="10" name="Группа 9"/>
          <p:cNvGrpSpPr>
            <a:grpSpLocks noGrp="1" noChangeAspect="1" noUngrp="1"/>
          </p:cNvGrpSpPr>
          <p:nvPr/>
        </p:nvGrpSpPr>
        <p:grpSpPr>
          <a:xfrm>
            <a:off x="3158282" y="4740709"/>
            <a:ext cx="2669492" cy="1974857"/>
            <a:chOff x="685800" y="744538"/>
            <a:chExt cx="7772400" cy="5749925"/>
          </a:xfrm>
        </p:grpSpPr>
        <p:pic>
          <p:nvPicPr>
            <p:cNvPr id="15" name="Рисунок 14" descr="фото 25. С родственниками в Цаган-Нуре. 1960-е- нач. 1970-х гг..JPG"/>
            <p:cNvPicPr>
              <a:picLocks noRot="1" noChangeAspect="1" noMove="1" noResize="1"/>
            </p:cNvPicPr>
            <p:nvPr isPhoto="1"/>
          </p:nvPicPr>
          <p:blipFill>
            <a:blip r:embed="rId3" cstate="screen">
              <a:lum/>
            </a:blip>
            <a:stretch>
              <a:fillRect/>
            </a:stretch>
          </p:blipFill>
          <p:spPr>
            <a:xfrm>
              <a:off x="685800" y="744538"/>
              <a:ext cx="7772400" cy="5368925"/>
            </a:xfrm>
            <a:prstGeom prst="rect">
              <a:avLst/>
            </a:prstGeom>
            <a:ln>
              <a:noFill/>
            </a:ln>
            <a:effectLst>
              <a:softEdge rad="112500"/>
            </a:effectLst>
          </p:spPr>
        </p:pic>
        <p:sp>
          <p:nvSpPr>
            <p:cNvPr id="16" name="Прямоугольник 15"/>
            <p:cNvSpPr/>
            <p:nvPr/>
          </p:nvSpPr>
          <p:spPr>
            <a:xfrm>
              <a:off x="685800" y="6151563"/>
              <a:ext cx="7772400" cy="342900"/>
            </a:xfrm>
            <a:prstGeom prst="rect">
              <a:avLst/>
            </a:prstGeom>
            <a:noFill/>
            <a:ln>
              <a:noFill/>
            </a:ln>
          </p:spPr>
          <p:txBody>
            <a:bodyPr anchor="ctr">
              <a:normAutofit fontScale="25000" lnSpcReduction="20000"/>
            </a:bodyPr>
            <a:lstStyle/>
            <a:p>
              <a:pPr algn="ctr"/>
              <a:r>
                <a:rPr lang="ru-RU" sz="1400" dirty="0" smtClean="0">
                  <a:solidFill>
                    <a:srgbClr val="002060"/>
                  </a:solidFill>
                  <a:latin typeface="Arial Black" panose="020B0A04020102020204" pitchFamily="34" charset="0"/>
                </a:rPr>
                <a:t>С родственниками в </a:t>
              </a:r>
              <a:r>
                <a:rPr lang="ru-RU" sz="1400" dirty="0" err="1" smtClean="0">
                  <a:solidFill>
                    <a:srgbClr val="002060"/>
                  </a:solidFill>
                  <a:latin typeface="Arial Black" panose="020B0A04020102020204" pitchFamily="34" charset="0"/>
                </a:rPr>
                <a:t>Цаган-Нуре</a:t>
              </a:r>
              <a:r>
                <a:rPr lang="ru-RU" sz="1400" dirty="0" smtClean="0">
                  <a:solidFill>
                    <a:srgbClr val="002060"/>
                  </a:solidFill>
                  <a:latin typeface="Arial Black" panose="020B0A04020102020204" pitchFamily="34" charset="0"/>
                </a:rPr>
                <a:t>. 1960-е- </a:t>
              </a:r>
              <a:r>
                <a:rPr lang="ru-RU" sz="1400" dirty="0" err="1" smtClean="0">
                  <a:solidFill>
                    <a:srgbClr val="002060"/>
                  </a:solidFill>
                  <a:latin typeface="Arial Black" panose="020B0A04020102020204" pitchFamily="34" charset="0"/>
                </a:rPr>
                <a:t>нач</a:t>
              </a:r>
              <a:r>
                <a:rPr lang="ru-RU" sz="1400" dirty="0" smtClean="0">
                  <a:solidFill>
                    <a:srgbClr val="002060"/>
                  </a:solidFill>
                  <a:latin typeface="Arial Black" panose="020B0A04020102020204" pitchFamily="34" charset="0"/>
                </a:rPr>
                <a:t>. 1970-х гг.</a:t>
              </a:r>
              <a:endParaRPr lang="ru-RU" sz="1400" dirty="0">
                <a:solidFill>
                  <a:srgbClr val="002060"/>
                </a:solidFill>
                <a:latin typeface="Arial Black" panose="020B0A04020102020204"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одзаголовок 2"/>
          <p:cNvSpPr>
            <a:spLocks noGrp="1"/>
          </p:cNvSpPr>
          <p:nvPr>
            <p:ph type="subTitle" idx="1"/>
          </p:nvPr>
        </p:nvSpPr>
        <p:spPr>
          <a:xfrm>
            <a:off x="3563888" y="3573016"/>
            <a:ext cx="4200928" cy="1752600"/>
          </a:xfrm>
        </p:spPr>
        <p:txBody>
          <a:bodyPr/>
          <a:lstStyle/>
          <a:p>
            <a:endParaRPr lang="ru-RU" dirty="0"/>
          </a:p>
        </p:txBody>
      </p:sp>
      <p:sp>
        <p:nvSpPr>
          <p:cNvPr id="4" name="Скругленный прямоугольник 3"/>
          <p:cNvSpPr/>
          <p:nvPr/>
        </p:nvSpPr>
        <p:spPr>
          <a:xfrm>
            <a:off x="2843808" y="404664"/>
            <a:ext cx="5884816"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Каляев Сан</a:t>
            </a:r>
            <a:r>
              <a:rPr lang="ru-RU" sz="3200" b="1" dirty="0" smtClean="0">
                <a:latin typeface="Times New Roman" panose="02020603050405020304" pitchFamily="18" charset="0"/>
                <a:cs typeface="Times New Roman" panose="02020603050405020304" pitchFamily="18" charset="0"/>
              </a:rPr>
              <a:t>джи </a:t>
            </a:r>
            <a:r>
              <a:rPr lang="ru-RU" sz="3200" b="1" dirty="0" err="1" smtClean="0">
                <a:latin typeface="Times New Roman" panose="02020603050405020304" pitchFamily="18" charset="0"/>
                <a:cs typeface="Times New Roman" panose="02020603050405020304" pitchFamily="18" charset="0"/>
              </a:rPr>
              <a:t>Каляевич</a:t>
            </a:r>
            <a:endParaRPr lang="ru-RU" sz="3200" b="1" dirty="0"/>
          </a:p>
        </p:txBody>
      </p:sp>
      <p:sp>
        <p:nvSpPr>
          <p:cNvPr id="7" name="Прямоугольник с двумя скругленными противолежащими углами 6"/>
          <p:cNvSpPr/>
          <p:nvPr/>
        </p:nvSpPr>
        <p:spPr>
          <a:xfrm>
            <a:off x="186682" y="2939365"/>
            <a:ext cx="8712968" cy="372286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1200" b="1" dirty="0" err="1" smtClean="0">
                <a:latin typeface="Times New Roman" panose="02020603050405020304" pitchFamily="18" charset="0"/>
                <a:cs typeface="Times New Roman" panose="02020603050405020304" pitchFamily="18" charset="0"/>
              </a:rPr>
              <a:t>Санджи</a:t>
            </a:r>
            <a:r>
              <a:rPr lang="ru-RU" sz="1200" b="1" dirty="0" smtClean="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Каляевич</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родился в 1905 году в п. </a:t>
            </a:r>
            <a:r>
              <a:rPr lang="ru-RU" sz="1200" b="1" dirty="0" err="1">
                <a:latin typeface="Times New Roman" panose="02020603050405020304" pitchFamily="18" charset="0"/>
                <a:cs typeface="Times New Roman" panose="02020603050405020304" pitchFamily="18" charset="0"/>
              </a:rPr>
              <a:t>Цаган</a:t>
            </a:r>
            <a:r>
              <a:rPr lang="ru-RU" sz="1200" b="1" dirty="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Нур</a:t>
            </a:r>
            <a:r>
              <a:rPr lang="ru-RU" sz="1200" b="1" dirty="0" smtClean="0">
                <a:latin typeface="Times New Roman" panose="02020603050405020304" pitchFamily="18" charset="0"/>
                <a:cs typeface="Times New Roman" panose="02020603050405020304" pitchFamily="18" charset="0"/>
              </a:rPr>
              <a:t> Республики </a:t>
            </a:r>
            <a:r>
              <a:rPr lang="ru-RU" sz="1200" b="1" dirty="0">
                <a:latin typeface="Times New Roman" panose="02020603050405020304" pitchFamily="18" charset="0"/>
                <a:cs typeface="Times New Roman" panose="02020603050405020304" pitchFamily="18" charset="0"/>
              </a:rPr>
              <a:t>Калмыкия</a:t>
            </a:r>
            <a:r>
              <a:rPr lang="ru-RU" sz="1200" b="1" dirty="0" smtClean="0">
                <a:latin typeface="Times New Roman" panose="02020603050405020304" pitchFamily="18" charset="0"/>
                <a:cs typeface="Times New Roman" panose="02020603050405020304" pitchFamily="18" charset="0"/>
              </a:rPr>
              <a:t>. Писать </a:t>
            </a:r>
            <a:r>
              <a:rPr lang="ru-RU" sz="1200" b="1" dirty="0" err="1">
                <a:latin typeface="Times New Roman" panose="02020603050405020304" pitchFamily="18" charset="0"/>
                <a:cs typeface="Times New Roman" panose="02020603050405020304" pitchFamily="18" charset="0"/>
              </a:rPr>
              <a:t>Санджи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Каляевич</a:t>
            </a:r>
            <a:r>
              <a:rPr lang="ru-RU" sz="1200" b="1" dirty="0">
                <a:latin typeface="Times New Roman" panose="02020603050405020304" pitchFamily="18" charset="0"/>
                <a:cs typeface="Times New Roman" panose="02020603050405020304" pitchFamily="18" charset="0"/>
              </a:rPr>
              <a:t> начал с восемнадцати лет. В 1928 г. он принят в члены КАПП (Калмыцкая ассоциация пролетарских писателей). В 1931 году вышла первая книга его стихов «</a:t>
            </a:r>
            <a:r>
              <a:rPr lang="ru-RU" sz="1200" b="1" dirty="0" err="1">
                <a:latin typeface="Times New Roman" panose="02020603050405020304" pitchFamily="18" charset="0"/>
                <a:cs typeface="Times New Roman" panose="02020603050405020304" pitchFamily="18" charset="0"/>
              </a:rPr>
              <a:t>Баатр</a:t>
            </a:r>
            <a:r>
              <a:rPr lang="ru-RU" sz="1200" b="1" dirty="0">
                <a:latin typeface="Times New Roman" panose="02020603050405020304" pitchFamily="18" charset="0"/>
                <a:cs typeface="Times New Roman" panose="02020603050405020304" pitchFamily="18" charset="0"/>
              </a:rPr>
              <a:t> улан </a:t>
            </a:r>
            <a:r>
              <a:rPr lang="ru-RU" sz="1200" b="1" dirty="0" err="1">
                <a:latin typeface="Times New Roman" panose="02020603050405020304" pitchFamily="18" charset="0"/>
                <a:cs typeface="Times New Roman" panose="02020603050405020304" pitchFamily="18" charset="0"/>
              </a:rPr>
              <a:t>һәрднр</a:t>
            </a:r>
            <a:r>
              <a:rPr lang="ru-RU" sz="1200" b="1" dirty="0">
                <a:latin typeface="Times New Roman" panose="02020603050405020304" pitchFamily="18" charset="0"/>
                <a:cs typeface="Times New Roman" panose="02020603050405020304" pitchFamily="18" charset="0"/>
              </a:rPr>
              <a:t>» («Богатыри-красные орлы</a:t>
            </a:r>
            <a:r>
              <a:rPr lang="ru-RU" sz="1200" b="1" dirty="0" smtClean="0">
                <a:latin typeface="Times New Roman" panose="02020603050405020304" pitchFamily="18" charset="0"/>
                <a:cs typeface="Times New Roman" panose="02020603050405020304" pitchFamily="18" charset="0"/>
              </a:rPr>
              <a:t>»). </a:t>
            </a:r>
            <a:endParaRPr lang="ru-RU" sz="12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С</a:t>
            </a:r>
            <a:r>
              <a:rPr lang="ru-RU" sz="1200" b="1" dirty="0">
                <a:latin typeface="Times New Roman" panose="02020603050405020304" pitchFamily="18" charset="0"/>
                <a:cs typeface="Times New Roman" panose="02020603050405020304" pitchFamily="18" charset="0"/>
              </a:rPr>
              <a:t>. К.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 прекрасный знаток калмыцкого фольклора, питавшего его творчество с первых шагов. Он – один из видных филологов республики. Ему первому присвоено ученое звание доцента кафедры калмыцкого языка. Немало сделано им для разрешения алфавитной проблемы и разработки норм калмыцкого литературного языка.</a:t>
            </a:r>
            <a:endParaRPr lang="ru-RU" sz="1200" b="1" dirty="0">
              <a:latin typeface="Times New Roman" panose="02020603050405020304" pitchFamily="18" charset="0"/>
              <a:cs typeface="Times New Roman" panose="02020603050405020304" pitchFamily="18" charset="0"/>
            </a:endParaRPr>
          </a:p>
          <a:p>
            <a:r>
              <a:rPr lang="ru-RU" sz="1200" b="1" dirty="0" err="1">
                <a:latin typeface="Times New Roman" panose="02020603050405020304" pitchFamily="18" charset="0"/>
                <a:cs typeface="Times New Roman" panose="02020603050405020304" pitchFamily="18" charset="0"/>
              </a:rPr>
              <a:t>Санджи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принимал активное участие в создании первой калмыцкой грамматики. Ему принадлежит также ряд ценных исследований по калмыцкой литературе и в области фольклористики. Литературную работу он сочетал с активной общественной деятельностью. Многое сделано им и как членом правления Союза писателей Калмыкии, и на посту редактора литературно- художественного альманаха «</a:t>
            </a:r>
            <a:r>
              <a:rPr lang="ru-RU" sz="1200" b="1" dirty="0" err="1">
                <a:latin typeface="Times New Roman" panose="02020603050405020304" pitchFamily="18" charset="0"/>
                <a:cs typeface="Times New Roman" panose="02020603050405020304" pitchFamily="18" charset="0"/>
              </a:rPr>
              <a:t>Теегин</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герл</a:t>
            </a:r>
            <a:r>
              <a:rPr lang="ru-RU" sz="1200" b="1" dirty="0">
                <a:latin typeface="Times New Roman" panose="02020603050405020304" pitchFamily="18" charset="0"/>
                <a:cs typeface="Times New Roman" panose="02020603050405020304" pitchFamily="18" charset="0"/>
              </a:rPr>
              <a:t>».</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Поэт много работал над переводами на родной язык произведений русской классики: Пушкина, Лермонтова, Блока, Есенина, Ершова; стихов Шевченко, Л. Украинки, Я. Купалы, М. Рыльского, М. Танка и ряда зарубежных поэтов.</a:t>
            </a:r>
            <a:endParaRPr lang="ru-RU" sz="1200" b="1" dirty="0">
              <a:latin typeface="Times New Roman" panose="02020603050405020304" pitchFamily="18" charset="0"/>
              <a:cs typeface="Times New Roman" panose="02020603050405020304" pitchFamily="18" charset="0"/>
            </a:endParaRPr>
          </a:p>
          <a:p>
            <a:r>
              <a:rPr lang="ru-RU" sz="1200" b="1" dirty="0">
                <a:latin typeface="Times New Roman" panose="02020603050405020304" pitchFamily="18" charset="0"/>
                <a:cs typeface="Times New Roman" panose="02020603050405020304" pitchFamily="18" charset="0"/>
              </a:rPr>
              <a:t>С. К.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был первым директором калмыцкого национального театра. В его великолепном переводе на сцене театра с успехом шли пьесы Шекспира, Мольера, </a:t>
            </a:r>
            <a:r>
              <a:rPr lang="ru-RU" sz="1200" b="1" dirty="0" err="1">
                <a:latin typeface="Times New Roman" panose="02020603050405020304" pitchFamily="18" charset="0"/>
                <a:cs typeface="Times New Roman" panose="02020603050405020304" pitchFamily="18" charset="0"/>
              </a:rPr>
              <a:t>Лопе</a:t>
            </a:r>
            <a:r>
              <a:rPr lang="ru-RU" sz="1200" b="1" dirty="0">
                <a:latin typeface="Times New Roman" panose="02020603050405020304" pitchFamily="18" charset="0"/>
                <a:cs typeface="Times New Roman" panose="02020603050405020304" pitchFamily="18" charset="0"/>
              </a:rPr>
              <a:t> де Вега, Д. Фурманова, М. </a:t>
            </a:r>
            <a:r>
              <a:rPr lang="ru-RU" sz="1200" b="1" dirty="0" err="1" smtClean="0">
                <a:latin typeface="Times New Roman" panose="02020603050405020304" pitchFamily="18" charset="0"/>
                <a:cs typeface="Times New Roman" panose="02020603050405020304" pitchFamily="18" charset="0"/>
              </a:rPr>
              <a:t>Карима</a:t>
            </a:r>
            <a:r>
              <a:rPr lang="ru-RU" sz="1200" b="1" dirty="0" smtClean="0">
                <a:latin typeface="Times New Roman" panose="02020603050405020304" pitchFamily="18" charset="0"/>
                <a:cs typeface="Times New Roman" panose="02020603050405020304" pitchFamily="18" charset="0"/>
              </a:rPr>
              <a:t>. В </a:t>
            </a:r>
            <a:r>
              <a:rPr lang="ru-RU" sz="1200" b="1" dirty="0">
                <a:latin typeface="Times New Roman" panose="02020603050405020304" pitchFamily="18" charset="0"/>
                <a:cs typeface="Times New Roman" panose="02020603050405020304" pitchFamily="18" charset="0"/>
              </a:rPr>
              <a:t>1980-81 гг. Калмыцким книжным издательством издано собрание сочинений поэта в 3-х томах</a:t>
            </a:r>
            <a:r>
              <a:rPr lang="ru-RU" sz="1200" b="1" dirty="0" smtClean="0">
                <a:latin typeface="Times New Roman" panose="02020603050405020304" pitchFamily="18" charset="0"/>
                <a:cs typeface="Times New Roman" panose="02020603050405020304" pitchFamily="18" charset="0"/>
              </a:rPr>
              <a:t>. С</a:t>
            </a:r>
            <a:r>
              <a:rPr lang="ru-RU" sz="1200" b="1" dirty="0">
                <a:latin typeface="Times New Roman" panose="02020603050405020304" pitchFamily="18" charset="0"/>
                <a:cs typeface="Times New Roman" panose="02020603050405020304" pitchFamily="18" charset="0"/>
              </a:rPr>
              <a:t>. К.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 классик калмыцкой поэзии, лауреат Государственной премии Калмыцкой АССР имени О. И. </a:t>
            </a:r>
            <a:r>
              <a:rPr lang="ru-RU" sz="1200" b="1" dirty="0" err="1">
                <a:latin typeface="Times New Roman" panose="02020603050405020304" pitchFamily="18" charset="0"/>
                <a:cs typeface="Times New Roman" panose="02020603050405020304" pitchFamily="18" charset="0"/>
              </a:rPr>
              <a:t>Городовикова</a:t>
            </a:r>
            <a:r>
              <a:rPr lang="ru-RU" sz="1200" b="1" dirty="0">
                <a:latin typeface="Times New Roman" panose="02020603050405020304" pitchFamily="18" charset="0"/>
                <a:cs typeface="Times New Roman" panose="02020603050405020304" pitchFamily="18" charset="0"/>
              </a:rPr>
              <a:t>, кавалер орденов Знак Почета, Трудового Красного Знамени и Октябрьской Революции.</a:t>
            </a:r>
            <a:endParaRPr lang="ru-RU" sz="1200" b="1" dirty="0">
              <a:latin typeface="Times New Roman" panose="02020603050405020304" pitchFamily="18" charset="0"/>
              <a:cs typeface="Times New Roman" panose="02020603050405020304" pitchFamily="18" charset="0"/>
            </a:endParaRPr>
          </a:p>
          <a:p>
            <a:r>
              <a:rPr lang="ru-RU" sz="1200" b="1" dirty="0" err="1">
                <a:latin typeface="Times New Roman" panose="02020603050405020304" pitchFamily="18" charset="0"/>
                <a:cs typeface="Times New Roman" panose="02020603050405020304" pitchFamily="18" charset="0"/>
              </a:rPr>
              <a:t>Санджи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Каляев</a:t>
            </a:r>
            <a:r>
              <a:rPr lang="ru-RU" sz="1200" b="1" dirty="0">
                <a:latin typeface="Times New Roman" panose="02020603050405020304" pitchFamily="18" charset="0"/>
                <a:cs typeface="Times New Roman" panose="02020603050405020304" pitchFamily="18" charset="0"/>
              </a:rPr>
              <a:t>, как подлинный художник, стал воплощением национального сознания, калмыцкой ментальности, выразителем народного духа, душой народа</a:t>
            </a:r>
            <a:r>
              <a:rPr lang="ru-RU" sz="1200" b="1" dirty="0" smtClean="0">
                <a:latin typeface="Times New Roman" panose="02020603050405020304" pitchFamily="18" charset="0"/>
                <a:cs typeface="Times New Roman" panose="02020603050405020304" pitchFamily="18" charset="0"/>
              </a:rPr>
              <a:t>. </a:t>
            </a:r>
            <a:endParaRPr lang="ru-RU" dirty="0"/>
          </a:p>
        </p:txBody>
      </p:sp>
      <p:sp>
        <p:nvSpPr>
          <p:cNvPr id="9" name="Rectangle 1"/>
          <p:cNvSpPr>
            <a:spLocks noChangeArrowheads="1"/>
          </p:cNvSpPr>
          <p:nvPr/>
        </p:nvSpPr>
        <p:spPr bwMode="auto">
          <a:xfrm>
            <a:off x="5360345" y="1103808"/>
            <a:ext cx="3368279" cy="2031325"/>
          </a:xfrm>
          <a:prstGeom prst="rect">
            <a:avLst/>
          </a:prstGeom>
          <a:noFill/>
          <a:ln w="9525">
            <a:noFill/>
            <a:miter lim="800000"/>
          </a:ln>
          <a:effectLst/>
        </p:spPr>
        <p:txBody>
          <a:bodyPr vert="horz" wrap="square" lIns="91440" tIns="45720" rIns="91440" bIns="45720" numCol="1" anchor="ctr" anchorCtr="0" compatLnSpc="1">
            <a:spAutoFit/>
          </a:bodyPr>
          <a:lstStyle/>
          <a:p>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Калян</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Санҗд</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Хальмг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бичәчнртән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күндтә</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насарн</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Ханмҗта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бригадирнь</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лавта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болвт</a:t>
            </a:r>
            <a:r>
              <a:rPr lang="ru-RU" sz="1400" b="1" dirty="0">
                <a:latin typeface="Times New Roman" panose="02020603050405020304" pitchFamily="18" charset="0"/>
                <a:cs typeface="Times New Roman" panose="02020603050405020304" pitchFamily="18" charset="0"/>
              </a:rPr>
              <a:t>.</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Шуурһта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үвлмүдиг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шуугата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цагмудиг</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Шудтнь</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һатлад</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шүлгән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харсвт</a:t>
            </a:r>
            <a:r>
              <a:rPr lang="ru-RU" sz="1400" b="1" dirty="0">
                <a:latin typeface="Times New Roman" panose="02020603050405020304" pitchFamily="18" charset="0"/>
                <a:cs typeface="Times New Roman" panose="02020603050405020304" pitchFamily="18" charset="0"/>
              </a:rPr>
              <a:t>.</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Өрүни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маңһарин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сәәхн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бәәдл</a:t>
            </a:r>
            <a:r>
              <a:rPr lang="ru-RU" sz="1400" b="1" dirty="0">
                <a:latin typeface="Times New Roman" panose="02020603050405020304" pitchFamily="18" charset="0"/>
                <a:cs typeface="Times New Roman" panose="02020603050405020304" pitchFamily="18" charset="0"/>
              </a:rPr>
              <a:t>!</a:t>
            </a:r>
            <a:endParaRPr lang="ru-RU" sz="1400" b="1" dirty="0">
              <a:latin typeface="Times New Roman" panose="02020603050405020304" pitchFamily="18" charset="0"/>
              <a:cs typeface="Times New Roman" panose="02020603050405020304" pitchFamily="18" charset="0"/>
            </a:endParaRPr>
          </a:p>
          <a:p>
            <a:r>
              <a:rPr lang="ru-RU" sz="1400" b="1" dirty="0" err="1">
                <a:latin typeface="Times New Roman" panose="02020603050405020304" pitchFamily="18" charset="0"/>
                <a:cs typeface="Times New Roman" panose="02020603050405020304" pitchFamily="18" charset="0"/>
              </a:rPr>
              <a:t>Өрчәстн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һарл</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хаңһатха</a:t>
            </a:r>
            <a:r>
              <a:rPr lang="ru-RU" sz="1400" b="1" dirty="0" smtClean="0">
                <a:latin typeface="Times New Roman" panose="02020603050405020304" pitchFamily="18" charset="0"/>
                <a:cs typeface="Times New Roman" panose="02020603050405020304" pitchFamily="18" charset="0"/>
              </a:rPr>
              <a:t>!</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Байдын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Санҗара</a:t>
            </a:r>
            <a:endParaRPr lang="ru-RU" sz="1400" b="1" dirty="0">
              <a:latin typeface="Times New Roman" panose="02020603050405020304" pitchFamily="18" charset="0"/>
              <a:cs typeface="Times New Roman" panose="02020603050405020304" pitchFamily="18" charset="0"/>
            </a:endParaRPr>
          </a:p>
          <a:p>
            <a:endParaRPr lang="ru-RU" sz="1400" dirty="0"/>
          </a:p>
        </p:txBody>
      </p:sp>
      <p:pic>
        <p:nvPicPr>
          <p:cNvPr id="8" name="Picture 2" descr="C:\Users\Admin\Desktop\image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434" y="548680"/>
            <a:ext cx="1678310" cy="2318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Скругленный прямоугольник 5"/>
          <p:cNvSpPr/>
          <p:nvPr/>
        </p:nvSpPr>
        <p:spPr>
          <a:xfrm>
            <a:off x="1047958" y="404664"/>
            <a:ext cx="7659756"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800" b="1" dirty="0" smtClean="0">
                <a:latin typeface="Times New Roman" panose="02020603050405020304" pitchFamily="18" charset="0"/>
                <a:cs typeface="Times New Roman" panose="02020603050405020304" pitchFamily="18" charset="0"/>
              </a:rPr>
              <a:t>п. </a:t>
            </a:r>
            <a:r>
              <a:rPr lang="ru-RU" sz="2800" b="1" dirty="0" err="1" smtClean="0">
                <a:latin typeface="Times New Roman" panose="02020603050405020304" pitchFamily="18" charset="0"/>
                <a:cs typeface="Times New Roman" panose="02020603050405020304" pitchFamily="18" charset="0"/>
              </a:rPr>
              <a:t>Цаган</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Нур</a:t>
            </a:r>
            <a:r>
              <a:rPr lang="ru-RU" sz="2800" b="1" dirty="0" smtClean="0">
                <a:latin typeface="Times New Roman" panose="02020603050405020304" pitchFamily="18" charset="0"/>
                <a:cs typeface="Times New Roman" panose="02020603050405020304" pitchFamily="18" charset="0"/>
              </a:rPr>
              <a:t> - малая родина поэта</a:t>
            </a:r>
            <a:endParaRPr lang="ru-RU" sz="2800" b="1" dirty="0"/>
          </a:p>
        </p:txBody>
      </p:sp>
      <p:sp>
        <p:nvSpPr>
          <p:cNvPr id="10" name="Прямоугольник с двумя скругленными противолежащими углами 9"/>
          <p:cNvSpPr/>
          <p:nvPr/>
        </p:nvSpPr>
        <p:spPr>
          <a:xfrm>
            <a:off x="848659" y="4437112"/>
            <a:ext cx="3168352" cy="840320"/>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1400" b="1" dirty="0" smtClean="0">
                <a:latin typeface="Times New Roman" panose="02020603050405020304" pitchFamily="18" charset="0"/>
                <a:cs typeface="Times New Roman" panose="02020603050405020304" pitchFamily="18" charset="0"/>
              </a:rPr>
              <a:t>Памятник поэту </a:t>
            </a:r>
            <a:r>
              <a:rPr lang="ru-RU" sz="1400" b="1" dirty="0" err="1" smtClean="0">
                <a:latin typeface="Times New Roman" panose="02020603050405020304" pitchFamily="18" charset="0"/>
                <a:cs typeface="Times New Roman" panose="02020603050405020304" pitchFamily="18" charset="0"/>
              </a:rPr>
              <a:t>Санджи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Каляеву</a:t>
            </a:r>
            <a:r>
              <a:rPr lang="ru-RU" sz="1400" b="1" dirty="0" smtClean="0">
                <a:latin typeface="Times New Roman" panose="02020603050405020304" pitchFamily="18" charset="0"/>
                <a:cs typeface="Times New Roman" panose="02020603050405020304" pitchFamily="18" charset="0"/>
              </a:rPr>
              <a:t>. Скульптор Степан </a:t>
            </a:r>
            <a:r>
              <a:rPr lang="ru-RU" sz="1400" b="1" dirty="0" err="1" smtClean="0">
                <a:latin typeface="Times New Roman" panose="02020603050405020304" pitchFamily="18" charset="0"/>
                <a:cs typeface="Times New Roman" panose="02020603050405020304" pitchFamily="18" charset="0"/>
              </a:rPr>
              <a:t>Ботиев</a:t>
            </a:r>
            <a:endParaRPr lang="ru-RU" sz="1400" b="1" dirty="0">
              <a:latin typeface="Times New Roman" panose="02020603050405020304" pitchFamily="18" charset="0"/>
              <a:cs typeface="Times New Roman" panose="02020603050405020304" pitchFamily="18" charset="0"/>
            </a:endParaRPr>
          </a:p>
        </p:txBody>
      </p:sp>
      <p:pic>
        <p:nvPicPr>
          <p:cNvPr id="11" name="Picture 2"/>
          <p:cNvPicPr>
            <a:picLocks noChangeAspect="1" noChangeArrowheads="1"/>
          </p:cNvPicPr>
          <p:nvPr/>
        </p:nvPicPr>
        <p:blipFill>
          <a:blip r:embed="rId2" cstate="print"/>
          <a:srcRect t="5128"/>
          <a:stretch>
            <a:fillRect/>
          </a:stretch>
        </p:blipFill>
        <p:spPr bwMode="auto">
          <a:xfrm>
            <a:off x="5652120" y="4278886"/>
            <a:ext cx="3272490" cy="23285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C:\Users\Admin\Downloads\Screenshot_2022-12-14-00-16-05-45_9e7021aea7b2968be08e0e5229ff7e68.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2714" b="33724"/>
          <a:stretch>
            <a:fillRect/>
          </a:stretch>
        </p:blipFill>
        <p:spPr bwMode="auto">
          <a:xfrm>
            <a:off x="415425" y="1237894"/>
            <a:ext cx="4034820" cy="30092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Прямоугольник с двумя скругленными противолежащими углами 12"/>
          <p:cNvSpPr/>
          <p:nvPr/>
        </p:nvSpPr>
        <p:spPr>
          <a:xfrm>
            <a:off x="4564416" y="1237894"/>
            <a:ext cx="4143298" cy="2911186"/>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400" b="1" dirty="0" smtClean="0">
                <a:latin typeface="Times New Roman" panose="02020603050405020304" pitchFamily="18" charset="0"/>
                <a:cs typeface="Times New Roman" panose="02020603050405020304" pitchFamily="18" charset="0"/>
              </a:rPr>
              <a:t>Колыбель</a:t>
            </a:r>
            <a:endParaRPr lang="ru-RU" sz="1400" b="1" dirty="0" smtClean="0">
              <a:latin typeface="Times New Roman" panose="02020603050405020304" pitchFamily="18" charset="0"/>
              <a:cs typeface="Times New Roman" panose="02020603050405020304" pitchFamily="18" charset="0"/>
            </a:endParaRPr>
          </a:p>
          <a:p>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Здесь давно моих предков покоится прах,</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Именам их – на камне в столетиях петь.</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Зоркий глаз, острый ум их и силу в плечах</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Соблюдает поныне родимая степь…</a:t>
            </a:r>
            <a:endParaRPr lang="ru-RU" sz="1400" b="1" dirty="0" smtClean="0">
              <a:latin typeface="Times New Roman" panose="02020603050405020304" pitchFamily="18" charset="0"/>
              <a:cs typeface="Times New Roman" panose="02020603050405020304" pitchFamily="18" charset="0"/>
            </a:endParaRPr>
          </a:p>
          <a:p>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Да, держась за обивку кибитки родной,</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Первый шаг я когда-то проделал вот тут.</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Синим морем простор представлялся степной,</a:t>
            </a:r>
            <a:endParaRPr lang="ru-RU" sz="1400" b="1" dirty="0" smtClean="0">
              <a:latin typeface="Times New Roman" panose="02020603050405020304" pitchFamily="18" charset="0"/>
              <a:cs typeface="Times New Roman" panose="02020603050405020304" pitchFamily="18" charset="0"/>
            </a:endParaRPr>
          </a:p>
          <a:p>
            <a:r>
              <a:rPr lang="ru-RU" sz="1400" b="1" dirty="0" smtClean="0">
                <a:latin typeface="Times New Roman" panose="02020603050405020304" pitchFamily="18" charset="0"/>
                <a:cs typeface="Times New Roman" panose="02020603050405020304" pitchFamily="18" charset="0"/>
              </a:rPr>
              <a:t>И служил кораблем мне двугорбый верблюд…</a:t>
            </a:r>
            <a:endParaRPr lang="ru-RU" sz="1400" b="1" dirty="0" smtClean="0">
              <a:latin typeface="Times New Roman" panose="02020603050405020304" pitchFamily="18" charset="0"/>
              <a:cs typeface="Times New Roman" panose="02020603050405020304" pitchFamily="18" charset="0"/>
            </a:endParaRPr>
          </a:p>
          <a:p>
            <a:endParaRPr lang="ru-RU" sz="1400" b="1" dirty="0" smtClean="0">
              <a:latin typeface="Times New Roman" panose="02020603050405020304" pitchFamily="18" charset="0"/>
              <a:cs typeface="Times New Roman" panose="02020603050405020304" pitchFamily="18" charset="0"/>
            </a:endParaRPr>
          </a:p>
          <a:p>
            <a:pPr algn="r"/>
            <a:r>
              <a:rPr lang="ru-RU" sz="1400" b="1" dirty="0" err="1" smtClean="0">
                <a:latin typeface="Times New Roman" panose="02020603050405020304" pitchFamily="18" charset="0"/>
                <a:cs typeface="Times New Roman" panose="02020603050405020304" pitchFamily="18" charset="0"/>
              </a:rPr>
              <a:t>Санджи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Каляев</a:t>
            </a:r>
            <a:endParaRPr lang="ru-RU" sz="1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Скругленный прямоугольник 6"/>
          <p:cNvSpPr/>
          <p:nvPr/>
        </p:nvSpPr>
        <p:spPr>
          <a:xfrm>
            <a:off x="971600" y="260648"/>
            <a:ext cx="7659756"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spc="50" dirty="0" smtClean="0">
                <a:ln w="11430"/>
                <a:solidFill>
                  <a:srgbClr val="002060"/>
                </a:solidFill>
                <a:latin typeface="Times New Roman" panose="02020603050405020304" pitchFamily="18" charset="0"/>
                <a:cs typeface="Times New Roman" panose="02020603050405020304" pitchFamily="18" charset="0"/>
              </a:rPr>
              <a:t>Юность поэта</a:t>
            </a:r>
            <a:endParaRPr lang="ru-RU" sz="2400" b="1" dirty="0"/>
          </a:p>
        </p:txBody>
      </p:sp>
      <p:sp>
        <p:nvSpPr>
          <p:cNvPr id="8" name="Прямоугольник 7"/>
          <p:cNvSpPr/>
          <p:nvPr/>
        </p:nvSpPr>
        <p:spPr>
          <a:xfrm>
            <a:off x="540268" y="3739594"/>
            <a:ext cx="2583359" cy="433060"/>
          </a:xfrm>
          <a:prstGeom prst="rect">
            <a:avLst/>
          </a:prstGeom>
          <a:noFill/>
          <a:ln>
            <a:noFill/>
          </a:ln>
        </p:spPr>
        <p:txBody>
          <a:bodyPr anchor="ctr">
            <a:noAutofit/>
          </a:bodyPr>
          <a:lstStyle/>
          <a:p>
            <a:pPr algn="ctr"/>
            <a:endParaRPr lang="ru-RU" sz="1400" b="1"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3420931" y="3649434"/>
            <a:ext cx="3700437" cy="523220"/>
          </a:xfrm>
          <a:prstGeom prst="rect">
            <a:avLst/>
          </a:prstGeom>
          <a:noFill/>
          <a:ln>
            <a:noFill/>
          </a:ln>
        </p:spPr>
        <p:txBody>
          <a:bodyPr anchor="ctr">
            <a:noAutofit/>
          </a:bodyPr>
          <a:lstStyle/>
          <a:p>
            <a:pPr algn="ctr"/>
            <a:endParaRPr lang="ru-RU" sz="1400" b="1" dirty="0">
              <a:solidFill>
                <a:srgbClr val="002060"/>
              </a:solidFill>
              <a:latin typeface="Times New Roman" panose="02020603050405020304" pitchFamily="18" charset="0"/>
              <a:cs typeface="Times New Roman" panose="02020603050405020304" pitchFamily="18" charset="0"/>
            </a:endParaRPr>
          </a:p>
        </p:txBody>
      </p:sp>
      <p:sp>
        <p:nvSpPr>
          <p:cNvPr id="12" name="Rectangle 1"/>
          <p:cNvSpPr>
            <a:spLocks noChangeArrowheads="1"/>
          </p:cNvSpPr>
          <p:nvPr/>
        </p:nvSpPr>
        <p:spPr bwMode="auto">
          <a:xfrm>
            <a:off x="5605066" y="4744726"/>
            <a:ext cx="3330222" cy="33855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r" defTabSz="914400" rtl="0" eaLnBrk="1" fontAlgn="base" latinLnBrk="0" hangingPunct="1">
              <a:lnSpc>
                <a:spcPct val="100000"/>
              </a:lnSpc>
              <a:spcBef>
                <a:spcPct val="0"/>
              </a:spcBef>
              <a:spcAft>
                <a:spcPct val="0"/>
              </a:spcAft>
              <a:buClrTx/>
              <a:buSzTx/>
              <a:buFontTx/>
              <a:buNone/>
            </a:pPr>
            <a:r>
              <a:rPr kumimoji="0" lang="ru-RU" sz="1600" b="1" i="0" u="none" strike="noStrike" cap="none" normalizeH="0" baseline="0" dirty="0">
                <a:ln>
                  <a:noFill/>
                </a:ln>
                <a:solidFill>
                  <a:srgbClr val="002060"/>
                </a:solidFill>
                <a:effectLst/>
                <a:latin typeface="Arial" panose="020B0604020202020204" pitchFamily="34" charset="0"/>
                <a:ea typeface="Calibri" panose="020F0502020204030204" pitchFamily="34" charset="0"/>
                <a:cs typeface="Arial" panose="020B0604020202020204" pitchFamily="34" charset="0"/>
              </a:rPr>
              <a:t>                                                      </a:t>
            </a:r>
            <a:endParaRPr kumimoji="0" lang="ru-RU" sz="1600" b="1" i="0" u="none" strike="noStrike" cap="none" normalizeH="0" baseline="0" dirty="0">
              <a:ln>
                <a:noFill/>
              </a:ln>
              <a:solidFill>
                <a:srgbClr val="002060"/>
              </a:solidFill>
              <a:effectLst/>
              <a:latin typeface="Arial" panose="020B0604020202020204" pitchFamily="34" charset="0"/>
              <a:cs typeface="Arial" panose="020B0604020202020204" pitchFamily="34" charset="0"/>
            </a:endParaRPr>
          </a:p>
        </p:txBody>
      </p:sp>
      <p:sp>
        <p:nvSpPr>
          <p:cNvPr id="15" name="Прямоугольник с двумя скругленными противолежащими углами 14"/>
          <p:cNvSpPr/>
          <p:nvPr/>
        </p:nvSpPr>
        <p:spPr>
          <a:xfrm>
            <a:off x="2235315" y="2276872"/>
            <a:ext cx="1200769" cy="137256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indent="363855"/>
            <a:r>
              <a:rPr lang="ru-RU" sz="1200" b="1" dirty="0" err="1">
                <a:solidFill>
                  <a:srgbClr val="002060"/>
                </a:solidFill>
                <a:latin typeface="Times New Roman" panose="02020603050405020304" pitchFamily="18" charset="0"/>
                <a:cs typeface="Times New Roman" panose="02020603050405020304" pitchFamily="18" charset="0"/>
              </a:rPr>
              <a:t>Санджи</a:t>
            </a:r>
            <a:r>
              <a:rPr lang="ru-RU" sz="1200" b="1" dirty="0">
                <a:solidFill>
                  <a:srgbClr val="002060"/>
                </a:solidFill>
                <a:latin typeface="Times New Roman" panose="02020603050405020304" pitchFamily="18" charset="0"/>
                <a:cs typeface="Times New Roman" panose="02020603050405020304" pitchFamily="18" charset="0"/>
              </a:rPr>
              <a:t> </a:t>
            </a:r>
            <a:r>
              <a:rPr lang="ru-RU" sz="1200" b="1" dirty="0" err="1">
                <a:solidFill>
                  <a:srgbClr val="002060"/>
                </a:solidFill>
                <a:latin typeface="Times New Roman" panose="02020603050405020304" pitchFamily="18" charset="0"/>
                <a:cs typeface="Times New Roman" panose="02020603050405020304" pitchFamily="18" charset="0"/>
              </a:rPr>
              <a:t>Каляев</a:t>
            </a:r>
            <a:r>
              <a:rPr lang="ru-RU" sz="1200" b="1" dirty="0">
                <a:solidFill>
                  <a:srgbClr val="002060"/>
                </a:solidFill>
                <a:latin typeface="Times New Roman" panose="02020603050405020304" pitchFamily="18" charset="0"/>
                <a:cs typeface="Times New Roman" panose="02020603050405020304" pitchFamily="18" charset="0"/>
              </a:rPr>
              <a:t> – аспирант Саратовского пединститута. 1933 г.</a:t>
            </a:r>
            <a:endParaRPr lang="ru-RU" sz="1200" b="1" dirty="0">
              <a:solidFill>
                <a:srgbClr val="002060"/>
              </a:solidFill>
              <a:latin typeface="Times New Roman" panose="02020603050405020304" pitchFamily="18" charset="0"/>
              <a:cs typeface="Times New Roman" panose="02020603050405020304" pitchFamily="18" charset="0"/>
            </a:endParaRPr>
          </a:p>
          <a:p>
            <a:pPr indent="363855"/>
            <a:endParaRPr lang="ru-RU" sz="1100" b="1" dirty="0">
              <a:latin typeface="Times New Roman" panose="02020603050405020304" pitchFamily="18" charset="0"/>
              <a:cs typeface="Times New Roman" panose="02020603050405020304" pitchFamily="18" charset="0"/>
            </a:endParaRPr>
          </a:p>
        </p:txBody>
      </p:sp>
      <p:sp>
        <p:nvSpPr>
          <p:cNvPr id="16" name="Прямоугольник с двумя скругленными противолежащими углами 15"/>
          <p:cNvSpPr/>
          <p:nvPr/>
        </p:nvSpPr>
        <p:spPr>
          <a:xfrm>
            <a:off x="2570551" y="6068990"/>
            <a:ext cx="5045482" cy="50101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200" b="1" dirty="0">
                <a:solidFill>
                  <a:srgbClr val="002060"/>
                </a:solidFill>
                <a:latin typeface="Times New Roman" panose="02020603050405020304" pitchFamily="18" charset="0"/>
                <a:cs typeface="Times New Roman" panose="02020603050405020304" pitchFamily="18" charset="0"/>
              </a:rPr>
              <a:t>И. Бадмаев, К. Эрендженов, С. </a:t>
            </a:r>
            <a:r>
              <a:rPr lang="ru-RU" sz="1200" b="1" dirty="0" err="1">
                <a:solidFill>
                  <a:srgbClr val="002060"/>
                </a:solidFill>
                <a:latin typeface="Times New Roman" panose="02020603050405020304" pitchFamily="18" charset="0"/>
                <a:cs typeface="Times New Roman" panose="02020603050405020304" pitchFamily="18" charset="0"/>
              </a:rPr>
              <a:t>Каляев</a:t>
            </a:r>
            <a:r>
              <a:rPr lang="ru-RU" sz="1200" b="1" dirty="0">
                <a:solidFill>
                  <a:srgbClr val="002060"/>
                </a:solidFill>
                <a:latin typeface="Times New Roman" panose="02020603050405020304" pitchFamily="18" charset="0"/>
                <a:cs typeface="Times New Roman" panose="02020603050405020304" pitchFamily="18" charset="0"/>
              </a:rPr>
              <a:t> с М. </a:t>
            </a:r>
            <a:r>
              <a:rPr lang="ru-RU" sz="1200" b="1" dirty="0" smtClean="0">
                <a:solidFill>
                  <a:srgbClr val="002060"/>
                </a:solidFill>
                <a:latin typeface="Times New Roman" panose="02020603050405020304" pitchFamily="18" charset="0"/>
                <a:cs typeface="Times New Roman" panose="02020603050405020304" pitchFamily="18" charset="0"/>
              </a:rPr>
              <a:t>Шолоховым на </a:t>
            </a:r>
            <a:r>
              <a:rPr lang="ru-RU" sz="1200" b="1" dirty="0">
                <a:solidFill>
                  <a:srgbClr val="002060"/>
                </a:solidFill>
                <a:latin typeface="Times New Roman" panose="02020603050405020304" pitchFamily="18" charset="0"/>
                <a:cs typeface="Times New Roman" panose="02020603050405020304" pitchFamily="18" charset="0"/>
              </a:rPr>
              <a:t>Первом Всесоюзном съезде советских писателей.  Москва, 1934 г.</a:t>
            </a:r>
            <a:endParaRPr lang="ru-RU" sz="1200" b="1" dirty="0">
              <a:solidFill>
                <a:srgbClr val="002060"/>
              </a:solidFill>
              <a:latin typeface="Times New Roman" panose="02020603050405020304" pitchFamily="18" charset="0"/>
              <a:cs typeface="Times New Roman" panose="02020603050405020304" pitchFamily="18" charset="0"/>
            </a:endParaRPr>
          </a:p>
        </p:txBody>
      </p:sp>
      <p:sp>
        <p:nvSpPr>
          <p:cNvPr id="17" name="Прямоугольник с двумя скругленными противолежащими углами 16"/>
          <p:cNvSpPr/>
          <p:nvPr/>
        </p:nvSpPr>
        <p:spPr>
          <a:xfrm>
            <a:off x="7812360" y="1556792"/>
            <a:ext cx="1088719" cy="209264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fontAlgn="base">
              <a:spcBef>
                <a:spcPct val="0"/>
              </a:spcBef>
              <a:spcAft>
                <a:spcPct val="0"/>
              </a:spcAft>
            </a:pPr>
            <a:r>
              <a:rPr lang="ru-RU" sz="1200" b="1" dirty="0">
                <a:solidFill>
                  <a:srgbClr val="002060"/>
                </a:solidFill>
                <a:latin typeface="Times New Roman" panose="02020603050405020304" pitchFamily="18" charset="0"/>
                <a:cs typeface="Times New Roman" panose="02020603050405020304" pitchFamily="18" charset="0"/>
              </a:rPr>
              <a:t>Слушатели 4-го курса </a:t>
            </a:r>
            <a:r>
              <a:rPr lang="ru-RU" sz="1200" b="1" dirty="0" err="1">
                <a:solidFill>
                  <a:srgbClr val="002060"/>
                </a:solidFill>
                <a:latin typeface="Times New Roman" panose="02020603050405020304" pitchFamily="18" charset="0"/>
                <a:cs typeface="Times New Roman" panose="02020603050405020304" pitchFamily="18" charset="0"/>
              </a:rPr>
              <a:t>Калмпедтехникума</a:t>
            </a:r>
            <a:r>
              <a:rPr lang="ru-RU" sz="1200" b="1" dirty="0">
                <a:solidFill>
                  <a:srgbClr val="002060"/>
                </a:solidFill>
                <a:latin typeface="Times New Roman" panose="02020603050405020304" pitchFamily="18" charset="0"/>
                <a:cs typeface="Times New Roman" panose="02020603050405020304" pitchFamily="18" charset="0"/>
              </a:rPr>
              <a:t>: </a:t>
            </a:r>
            <a:r>
              <a:rPr lang="ru-RU" sz="1200" b="1" dirty="0" smtClean="0">
                <a:solidFill>
                  <a:srgbClr val="002060"/>
                </a:solidFill>
                <a:latin typeface="Times New Roman" panose="02020603050405020304" pitchFamily="18" charset="0"/>
                <a:cs typeface="Times New Roman" panose="02020603050405020304" pitchFamily="18" charset="0"/>
              </a:rPr>
              <a:t>Д. </a:t>
            </a:r>
            <a:r>
              <a:rPr lang="ru-RU" sz="1200" b="1" dirty="0" err="1">
                <a:solidFill>
                  <a:srgbClr val="002060"/>
                </a:solidFill>
                <a:latin typeface="Times New Roman" panose="02020603050405020304" pitchFamily="18" charset="0"/>
                <a:cs typeface="Times New Roman" panose="02020603050405020304" pitchFamily="18" charset="0"/>
              </a:rPr>
              <a:t>Бичачиев</a:t>
            </a:r>
            <a:r>
              <a:rPr lang="ru-RU" sz="1200" b="1" dirty="0">
                <a:solidFill>
                  <a:srgbClr val="002060"/>
                </a:solidFill>
                <a:latin typeface="Times New Roman" panose="02020603050405020304" pitchFamily="18" charset="0"/>
                <a:cs typeface="Times New Roman" panose="02020603050405020304" pitchFamily="18" charset="0"/>
              </a:rPr>
              <a:t>, </a:t>
            </a:r>
            <a:r>
              <a:rPr lang="ru-RU" sz="1200" b="1" dirty="0" smtClean="0">
                <a:solidFill>
                  <a:srgbClr val="002060"/>
                </a:solidFill>
                <a:latin typeface="Times New Roman" panose="02020603050405020304" pitchFamily="18" charset="0"/>
                <a:cs typeface="Times New Roman" panose="02020603050405020304" pitchFamily="18" charset="0"/>
              </a:rPr>
              <a:t>Д. </a:t>
            </a:r>
            <a:r>
              <a:rPr lang="ru-RU" sz="1200" b="1" dirty="0" err="1">
                <a:solidFill>
                  <a:srgbClr val="002060"/>
                </a:solidFill>
                <a:latin typeface="Times New Roman" panose="02020603050405020304" pitchFamily="18" charset="0"/>
                <a:cs typeface="Times New Roman" panose="02020603050405020304" pitchFamily="18" charset="0"/>
              </a:rPr>
              <a:t>Омгоров</a:t>
            </a:r>
            <a:r>
              <a:rPr lang="ru-RU" sz="1200" b="1" dirty="0">
                <a:solidFill>
                  <a:srgbClr val="002060"/>
                </a:solidFill>
                <a:latin typeface="Times New Roman" panose="02020603050405020304" pitchFamily="18" charset="0"/>
                <a:cs typeface="Times New Roman" panose="02020603050405020304" pitchFamily="18" charset="0"/>
              </a:rPr>
              <a:t>, </a:t>
            </a:r>
            <a:r>
              <a:rPr lang="ru-RU" sz="1200" b="1" dirty="0" smtClean="0">
                <a:solidFill>
                  <a:srgbClr val="002060"/>
                </a:solidFill>
                <a:latin typeface="Times New Roman" panose="02020603050405020304" pitchFamily="18" charset="0"/>
                <a:cs typeface="Times New Roman" panose="02020603050405020304" pitchFamily="18" charset="0"/>
              </a:rPr>
              <a:t>Г. </a:t>
            </a:r>
            <a:r>
              <a:rPr lang="ru-RU" sz="1200" b="1" dirty="0" err="1">
                <a:solidFill>
                  <a:srgbClr val="002060"/>
                </a:solidFill>
                <a:latin typeface="Times New Roman" panose="02020603050405020304" pitchFamily="18" charset="0"/>
                <a:cs typeface="Times New Roman" panose="02020603050405020304" pitchFamily="18" charset="0"/>
              </a:rPr>
              <a:t>Боваев</a:t>
            </a:r>
            <a:r>
              <a:rPr lang="ru-RU" sz="1200" b="1" dirty="0">
                <a:solidFill>
                  <a:srgbClr val="002060"/>
                </a:solidFill>
                <a:latin typeface="Times New Roman" panose="02020603050405020304" pitchFamily="18" charset="0"/>
                <a:cs typeface="Times New Roman" panose="02020603050405020304" pitchFamily="18" charset="0"/>
              </a:rPr>
              <a:t>, </a:t>
            </a:r>
            <a:r>
              <a:rPr lang="ru-RU" sz="1200" b="1" dirty="0" smtClean="0">
                <a:solidFill>
                  <a:srgbClr val="002060"/>
                </a:solidFill>
                <a:latin typeface="Times New Roman" panose="02020603050405020304" pitchFamily="18" charset="0"/>
                <a:cs typeface="Times New Roman" panose="02020603050405020304" pitchFamily="18" charset="0"/>
              </a:rPr>
              <a:t>С. </a:t>
            </a:r>
            <a:r>
              <a:rPr lang="ru-RU" sz="1200" b="1" dirty="0" err="1">
                <a:solidFill>
                  <a:srgbClr val="002060"/>
                </a:solidFill>
                <a:latin typeface="Times New Roman" panose="02020603050405020304" pitchFamily="18" charset="0"/>
                <a:cs typeface="Times New Roman" panose="02020603050405020304" pitchFamily="18" charset="0"/>
              </a:rPr>
              <a:t>Каляев</a:t>
            </a:r>
            <a:r>
              <a:rPr lang="ru-RU" sz="1200" b="1" dirty="0">
                <a:solidFill>
                  <a:srgbClr val="002060"/>
                </a:solidFill>
                <a:latin typeface="Times New Roman" panose="02020603050405020304" pitchFamily="18" charset="0"/>
                <a:cs typeface="Times New Roman" panose="02020603050405020304" pitchFamily="18" charset="0"/>
              </a:rPr>
              <a:t>. Астрахань, 1925 г</a:t>
            </a:r>
            <a:r>
              <a:rPr lang="ru-RU" sz="1200" b="1" dirty="0" smtClean="0">
                <a:solidFill>
                  <a:srgbClr val="002060"/>
                </a:solidFill>
                <a:latin typeface="Times New Roman" panose="02020603050405020304" pitchFamily="18" charset="0"/>
                <a:cs typeface="Times New Roman" panose="02020603050405020304" pitchFamily="18" charset="0"/>
              </a:rPr>
              <a:t>. </a:t>
            </a:r>
            <a:endParaRPr lang="ru-RU" sz="12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9" name="Picture 2" descr="C:\Documents and Settings\User\Мои документы\Мои рисунки\эльзе\эльзе 231.jpg"/>
          <p:cNvPicPr>
            <a:picLocks noChangeAspect="1" noChangeArrowheads="1"/>
          </p:cNvPicPr>
          <p:nvPr/>
        </p:nvPicPr>
        <p:blipFill>
          <a:blip r:embed="rId2" cstate="print"/>
          <a:srcRect l="6612" t="5487" b="3091"/>
          <a:stretch>
            <a:fillRect/>
          </a:stretch>
        </p:blipFill>
        <p:spPr bwMode="auto">
          <a:xfrm>
            <a:off x="323528" y="1110608"/>
            <a:ext cx="1828346" cy="2571858"/>
          </a:xfrm>
          <a:prstGeom prst="rect">
            <a:avLst/>
          </a:prstGeom>
          <a:noFill/>
        </p:spPr>
      </p:pic>
      <p:pic>
        <p:nvPicPr>
          <p:cNvPr id="21" name="Picture 2" descr="C:\Documents and Settings\User\Мои документы\Мои рисунки\эльзе\эльзе 230.jpg"/>
          <p:cNvPicPr>
            <a:picLocks noChangeAspect="1" noChangeArrowheads="1"/>
          </p:cNvPicPr>
          <p:nvPr/>
        </p:nvPicPr>
        <p:blipFill>
          <a:blip r:embed="rId3" cstate="print"/>
          <a:srcRect l="4201" r="2467" b="14838"/>
          <a:stretch>
            <a:fillRect/>
          </a:stretch>
        </p:blipFill>
        <p:spPr bwMode="auto">
          <a:xfrm>
            <a:off x="3511777" y="1158498"/>
            <a:ext cx="4186577" cy="2503778"/>
          </a:xfrm>
          <a:prstGeom prst="rect">
            <a:avLst/>
          </a:prstGeom>
          <a:noFill/>
        </p:spPr>
      </p:pic>
      <p:pic>
        <p:nvPicPr>
          <p:cNvPr id="22" name="Picture 2" descr="C:\Documents and Settings\User\Мои документы\Мои рисунки\эльзе\эльзе 229.jpg"/>
          <p:cNvPicPr>
            <a:picLocks noChangeAspect="1" noChangeArrowheads="1"/>
          </p:cNvPicPr>
          <p:nvPr/>
        </p:nvPicPr>
        <p:blipFill>
          <a:blip r:embed="rId4" cstate="print"/>
          <a:srcRect l="13636" t="4230" r="16619" b="57018"/>
          <a:stretch>
            <a:fillRect/>
          </a:stretch>
        </p:blipFill>
        <p:spPr bwMode="auto">
          <a:xfrm>
            <a:off x="3448451" y="3739594"/>
            <a:ext cx="3381016" cy="2243766"/>
          </a:xfrm>
          <a:prstGeom prst="rect">
            <a:avLst/>
          </a:prstGeom>
          <a:noFill/>
        </p:spPr>
      </p:pic>
      <p:pic>
        <p:nvPicPr>
          <p:cNvPr id="23" name="Picture 1" descr="C:\Documents and Settings\User\Мои документы\Мои рисунки\эльзе\эльзе 201.jpg"/>
          <p:cNvPicPr>
            <a:picLocks noChangeAspect="1" noChangeArrowheads="1"/>
          </p:cNvPicPr>
          <p:nvPr/>
        </p:nvPicPr>
        <p:blipFill>
          <a:blip r:embed="rId5" cstate="print">
            <a:extLst>
              <a:ext uri="{28A0092B-C50C-407E-A947-70E740481C1C}">
                <a14:useLocalDpi xmlns:a14="http://schemas.microsoft.com/office/drawing/2010/main" val="0"/>
              </a:ext>
            </a:extLst>
          </a:blip>
          <a:srcRect l="3387" t="4314" b="3116"/>
          <a:stretch>
            <a:fillRect/>
          </a:stretch>
        </p:blipFill>
        <p:spPr bwMode="auto">
          <a:xfrm>
            <a:off x="1285520" y="3899898"/>
            <a:ext cx="1285031" cy="168965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 descr="C:\Documents and Settings\User\Мои документы\Мои рисунки\эльзе\эльзе 199.jpg"/>
          <p:cNvPicPr>
            <a:picLocks noChangeAspect="1" noChangeArrowheads="1"/>
          </p:cNvPicPr>
          <p:nvPr/>
        </p:nvPicPr>
        <p:blipFill>
          <a:blip r:embed="rId6" cstate="print">
            <a:extLst>
              <a:ext uri="{28A0092B-C50C-407E-A947-70E740481C1C}">
                <a14:useLocalDpi xmlns:a14="http://schemas.microsoft.com/office/drawing/2010/main" val="0"/>
              </a:ext>
            </a:extLst>
          </a:blip>
          <a:srcRect l="3394" t="2783" r="3275"/>
          <a:stretch>
            <a:fillRect/>
          </a:stretch>
        </p:blipFill>
        <p:spPr bwMode="auto">
          <a:xfrm>
            <a:off x="7174864" y="3882132"/>
            <a:ext cx="1247261" cy="170742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179512" y="1556792"/>
            <a:ext cx="2844316" cy="5112568"/>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lvl="0" fontAlgn="base">
              <a:spcBef>
                <a:spcPct val="0"/>
              </a:spcBef>
              <a:spcAft>
                <a:spcPts val="1000"/>
              </a:spcAft>
            </a:pPr>
            <a:endParaRPr lang="ru-RU" sz="1400" dirty="0" smtClean="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endParaRPr lang="ru-RU" sz="1400" dirty="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r>
              <a:rPr lang="ru-RU" sz="1400" dirty="0" smtClean="0">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КЕЛН</a:t>
            </a:r>
            <a:endParaRPr lang="ru-RU" sz="1400" dirty="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r>
              <a:rPr lang="ru-RU" sz="1400" dirty="0">
                <a:solidFill>
                  <a:srgbClr val="000000"/>
                </a:solidFill>
                <a:latin typeface="Times New Roman" panose="02020603050405020304" pitchFamily="18" charset="0"/>
                <a:cs typeface="Times New Roman" panose="02020603050405020304" pitchFamily="18" charset="0"/>
              </a:rPr>
              <a:t>Кен </a:t>
            </a:r>
            <a:r>
              <a:rPr lang="ru-RU" sz="1400" dirty="0" err="1">
                <a:solidFill>
                  <a:srgbClr val="000000"/>
                </a:solidFill>
                <a:latin typeface="Times New Roman" panose="02020603050405020304" pitchFamily="18" charset="0"/>
                <a:cs typeface="Times New Roman" panose="02020603050405020304" pitchFamily="18" charset="0"/>
              </a:rPr>
              <a:t>ахан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күндлн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Кетркә</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баһчудан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тевчн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Эвтнь</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тәвәд</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еңсгәр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Эйлдг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һольшг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Холын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цууд</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нернь</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туурсн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Хортна</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өмн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хорхан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уурсн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Иньгин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зүрк</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таалулҗ</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Иим</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сәәхн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Өшәтнә</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өмнәс</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тосад</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зөрүлсн</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Өлн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җидин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үзүр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болгсн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Өрч</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дотрк</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зүрк</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буульсн</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Өрүд</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омгта</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Тосн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кевтә</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илн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Торһ-томчар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кеерүлн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Усн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әдләр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уһан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Уул</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келн</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Модар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цоксн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метәр</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Моһа</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кевтә</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хатхн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r>
              <a:rPr lang="ru-RU" sz="1400" dirty="0">
                <a:solidFill>
                  <a:srgbClr val="000000"/>
                </a:solidFill>
                <a:latin typeface="Times New Roman" panose="02020603050405020304" pitchFamily="18" charset="0"/>
                <a:cs typeface="Times New Roman" panose="02020603050405020304" pitchFamily="18" charset="0"/>
              </a:rPr>
              <a:t>,</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a:t>
            </a:r>
            <a:r>
              <a:rPr lang="ru-RU" sz="1400" dirty="0" err="1">
                <a:solidFill>
                  <a:srgbClr val="000000"/>
                </a:solidFill>
                <a:latin typeface="Times New Roman" panose="02020603050405020304" pitchFamily="18" charset="0"/>
                <a:cs typeface="Times New Roman" panose="02020603050405020304" pitchFamily="18" charset="0"/>
              </a:rPr>
              <a:t>Күд</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чолуг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хамхлн</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келдг</a:t>
            </a:r>
            <a:br>
              <a:rPr lang="ru-RU" sz="1400" dirty="0">
                <a:latin typeface="Times New Roman" panose="02020603050405020304" pitchFamily="18" charset="0"/>
                <a:cs typeface="Times New Roman" panose="02020603050405020304" pitchFamily="18" charset="0"/>
              </a:rPr>
            </a:br>
            <a:r>
              <a:rPr lang="ru-RU" sz="1400" dirty="0" err="1">
                <a:solidFill>
                  <a:srgbClr val="000000"/>
                </a:solidFill>
                <a:latin typeface="Times New Roman" panose="02020603050405020304" pitchFamily="18" charset="0"/>
                <a:cs typeface="Times New Roman" panose="02020603050405020304" pitchFamily="18" charset="0"/>
              </a:rPr>
              <a:t>Күчтә</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хальмг</a:t>
            </a:r>
            <a:r>
              <a:rPr lang="ru-RU" sz="1400" dirty="0">
                <a:solidFill>
                  <a:srgbClr val="000000"/>
                </a:solidFill>
                <a:latin typeface="Times New Roman" panose="02020603050405020304" pitchFamily="18" charset="0"/>
                <a:cs typeface="Times New Roman" panose="02020603050405020304" pitchFamily="18" charset="0"/>
              </a:rPr>
              <a:t> </a:t>
            </a:r>
            <a:r>
              <a:rPr lang="ru-RU" sz="1400" dirty="0" err="1">
                <a:solidFill>
                  <a:srgbClr val="000000"/>
                </a:solidFill>
                <a:latin typeface="Times New Roman" panose="02020603050405020304" pitchFamily="18" charset="0"/>
                <a:cs typeface="Times New Roman" panose="02020603050405020304" pitchFamily="18" charset="0"/>
              </a:rPr>
              <a:t>келн</a:t>
            </a:r>
            <a:r>
              <a:rPr lang="ru-RU" sz="1400" dirty="0">
                <a:solidFill>
                  <a:srgbClr val="000000"/>
                </a:solidFill>
                <a:latin typeface="Times New Roman" panose="02020603050405020304" pitchFamily="18" charset="0"/>
                <a:cs typeface="Times New Roman" panose="02020603050405020304" pitchFamily="18" charset="0"/>
              </a:rPr>
              <a:t>!</a:t>
            </a:r>
            <a:br>
              <a:rPr lang="ru-RU" dirty="0">
                <a:latin typeface="Times New Roman" panose="02020603050405020304" pitchFamily="18" charset="0"/>
                <a:cs typeface="Times New Roman" panose="02020603050405020304" pitchFamily="18" charset="0"/>
              </a:rPr>
            </a:br>
            <a:endParaRPr lang="ru-RU" b="1" dirty="0">
              <a:solidFill>
                <a:schemeClr val="tx1"/>
              </a:solidFill>
              <a:latin typeface="Times New Roman" panose="02020603050405020304" pitchFamily="18" charset="0"/>
              <a:cs typeface="Times New Roman" panose="02020603050405020304" pitchFamily="18" charset="0"/>
            </a:endParaRPr>
          </a:p>
          <a:p>
            <a:pPr algn="ctr"/>
            <a:endParaRPr lang="ru-RU" dirty="0"/>
          </a:p>
        </p:txBody>
      </p:sp>
      <p:sp>
        <p:nvSpPr>
          <p:cNvPr id="7" name="Прямоугольник с двумя скругленными противолежащими углами 6"/>
          <p:cNvSpPr/>
          <p:nvPr/>
        </p:nvSpPr>
        <p:spPr>
          <a:xfrm>
            <a:off x="4860032" y="1556792"/>
            <a:ext cx="4068452" cy="5079704"/>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lvl="0" fontAlgn="base">
              <a:spcBef>
                <a:spcPct val="0"/>
              </a:spcBef>
              <a:spcAft>
                <a:spcPts val="1000"/>
              </a:spcAft>
            </a:pPr>
            <a:endParaRPr lang="ru-RU" sz="1400" dirty="0" smtClean="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endParaRPr lang="ru-RU" sz="1400" dirty="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r>
              <a:rPr lang="ru-RU" sz="1400" dirty="0" smtClean="0">
                <a:solidFill>
                  <a:srgbClr val="000000"/>
                </a:solidFill>
                <a:latin typeface="Times New Roman" panose="02020603050405020304" pitchFamily="18" charset="0"/>
                <a:cs typeface="Times New Roman" panose="02020603050405020304" pitchFamily="18" charset="0"/>
              </a:rPr>
              <a:t>КАЛМЫЦКИЙ </a:t>
            </a:r>
            <a:r>
              <a:rPr lang="ru-RU" sz="1400" dirty="0">
                <a:solidFill>
                  <a:srgbClr val="000000"/>
                </a:solidFill>
                <a:latin typeface="Times New Roman" panose="02020603050405020304" pitchFamily="18" charset="0"/>
                <a:cs typeface="Times New Roman" panose="02020603050405020304" pitchFamily="18" charset="0"/>
              </a:rPr>
              <a:t>ЯЗЫК</a:t>
            </a:r>
            <a:br>
              <a:rPr lang="ru-RU" sz="1400" dirty="0">
                <a:latin typeface="Times New Roman" panose="02020603050405020304" pitchFamily="18" charset="0"/>
                <a:cs typeface="Times New Roman" panose="02020603050405020304" pitchFamily="18" charset="0"/>
              </a:rPr>
            </a:br>
            <a:r>
              <a:rPr lang="ru-RU" sz="1400" dirty="0" smtClean="0">
                <a:solidFill>
                  <a:srgbClr val="000000"/>
                </a:solidFill>
                <a:latin typeface="Times New Roman" panose="02020603050405020304" pitchFamily="18" charset="0"/>
                <a:cs typeface="Times New Roman" panose="02020603050405020304" pitchFamily="18" charset="0"/>
              </a:rPr>
              <a:t>Со </a:t>
            </a:r>
            <a:r>
              <a:rPr lang="ru-RU" sz="1400" dirty="0">
                <a:solidFill>
                  <a:srgbClr val="000000"/>
                </a:solidFill>
                <a:latin typeface="Times New Roman" panose="02020603050405020304" pitchFamily="18" charset="0"/>
                <a:cs typeface="Times New Roman" panose="02020603050405020304" pitchFamily="18" charset="0"/>
              </a:rPr>
              <a:t>старшим почтителен, с младшим приветлив.</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Он ловок и гибок, как всадник – калмык,</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Он прочен и точен, он сметлив, приметлив, –</a:t>
            </a:r>
            <a:br>
              <a:rPr lang="ru-RU" sz="1400" dirty="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r>
              <a:rPr lang="ru-RU" sz="1400" dirty="0" smtClean="0">
                <a:solidFill>
                  <a:srgbClr val="000000"/>
                </a:solidFill>
                <a:latin typeface="Times New Roman" panose="02020603050405020304" pitchFamily="18" charset="0"/>
                <a:cs typeface="Times New Roman" panose="02020603050405020304" pitchFamily="18" charset="0"/>
              </a:rPr>
              <a:t>Калмыцкий </a:t>
            </a:r>
            <a:r>
              <a:rPr lang="ru-RU" sz="1400" dirty="0">
                <a:solidFill>
                  <a:srgbClr val="000000"/>
                </a:solidFill>
                <a:latin typeface="Times New Roman" panose="02020603050405020304" pitchFamily="18" charset="0"/>
                <a:cs typeface="Times New Roman" panose="02020603050405020304" pitchFamily="18" charset="0"/>
              </a:rPr>
              <a:t>язык.</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Душевную нежность хранит он для друга,</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С застенчивым скромен, с великим велик,</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А в битве с врагами не знает испуга, –</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Калмыцкий язык.</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В сраженье он жаждущей сабле подобен,</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Когда наступает, сверкая, на рать,</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Живительным словом он слабых способен</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На подвиг поднять.</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Глаголы его – как летучие кони,</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Метафоры свежи, как светлый родник,</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Он мягче, добрей материнской ладони, –</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a:t>
            </a:r>
            <a:r>
              <a:rPr lang="ru-RU" sz="1400" dirty="0">
                <a:solidFill>
                  <a:srgbClr val="000000"/>
                </a:solidFill>
                <a:latin typeface="Times New Roman" panose="02020603050405020304" pitchFamily="18" charset="0"/>
                <a:cs typeface="Times New Roman" panose="02020603050405020304" pitchFamily="18" charset="0"/>
              </a:rPr>
              <a:t>Калмыцкий язык.</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Порой, как змея, хитреца он ужалит,</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Ударит того, кто и лжив, и двулик,</a:t>
            </a:r>
            <a:br>
              <a:rPr lang="ru-RU" sz="1400" dirty="0">
                <a:latin typeface="Times New Roman" panose="02020603050405020304" pitchFamily="18" charset="0"/>
                <a:cs typeface="Times New Roman" panose="02020603050405020304" pitchFamily="18" charset="0"/>
              </a:rPr>
            </a:br>
            <a:r>
              <a:rPr lang="ru-RU" sz="1400" dirty="0">
                <a:solidFill>
                  <a:srgbClr val="000000"/>
                </a:solidFill>
                <a:latin typeface="Times New Roman" panose="02020603050405020304" pitchFamily="18" charset="0"/>
                <a:cs typeface="Times New Roman" panose="02020603050405020304" pitchFamily="18" charset="0"/>
              </a:rPr>
              <a:t>Зато удальца – храбреца он похвалит, –</a:t>
            </a:r>
            <a:br>
              <a:rPr lang="ru-RU" sz="1400" dirty="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r>
              <a:rPr lang="ru-RU" sz="1400" dirty="0" smtClean="0">
                <a:solidFill>
                  <a:srgbClr val="000000"/>
                </a:solidFill>
                <a:latin typeface="Times New Roman" panose="02020603050405020304" pitchFamily="18" charset="0"/>
                <a:cs typeface="Times New Roman" panose="02020603050405020304" pitchFamily="18" charset="0"/>
              </a:rPr>
              <a:t>Калмыцкий язык</a:t>
            </a:r>
            <a:endParaRPr lang="ru-RU" sz="1400" dirty="0" smtClean="0">
              <a:solidFill>
                <a:srgbClr val="000000"/>
              </a:solidFill>
              <a:latin typeface="Times New Roman" panose="02020603050405020304" pitchFamily="18" charset="0"/>
              <a:cs typeface="Times New Roman" panose="02020603050405020304" pitchFamily="18" charset="0"/>
            </a:endParaRPr>
          </a:p>
          <a:p>
            <a:pPr lvl="0" fontAlgn="base">
              <a:spcBef>
                <a:spcPct val="0"/>
              </a:spcBef>
              <a:spcAft>
                <a:spcPts val="1000"/>
              </a:spcAft>
            </a:pPr>
            <a:r>
              <a:rPr lang="ru-RU" sz="1600" dirty="0">
                <a:latin typeface="Times New Roman" panose="02020603050405020304" pitchFamily="18" charset="0"/>
                <a:cs typeface="Times New Roman" panose="02020603050405020304" pitchFamily="18" charset="0"/>
              </a:rPr>
              <a:t>Перевел Семен Липкин</a:t>
            </a:r>
            <a:r>
              <a:rPr lang="ru-RU" sz="1600" dirty="0" smtClean="0">
                <a:solidFill>
                  <a:srgbClr val="000000"/>
                </a:solidFill>
                <a:latin typeface="Times New Roman" panose="02020603050405020304" pitchFamily="18" charset="0"/>
                <a:cs typeface="Times New Roman" panose="02020603050405020304" pitchFamily="18" charset="0"/>
              </a:rPr>
              <a:t>.</a:t>
            </a:r>
            <a:br>
              <a:rPr lang="ru-RU" dirty="0">
                <a:latin typeface="Times New Roman" panose="02020603050405020304" pitchFamily="18" charset="0"/>
                <a:cs typeface="Times New Roman" panose="02020603050405020304" pitchFamily="18" charset="0"/>
              </a:rPr>
            </a:br>
            <a:endParaRPr lang="ru-RU" sz="2000" b="1" dirty="0">
              <a:solidFill>
                <a:schemeClr val="tx1"/>
              </a:solidFill>
              <a:latin typeface="Times New Roman" panose="02020603050405020304" pitchFamily="18" charset="0"/>
              <a:cs typeface="Times New Roman" panose="02020603050405020304" pitchFamily="18" charset="0"/>
            </a:endParaRPr>
          </a:p>
          <a:p>
            <a:pPr algn="ctr"/>
            <a:endParaRPr lang="ru-RU" sz="1200" dirty="0"/>
          </a:p>
        </p:txBody>
      </p:sp>
      <p:sp>
        <p:nvSpPr>
          <p:cNvPr id="8" name="Прямоугольник с двумя скругленными противолежащими углами 7"/>
          <p:cNvSpPr/>
          <p:nvPr/>
        </p:nvSpPr>
        <p:spPr>
          <a:xfrm>
            <a:off x="971600" y="404664"/>
            <a:ext cx="7776864" cy="658509"/>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endParaRPr lang="ru-RU" b="1" cap="all"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ctr"/>
            <a:r>
              <a:rPr lang="ru-RU" b="1" cap="all"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Санджи</a:t>
            </a:r>
            <a:r>
              <a:rPr lang="ru-RU" b="1" cap="all"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cap="all"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каляев</a:t>
            </a:r>
            <a:r>
              <a:rPr lang="ru-RU" b="1" cap="all"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Знаток калмыцкого языка, </a:t>
            </a:r>
            <a:endParaRPr lang="ru-RU" b="1" cap="all"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ctr"/>
            <a:r>
              <a:rPr lang="ru-RU" b="1" cap="all"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cap="all"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народный </a:t>
            </a:r>
            <a:r>
              <a:rPr lang="ru-RU" b="1" cap="all"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поэт </a:t>
            </a:r>
            <a:r>
              <a:rPr lang="ru-RU" b="1" cap="all"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калмыкии</a:t>
            </a:r>
            <a:endParaRPr lang="ru-RU" b="1" cap="all" dirty="0">
              <a:solidFill>
                <a:schemeClr val="tx1"/>
              </a:solidFill>
              <a:latin typeface="Arial" panose="020B0604020202020204" pitchFamily="34" charset="0"/>
              <a:cs typeface="Arial" panose="020B0604020202020204" pitchFamily="34" charset="0"/>
            </a:endParaRPr>
          </a:p>
          <a:p>
            <a:pPr algn="ctr"/>
            <a:endParaRPr lang="ru-RU" sz="1100" b="1" dirty="0">
              <a:solidFill>
                <a:srgbClr val="002060"/>
              </a:solidFill>
              <a:latin typeface="Times New Roman" panose="02020603050405020304" pitchFamily="18" charset="0"/>
              <a:cs typeface="Times New Roman" panose="02020603050405020304" pitchFamily="18" charset="0"/>
            </a:endParaRPr>
          </a:p>
        </p:txBody>
      </p:sp>
      <p:pic>
        <p:nvPicPr>
          <p:cNvPr id="9" name="Picture 1" descr="C:\Documents and Settings\User\Мои документы\Мои рисунки\эльзе\эльзе 197.jpg"/>
          <p:cNvPicPr>
            <a:picLocks noChangeAspect="1" noChangeArrowheads="1"/>
          </p:cNvPicPr>
          <p:nvPr/>
        </p:nvPicPr>
        <p:blipFill>
          <a:blip r:embed="rId2" cstate="print">
            <a:extLst>
              <a:ext uri="{28A0092B-C50C-407E-A947-70E740481C1C}">
                <a14:useLocalDpi xmlns:a14="http://schemas.microsoft.com/office/drawing/2010/main" val="0"/>
              </a:ext>
            </a:extLst>
          </a:blip>
          <a:srcRect l="5907" t="2927"/>
          <a:stretch>
            <a:fillRect/>
          </a:stretch>
        </p:blipFill>
        <p:spPr bwMode="auto">
          <a:xfrm>
            <a:off x="3347970" y="2204864"/>
            <a:ext cx="1247659" cy="17310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Рисунок 1" descr="C:\Documents and Settings\User\Мои документы\Мои рисунки\Изображение\Изображение 293.jpg">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t="1532"/>
          <a:stretch>
            <a:fillRect/>
          </a:stretch>
        </p:blipFill>
        <p:spPr bwMode="auto">
          <a:xfrm>
            <a:off x="3326045" y="4581128"/>
            <a:ext cx="1268760" cy="172758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Скругленный прямоугольник 6"/>
          <p:cNvSpPr/>
          <p:nvPr/>
        </p:nvSpPr>
        <p:spPr>
          <a:xfrm>
            <a:off x="971600" y="260648"/>
            <a:ext cx="7848872" cy="6991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cap="all" spc="50" dirty="0" smtClean="0">
                <a:ln w="11430"/>
                <a:solidFill>
                  <a:srgbClr val="002060"/>
                </a:solidFill>
                <a:latin typeface="Times New Roman" panose="02020603050405020304" pitchFamily="18" charset="0"/>
                <a:cs typeface="Times New Roman" panose="02020603050405020304" pitchFamily="18" charset="0"/>
              </a:rPr>
              <a:t>Старейшина </a:t>
            </a:r>
            <a:r>
              <a:rPr lang="en-US" sz="2400" b="1" cap="all" spc="50" dirty="0">
                <a:ln w="11430"/>
                <a:solidFill>
                  <a:srgbClr val="002060"/>
                </a:solidFill>
                <a:latin typeface="Times New Roman" panose="02020603050405020304" pitchFamily="18" charset="0"/>
                <a:cs typeface="Times New Roman" panose="02020603050405020304" pitchFamily="18" charset="0"/>
              </a:rPr>
              <a:t>калмыцкой </a:t>
            </a:r>
            <a:r>
              <a:rPr lang="en-US" sz="2400" b="1" cap="all" spc="50" dirty="0" smtClean="0">
                <a:ln w="11430"/>
                <a:solidFill>
                  <a:srgbClr val="002060"/>
                </a:solidFill>
                <a:latin typeface="Times New Roman" panose="02020603050405020304" pitchFamily="18" charset="0"/>
                <a:cs typeface="Times New Roman" panose="02020603050405020304" pitchFamily="18" charset="0"/>
              </a:rPr>
              <a:t>поэзии</a:t>
            </a:r>
            <a:endParaRPr lang="ru-RU" sz="2400" b="1" cap="all" dirty="0"/>
          </a:p>
        </p:txBody>
      </p:sp>
      <p:sp>
        <p:nvSpPr>
          <p:cNvPr id="11" name="TextBox 10"/>
          <p:cNvSpPr txBox="1"/>
          <p:nvPr/>
        </p:nvSpPr>
        <p:spPr>
          <a:xfrm>
            <a:off x="6372200" y="1145247"/>
            <a:ext cx="2521382" cy="266226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ru-RU" sz="1600" dirty="0" err="1">
                <a:latin typeface="Times New Roman" panose="02020603050405020304" pitchFamily="18" charset="0"/>
                <a:cs typeface="Times New Roman" panose="02020603050405020304" pitchFamily="18" charset="0"/>
              </a:rPr>
              <a:t>Хальмг</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келн</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Уурхан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саң</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Харм</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төрсн</a:t>
            </a:r>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һундлм</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даң</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smtClean="0">
                <a:latin typeface="Times New Roman" panose="02020603050405020304" pitchFamily="18" charset="0"/>
                <a:cs typeface="Times New Roman" panose="02020603050405020304" pitchFamily="18" charset="0"/>
              </a:rPr>
              <a:t>Күцднь</a:t>
            </a:r>
            <a:r>
              <a:rPr lang="ru-RU" sz="1600" dirty="0" smtClean="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дасч</a:t>
            </a:r>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чадсн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угав</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Күцәҗ</a:t>
            </a:r>
            <a:r>
              <a:rPr lang="ru-RU" sz="1600" dirty="0">
                <a:latin typeface="Times New Roman" panose="02020603050405020304" pitchFamily="18" charset="0"/>
                <a:cs typeface="Times New Roman" panose="02020603050405020304" pitchFamily="18" charset="0"/>
              </a:rPr>
              <a:t> </a:t>
            </a:r>
            <a:r>
              <a:rPr lang="ru-RU" sz="1600" dirty="0" err="1" smtClean="0">
                <a:latin typeface="Times New Roman" panose="02020603050405020304" pitchFamily="18" charset="0"/>
                <a:cs typeface="Times New Roman" panose="02020603050405020304" pitchFamily="18" charset="0"/>
              </a:rPr>
              <a:t>сансан</a:t>
            </a:r>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Келсн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угав</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nSpc>
                <a:spcPct val="150000"/>
              </a:lnSpc>
            </a:pPr>
            <a:endParaRPr lang="en-US" sz="1400" b="1" dirty="0" smtClean="0">
              <a:latin typeface="Times New Roman" panose="02020603050405020304" pitchFamily="18" charset="0"/>
              <a:cs typeface="Times New Roman" panose="02020603050405020304" pitchFamily="18" charset="0"/>
            </a:endParaRPr>
          </a:p>
          <a:p>
            <a:endParaRPr lang="ru-RU" dirty="0"/>
          </a:p>
        </p:txBody>
      </p:sp>
      <p:sp>
        <p:nvSpPr>
          <p:cNvPr id="5" name="Прямоугольник с двумя скругленными противолежащими углами 4"/>
          <p:cNvSpPr/>
          <p:nvPr/>
        </p:nvSpPr>
        <p:spPr>
          <a:xfrm>
            <a:off x="173719" y="4005064"/>
            <a:ext cx="3102137" cy="2671560"/>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1600" dirty="0" err="1">
                <a:latin typeface="Times New Roman" panose="02020603050405020304" pitchFamily="18" charset="0"/>
                <a:cs typeface="Times New Roman" panose="02020603050405020304" pitchFamily="18" charset="0"/>
              </a:rPr>
              <a:t>Төрскн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келән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һәәлхлә</a:t>
            </a:r>
            <a:r>
              <a:rPr lang="ru-RU"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Тегәд</a:t>
            </a:r>
            <a:r>
              <a:rPr lang="ru-RU" sz="1600" dirty="0">
                <a:latin typeface="Times New Roman" panose="02020603050405020304" pitchFamily="18" charset="0"/>
                <a:cs typeface="Times New Roman" panose="02020603050405020304" pitchFamily="18" charset="0"/>
              </a:rPr>
              <a:t> </a:t>
            </a:r>
            <a:r>
              <a:rPr lang="ru-RU" sz="1600" dirty="0" err="1" smtClean="0">
                <a:latin typeface="Times New Roman" panose="02020603050405020304" pitchFamily="18" charset="0"/>
                <a:cs typeface="Times New Roman" panose="02020603050405020304" pitchFamily="18" charset="0"/>
              </a:rPr>
              <a:t>кениг</a:t>
            </a:r>
            <a:r>
              <a:rPr lang="ru-RU" sz="1600" dirty="0" smtClean="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хәәрлхвчи</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smtClean="0">
                <a:latin typeface="Times New Roman" panose="02020603050405020304" pitchFamily="18" charset="0"/>
                <a:cs typeface="Times New Roman" panose="02020603050405020304" pitchFamily="18" charset="0"/>
              </a:rPr>
              <a:t>Һар</a:t>
            </a:r>
            <a:r>
              <a:rPr lang="en-US" sz="1600" dirty="0" smtClean="0">
                <a:latin typeface="Times New Roman" panose="02020603050405020304" pitchFamily="18" charset="0"/>
                <a:cs typeface="Times New Roman" panose="02020603050405020304" pitchFamily="18" charset="0"/>
              </a:rPr>
              <a:t>һ</a:t>
            </a:r>
            <a:r>
              <a:rPr lang="ru-RU" sz="1600" dirty="0" err="1" smtClean="0">
                <a:latin typeface="Times New Roman" panose="02020603050405020304" pitchFamily="18" charset="0"/>
                <a:cs typeface="Times New Roman" panose="02020603050405020304" pitchFamily="18" charset="0"/>
              </a:rPr>
              <a:t>сн</a:t>
            </a:r>
            <a:r>
              <a:rPr lang="ru-RU" sz="1600" dirty="0" smtClean="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ээҗән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олхла</a:t>
            </a:r>
            <a:r>
              <a:rPr lang="ru-RU"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Һазр</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яһҗ</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даахмби</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Экн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уга</a:t>
            </a:r>
            <a:r>
              <a:rPr lang="ru-RU" sz="1600" dirty="0">
                <a:latin typeface="Times New Roman" panose="02020603050405020304" pitchFamily="18" charset="0"/>
                <a:cs typeface="Times New Roman" panose="02020603050405020304" pitchFamily="18" charset="0"/>
              </a:rPr>
              <a:t> – </a:t>
            </a:r>
            <a:r>
              <a:rPr lang="ru-RU" sz="1600" dirty="0" err="1">
                <a:latin typeface="Times New Roman" panose="02020603050405020304" pitchFamily="18" charset="0"/>
                <a:cs typeface="Times New Roman" panose="02020603050405020304" pitchFamily="18" charset="0"/>
              </a:rPr>
              <a:t>һол</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уга</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Ээҗнь</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дурго</a:t>
            </a:r>
            <a:r>
              <a:rPr lang="ru-RU" sz="1600" dirty="0">
                <a:latin typeface="Times New Roman" panose="02020603050405020304" pitchFamily="18" charset="0"/>
                <a:cs typeface="Times New Roman" panose="02020603050405020304" pitchFamily="18" charset="0"/>
              </a:rPr>
              <a:t> – </a:t>
            </a:r>
            <a:r>
              <a:rPr lang="ru-RU" sz="1600" dirty="0" err="1">
                <a:latin typeface="Times New Roman" panose="02020603050405020304" pitchFamily="18" charset="0"/>
                <a:cs typeface="Times New Roman" panose="02020603050405020304" pitchFamily="18" charset="0"/>
              </a:rPr>
              <a:t>үрн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уга</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err="1">
                <a:latin typeface="Times New Roman" panose="02020603050405020304" pitchFamily="18" charset="0"/>
                <a:cs typeface="Times New Roman" panose="02020603050405020304" pitchFamily="18" charset="0"/>
              </a:rPr>
              <a:t>Хальмг</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келм</a:t>
            </a:r>
            <a:r>
              <a:rPr lang="ru-RU" sz="1600" dirty="0">
                <a:latin typeface="Times New Roman" panose="02020603050405020304" pitchFamily="18" charset="0"/>
                <a:cs typeface="Times New Roman" panose="02020603050405020304" pitchFamily="18" charset="0"/>
              </a:rPr>
              <a:t> - </a:t>
            </a:r>
            <a:r>
              <a:rPr lang="ru-RU" sz="1600" dirty="0" err="1">
                <a:latin typeface="Times New Roman" panose="02020603050405020304" pitchFamily="18" charset="0"/>
                <a:cs typeface="Times New Roman" panose="02020603050405020304" pitchFamily="18" charset="0"/>
              </a:rPr>
              <a:t>җирһлин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булгм</a:t>
            </a:r>
            <a:r>
              <a:rPr lang="ru-RU"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Хама </a:t>
            </a:r>
            <a:r>
              <a:rPr lang="ru-RU" sz="1600" dirty="0" err="1">
                <a:latin typeface="Times New Roman" panose="02020603050405020304" pitchFamily="18" charset="0"/>
                <a:cs typeface="Times New Roman" panose="02020603050405020304" pitchFamily="18" charset="0"/>
              </a:rPr>
              <a:t>йовб</a:t>
            </a:r>
            <a:r>
              <a:rPr lang="ru-RU" sz="1600" dirty="0">
                <a:latin typeface="Times New Roman" panose="02020603050405020304" pitchFamily="18" charset="0"/>
                <a:cs typeface="Times New Roman" panose="02020603050405020304" pitchFamily="18" charset="0"/>
              </a:rPr>
              <a:t>  -  </a:t>
            </a:r>
            <a:r>
              <a:rPr lang="ru-RU" sz="1600" dirty="0" err="1" smtClean="0">
                <a:latin typeface="Times New Roman" panose="02020603050405020304" pitchFamily="18" charset="0"/>
                <a:cs typeface="Times New Roman" panose="02020603050405020304" pitchFamily="18" charset="0"/>
              </a:rPr>
              <a:t>җивр-далвагм</a:t>
            </a:r>
            <a:r>
              <a:rPr lang="ru-RU" sz="1400" dirty="0"/>
              <a:t>.</a:t>
            </a:r>
            <a:endParaRPr lang="ru-RU" sz="1400" dirty="0"/>
          </a:p>
        </p:txBody>
      </p:sp>
      <p:pic>
        <p:nvPicPr>
          <p:cNvPr id="2" name="Picture 2" descr="C:\Users\Admin\Desktop\h_6jUNTBX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79372" y="1506872"/>
            <a:ext cx="2920820" cy="33622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1909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827584" y="411928"/>
            <a:ext cx="7992888" cy="784824"/>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b="1" kern="10" cap="all" dirty="0" smtClean="0">
              <a:ln w="12700">
                <a:noFill/>
                <a:round/>
              </a:ln>
              <a:solidFill>
                <a:srgbClr val="002060"/>
              </a:solidFill>
              <a:latin typeface="Times New Roman" panose="02020603050405020304" pitchFamily="18" charset="0"/>
              <a:cs typeface="Times New Roman" panose="02020603050405020304" pitchFamily="18" charset="0"/>
            </a:endParaRPr>
          </a:p>
          <a:p>
            <a:pPr algn="ctr"/>
            <a:r>
              <a:rPr lang="ru-RU" b="1" kern="10" cap="all" dirty="0" smtClean="0">
                <a:ln w="12700">
                  <a:noFill/>
                  <a:round/>
                </a:ln>
                <a:solidFill>
                  <a:srgbClr val="002060"/>
                </a:solidFill>
                <a:latin typeface="Times New Roman" panose="02020603050405020304" pitchFamily="18" charset="0"/>
                <a:cs typeface="Times New Roman" panose="02020603050405020304" pitchFamily="18" charset="0"/>
              </a:rPr>
              <a:t>Дни </a:t>
            </a:r>
            <a:r>
              <a:rPr lang="ru-RU" b="1" kern="10" cap="all" dirty="0">
                <a:ln w="12700">
                  <a:noFill/>
                  <a:round/>
                </a:ln>
                <a:solidFill>
                  <a:srgbClr val="002060"/>
                </a:solidFill>
                <a:latin typeface="Times New Roman" panose="02020603050405020304" pitchFamily="18" charset="0"/>
                <a:cs typeface="Times New Roman" panose="02020603050405020304" pitchFamily="18" charset="0"/>
              </a:rPr>
              <a:t>калмыцкой литературы</a:t>
            </a:r>
            <a:endParaRPr lang="ru-RU" b="1" kern="10" cap="all" dirty="0">
              <a:ln w="12700">
                <a:noFill/>
                <a:round/>
              </a:ln>
              <a:solidFill>
                <a:srgbClr val="002060"/>
              </a:solidFill>
              <a:latin typeface="Times New Roman" panose="02020603050405020304" pitchFamily="18" charset="0"/>
              <a:cs typeface="Times New Roman" panose="02020603050405020304" pitchFamily="18" charset="0"/>
            </a:endParaRPr>
          </a:p>
          <a:p>
            <a:pPr algn="ctr"/>
            <a:r>
              <a:rPr lang="ru-RU" b="1" kern="10" cap="all" dirty="0">
                <a:ln w="12700">
                  <a:noFill/>
                  <a:round/>
                </a:ln>
                <a:solidFill>
                  <a:srgbClr val="002060"/>
                </a:solidFill>
                <a:latin typeface="Times New Roman" panose="02020603050405020304" pitchFamily="18" charset="0"/>
                <a:cs typeface="Times New Roman" panose="02020603050405020304" pitchFamily="18" charset="0"/>
              </a:rPr>
              <a:t> в </a:t>
            </a:r>
            <a:r>
              <a:rPr lang="ru-RU" b="1" kern="10" cap="all" dirty="0" err="1">
                <a:ln w="12700">
                  <a:noFill/>
                  <a:round/>
                </a:ln>
                <a:solidFill>
                  <a:srgbClr val="002060"/>
                </a:solidFill>
                <a:latin typeface="Times New Roman" panose="02020603050405020304" pitchFamily="18" charset="0"/>
                <a:cs typeface="Times New Roman" panose="02020603050405020304" pitchFamily="18" charset="0"/>
              </a:rPr>
              <a:t>Ики</a:t>
            </a:r>
            <a:r>
              <a:rPr lang="ru-RU" b="1" kern="10" cap="all" dirty="0">
                <a:ln w="12700">
                  <a:noFill/>
                  <a:round/>
                </a:ln>
                <a:solidFill>
                  <a:srgbClr val="002060"/>
                </a:solidFill>
                <a:latin typeface="Times New Roman" panose="02020603050405020304" pitchFamily="18" charset="0"/>
                <a:cs typeface="Times New Roman" panose="02020603050405020304" pitchFamily="18" charset="0"/>
              </a:rPr>
              <a:t>- </a:t>
            </a:r>
            <a:r>
              <a:rPr lang="ru-RU" b="1" kern="10" cap="all" dirty="0" err="1">
                <a:ln w="12700">
                  <a:noFill/>
                  <a:round/>
                </a:ln>
                <a:solidFill>
                  <a:srgbClr val="002060"/>
                </a:solidFill>
                <a:latin typeface="Times New Roman" panose="02020603050405020304" pitchFamily="18" charset="0"/>
                <a:cs typeface="Times New Roman" panose="02020603050405020304" pitchFamily="18" charset="0"/>
              </a:rPr>
              <a:t>Бурульском</a:t>
            </a:r>
            <a:r>
              <a:rPr lang="ru-RU" b="1" kern="10" cap="all" dirty="0">
                <a:ln w="12700">
                  <a:noFill/>
                  <a:round/>
                </a:ln>
                <a:solidFill>
                  <a:srgbClr val="002060"/>
                </a:solidFill>
                <a:latin typeface="Times New Roman" panose="02020603050405020304" pitchFamily="18" charset="0"/>
                <a:cs typeface="Times New Roman" panose="02020603050405020304" pitchFamily="18" charset="0"/>
              </a:rPr>
              <a:t> районе, 1969 г.</a:t>
            </a:r>
            <a:endParaRPr lang="ru-RU" b="1" kern="10" cap="all" dirty="0">
              <a:ln w="12700">
                <a:noFill/>
                <a:round/>
              </a:ln>
              <a:solidFill>
                <a:srgbClr val="002060"/>
              </a:solidFill>
              <a:latin typeface="Times New Roman" panose="02020603050405020304" pitchFamily="18" charset="0"/>
              <a:cs typeface="Times New Roman" panose="02020603050405020304" pitchFamily="18" charset="0"/>
            </a:endParaRPr>
          </a:p>
          <a:p>
            <a:pPr algn="ctr"/>
            <a:endParaRPr lang="ru-RU" dirty="0"/>
          </a:p>
        </p:txBody>
      </p:sp>
      <p:sp>
        <p:nvSpPr>
          <p:cNvPr id="4" name="Прямоугольник с двумя скругленными противолежащими углами 3"/>
          <p:cNvSpPr/>
          <p:nvPr/>
        </p:nvSpPr>
        <p:spPr>
          <a:xfrm>
            <a:off x="6228184" y="3424227"/>
            <a:ext cx="2700857" cy="325191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200" b="1" dirty="0" smtClean="0">
                <a:latin typeface="Times New Roman" panose="02020603050405020304" pitchFamily="18" charset="0"/>
                <a:cs typeface="Times New Roman" panose="02020603050405020304" pitchFamily="18" charset="0"/>
              </a:rPr>
              <a:t>***</a:t>
            </a:r>
            <a:endParaRPr lang="ru-RU" sz="1200" b="1" dirty="0" smtClean="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О степь! Начало моих начал,</a:t>
            </a:r>
            <a:endParaRPr lang="ru-RU" sz="1200" b="1" dirty="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Я вскормлен твоим молоком,</a:t>
            </a:r>
            <a:endParaRPr lang="ru-RU" sz="1200" b="1" dirty="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Ветер люльку мою качал,</a:t>
            </a:r>
            <a:endParaRPr lang="ru-RU" sz="12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Луна сияла под потолком…</a:t>
            </a:r>
            <a:endParaRPr lang="ru-RU" sz="1200" b="1" dirty="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О степь… Ты всех мне краев милей!..</a:t>
            </a:r>
            <a:endParaRPr lang="ru-RU" sz="12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Мой сын, как наследство, ее прими,</a:t>
            </a:r>
            <a:endParaRPr lang="ru-RU" sz="12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Береги, люби, жалей и лелей,-</a:t>
            </a:r>
            <a:endParaRPr lang="ru-RU" sz="12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Словно мать, ее обними!</a:t>
            </a:r>
            <a:endParaRPr lang="ru-RU" sz="1200" b="1" dirty="0" smtClean="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endParaRPr lang="ru-RU" sz="1200" b="1" dirty="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перевод Н. Горской</a:t>
            </a:r>
            <a:endParaRPr lang="ru-RU" sz="1200" b="1" dirty="0">
              <a:latin typeface="Times New Roman" panose="02020603050405020304" pitchFamily="18" charset="0"/>
              <a:cs typeface="Times New Roman" panose="02020603050405020304" pitchFamily="18" charset="0"/>
            </a:endParaRPr>
          </a:p>
          <a:p>
            <a:pPr algn="ctr"/>
            <a:endParaRPr lang="ru-RU" dirty="0"/>
          </a:p>
        </p:txBody>
      </p:sp>
      <p:pic>
        <p:nvPicPr>
          <p:cNvPr id="6" name="Picture 4"/>
          <p:cNvPicPr>
            <a:picLocks noChangeAspect="1" noChangeArrowheads="1"/>
          </p:cNvPicPr>
          <p:nvPr/>
        </p:nvPicPr>
        <p:blipFill>
          <a:blip r:embed="rId2" cstate="print"/>
          <a:srcRect/>
          <a:stretch>
            <a:fillRect/>
          </a:stretch>
        </p:blipFill>
        <p:spPr bwMode="auto">
          <a:xfrm>
            <a:off x="683568" y="1365771"/>
            <a:ext cx="5283843" cy="37372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1363944" y="5157192"/>
            <a:ext cx="6474241" cy="655336"/>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b="1" dirty="0" smtClean="0">
              <a:solidFill>
                <a:srgbClr val="002060"/>
              </a:solidFill>
              <a:latin typeface="Times New Roman" panose="02020603050405020304" pitchFamily="18" charset="0"/>
              <a:cs typeface="Times New Roman" panose="02020603050405020304" pitchFamily="18" charset="0"/>
            </a:endParaRPr>
          </a:p>
          <a:p>
            <a:pPr algn="ctr"/>
            <a:r>
              <a:rPr lang="ru-RU" b="1" dirty="0" smtClean="0">
                <a:solidFill>
                  <a:srgbClr val="002060"/>
                </a:solidFill>
                <a:latin typeface="Times New Roman" panose="02020603050405020304" pitchFamily="18" charset="0"/>
                <a:cs typeface="Times New Roman" panose="02020603050405020304" pitchFamily="18" charset="0"/>
              </a:rPr>
              <a:t>Калмыцкие </a:t>
            </a:r>
            <a:r>
              <a:rPr lang="ru-RU" b="1" dirty="0">
                <a:solidFill>
                  <a:srgbClr val="002060"/>
                </a:solidFill>
                <a:latin typeface="Times New Roman" panose="02020603050405020304" pitchFamily="18" charset="0"/>
                <a:cs typeface="Times New Roman" panose="02020603050405020304" pitchFamily="18" charset="0"/>
              </a:rPr>
              <a:t>писатели на четвертый съезде</a:t>
            </a:r>
            <a:endParaRPr lang="ru-RU" b="1" dirty="0">
              <a:solidFill>
                <a:srgbClr val="002060"/>
              </a:solidFill>
              <a:latin typeface="Times New Roman" panose="02020603050405020304" pitchFamily="18" charset="0"/>
              <a:cs typeface="Times New Roman" panose="02020603050405020304" pitchFamily="18" charset="0"/>
            </a:endParaRPr>
          </a:p>
          <a:p>
            <a:pPr algn="ctr"/>
            <a:r>
              <a:rPr lang="ru-RU" b="1" dirty="0">
                <a:solidFill>
                  <a:srgbClr val="002060"/>
                </a:solidFill>
                <a:latin typeface="Times New Roman" panose="02020603050405020304" pitchFamily="18" charset="0"/>
                <a:cs typeface="Times New Roman" panose="02020603050405020304" pitchFamily="18" charset="0"/>
              </a:rPr>
              <a:t> писателей СССР. Май 1967 г. </a:t>
            </a:r>
            <a:endParaRPr lang="ru-RU" b="1" dirty="0">
              <a:solidFill>
                <a:srgbClr val="002060"/>
              </a:solidFill>
              <a:latin typeface="Times New Roman" panose="02020603050405020304" pitchFamily="18" charset="0"/>
              <a:cs typeface="Times New Roman" panose="02020603050405020304" pitchFamily="18" charset="0"/>
            </a:endParaRPr>
          </a:p>
          <a:p>
            <a:pPr algn="ctr"/>
            <a:endParaRPr lang="ru-RU" dirty="0"/>
          </a:p>
        </p:txBody>
      </p:sp>
      <p:pic>
        <p:nvPicPr>
          <p:cNvPr id="6" name="Picture 2" descr="Image-201"/>
          <p:cNvPicPr>
            <a:picLocks noChangeAspect="1" noChangeArrowheads="1"/>
          </p:cNvPicPr>
          <p:nvPr/>
        </p:nvPicPr>
        <p:blipFill>
          <a:blip r:embed="rId2" cstate="print"/>
          <a:srcRect/>
          <a:stretch>
            <a:fillRect/>
          </a:stretch>
        </p:blipFill>
        <p:spPr bwMode="auto">
          <a:xfrm>
            <a:off x="1324056" y="548680"/>
            <a:ext cx="6480720" cy="4408397"/>
          </a:xfrm>
          <a:prstGeom prst="rect">
            <a:avLst/>
          </a:prstGeom>
          <a:solidFill>
            <a:srgbClr val="FF00FF"/>
          </a:solidFill>
          <a:ln w="19050">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1763687" y="5354161"/>
            <a:ext cx="6374891" cy="66712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b="1" dirty="0" smtClean="0">
              <a:solidFill>
                <a:srgbClr val="002060"/>
              </a:solidFill>
              <a:latin typeface="Times New Roman" panose="02020603050405020304" pitchFamily="18" charset="0"/>
              <a:cs typeface="Times New Roman" panose="02020603050405020304" pitchFamily="18" charset="0"/>
            </a:endParaRPr>
          </a:p>
          <a:p>
            <a:pPr algn="ctr"/>
            <a:r>
              <a:rPr lang="ru-RU" b="1" dirty="0" smtClean="0">
                <a:solidFill>
                  <a:srgbClr val="002060"/>
                </a:solidFill>
                <a:latin typeface="Times New Roman" panose="02020603050405020304" pitchFamily="18" charset="0"/>
                <a:cs typeface="Times New Roman" panose="02020603050405020304" pitchFamily="18" charset="0"/>
              </a:rPr>
              <a:t>Дни </a:t>
            </a:r>
            <a:r>
              <a:rPr lang="ru-RU" b="1" dirty="0">
                <a:solidFill>
                  <a:srgbClr val="002060"/>
                </a:solidFill>
                <a:latin typeface="Times New Roman" panose="02020603050405020304" pitchFamily="18" charset="0"/>
                <a:cs typeface="Times New Roman" panose="02020603050405020304" pitchFamily="18" charset="0"/>
              </a:rPr>
              <a:t>калмыцкой литературы. Элиста, 1968 г.</a:t>
            </a:r>
            <a:endParaRPr lang="ru-RU" b="1" dirty="0">
              <a:solidFill>
                <a:srgbClr val="002060"/>
              </a:solidFill>
              <a:latin typeface="Times New Roman" panose="02020603050405020304" pitchFamily="18" charset="0"/>
              <a:cs typeface="Times New Roman" panose="02020603050405020304" pitchFamily="18" charset="0"/>
            </a:endParaRPr>
          </a:p>
          <a:p>
            <a:pPr algn="ctr"/>
            <a:endParaRPr lang="ru-RU" dirty="0"/>
          </a:p>
        </p:txBody>
      </p:sp>
      <p:pic>
        <p:nvPicPr>
          <p:cNvPr id="6" name="Содержимое 3" descr="0-11.jpg"/>
          <p:cNvPicPr>
            <a:picLocks noChangeAspect="1"/>
          </p:cNvPicPr>
          <p:nvPr/>
        </p:nvPicPr>
        <p:blipFill>
          <a:blip r:embed="rId2" cstate="print"/>
          <a:stretch>
            <a:fillRect/>
          </a:stretch>
        </p:blipFill>
        <p:spPr>
          <a:xfrm>
            <a:off x="1763688" y="577551"/>
            <a:ext cx="6374891" cy="452074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двумя скругленными противолежащими углами 4"/>
          <p:cNvSpPr/>
          <p:nvPr/>
        </p:nvSpPr>
        <p:spPr>
          <a:xfrm>
            <a:off x="251520" y="260648"/>
            <a:ext cx="8640960" cy="1008112"/>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ltLang="ru-RU" b="1" dirty="0" smtClean="0">
              <a:latin typeface="Times New Roman" panose="02020603050405020304" pitchFamily="18" charset="0"/>
              <a:cs typeface="Times New Roman" panose="02020603050405020304" pitchFamily="18" charset="0"/>
            </a:endParaRPr>
          </a:p>
          <a:p>
            <a:pPr algn="ctr"/>
            <a:r>
              <a:rPr lang="ru-RU" altLang="ru-RU" b="1" dirty="0" err="1" smtClean="0">
                <a:latin typeface="Times New Roman" panose="02020603050405020304" pitchFamily="18" charset="0"/>
                <a:cs typeface="Times New Roman" panose="02020603050405020304" pitchFamily="18" charset="0"/>
              </a:rPr>
              <a:t>Каляев</a:t>
            </a:r>
            <a:r>
              <a:rPr lang="ru-RU" altLang="ru-RU" b="1" dirty="0">
                <a:latin typeface="Times New Roman" panose="02020603050405020304" pitchFamily="18" charset="0"/>
                <a:cs typeface="Times New Roman" panose="02020603050405020304" pitchFamily="18" charset="0"/>
              </a:rPr>
              <a:t>, С. Письма Еве: письма и другие документальные материалы к биографии С. К. </a:t>
            </a:r>
            <a:r>
              <a:rPr lang="ru-RU" altLang="ru-RU" b="1" dirty="0" err="1">
                <a:latin typeface="Times New Roman" panose="02020603050405020304" pitchFamily="18" charset="0"/>
                <a:cs typeface="Times New Roman" panose="02020603050405020304" pitchFamily="18" charset="0"/>
              </a:rPr>
              <a:t>Каляева</a:t>
            </a:r>
            <a:r>
              <a:rPr lang="ru-RU" altLang="ru-RU" b="1" dirty="0">
                <a:latin typeface="Times New Roman" panose="02020603050405020304" pitchFamily="18" charset="0"/>
                <a:cs typeface="Times New Roman" panose="02020603050405020304" pitchFamily="18" charset="0"/>
              </a:rPr>
              <a:t> / </a:t>
            </a:r>
            <a:r>
              <a:rPr lang="ru-RU" altLang="ru-RU" b="1" dirty="0" err="1">
                <a:latin typeface="Times New Roman" panose="02020603050405020304" pitchFamily="18" charset="0"/>
                <a:cs typeface="Times New Roman" panose="02020603050405020304" pitchFamily="18" charset="0"/>
              </a:rPr>
              <a:t>Санджи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Каляев</a:t>
            </a:r>
            <a:r>
              <a:rPr lang="ru-RU" altLang="ru-RU" b="1" dirty="0">
                <a:latin typeface="Times New Roman" panose="02020603050405020304" pitchFamily="18" charset="0"/>
                <a:cs typeface="Times New Roman" panose="02020603050405020304" pitchFamily="18" charset="0"/>
              </a:rPr>
              <a:t>. – Элиста: </a:t>
            </a:r>
            <a:r>
              <a:rPr lang="ru-RU" altLang="ru-RU" b="1" dirty="0" err="1">
                <a:latin typeface="Times New Roman" panose="02020603050405020304" pitchFamily="18" charset="0"/>
                <a:cs typeface="Times New Roman" panose="02020603050405020304" pitchFamily="18" charset="0"/>
              </a:rPr>
              <a:t>Калм</a:t>
            </a:r>
            <a:r>
              <a:rPr lang="ru-RU" altLang="ru-RU" b="1" dirty="0">
                <a:latin typeface="Times New Roman" panose="02020603050405020304" pitchFamily="18" charset="0"/>
                <a:cs typeface="Times New Roman" panose="02020603050405020304" pitchFamily="18" charset="0"/>
              </a:rPr>
              <a:t>. кн. изд-во, 2001. – 288 с.: ил.</a:t>
            </a:r>
            <a:endParaRPr lang="ru-RU" altLang="ru-RU" b="1" dirty="0">
              <a:latin typeface="Times New Roman" panose="02020603050405020304" pitchFamily="18" charset="0"/>
              <a:cs typeface="Times New Roman" panose="02020603050405020304" pitchFamily="18" charset="0"/>
            </a:endParaRPr>
          </a:p>
          <a:p>
            <a:pPr algn="ctr"/>
            <a:endParaRPr lang="ru-RU" dirty="0"/>
          </a:p>
        </p:txBody>
      </p:sp>
      <p:pic>
        <p:nvPicPr>
          <p:cNvPr id="6" name="Picture 5" descr="C:\Documents and Settings\User\Мои документы\Мои рисунки\эльзе\эльзе 205.jpg"/>
          <p:cNvPicPr>
            <a:picLocks noChangeAspect="1" noChangeArrowheads="1"/>
          </p:cNvPicPr>
          <p:nvPr/>
        </p:nvPicPr>
        <p:blipFill>
          <a:blip r:embed="rId2">
            <a:extLst>
              <a:ext uri="{28A0092B-C50C-407E-A947-70E740481C1C}">
                <a14:useLocalDpi xmlns:a14="http://schemas.microsoft.com/office/drawing/2010/main" val="0"/>
              </a:ext>
            </a:extLst>
          </a:blip>
          <a:srcRect l="1801" t="1340" r="2765"/>
          <a:stretch>
            <a:fillRect/>
          </a:stretch>
        </p:blipFill>
        <p:spPr bwMode="auto">
          <a:xfrm>
            <a:off x="971600" y="1920083"/>
            <a:ext cx="3051852" cy="42393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с двумя скругленными противолежащими углами 6"/>
          <p:cNvSpPr/>
          <p:nvPr/>
        </p:nvSpPr>
        <p:spPr>
          <a:xfrm>
            <a:off x="4427984" y="3068960"/>
            <a:ext cx="4302714" cy="2952328"/>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ru-RU" altLang="ru-RU" sz="1400" dirty="0">
                <a:latin typeface="Times New Roman" panose="02020603050405020304" pitchFamily="18" charset="0"/>
                <a:cs typeface="Times New Roman" panose="02020603050405020304" pitchFamily="18" charset="0"/>
              </a:rPr>
              <a:t>Книга содержит документальные материалы из семейного архива </a:t>
            </a:r>
            <a:r>
              <a:rPr lang="ru-RU" altLang="ru-RU" sz="1400" dirty="0" err="1">
                <a:latin typeface="Times New Roman" panose="02020603050405020304" pitchFamily="18" charset="0"/>
                <a:cs typeface="Times New Roman" panose="02020603050405020304" pitchFamily="18" charset="0"/>
              </a:rPr>
              <a:t>Каляевых</a:t>
            </a:r>
            <a:r>
              <a:rPr lang="ru-RU" altLang="ru-RU" sz="1400" dirty="0">
                <a:latin typeface="Times New Roman" panose="02020603050405020304" pitchFamily="18" charset="0"/>
                <a:cs typeface="Times New Roman" panose="02020603050405020304" pitchFamily="18" charset="0"/>
              </a:rPr>
              <a:t>, Национального архива РК, из архива УФСБ РФ по РК. Основную часть составляют письма народного поэта , написанные его жене Е. М. Марголис и дочери Э. С. </a:t>
            </a:r>
            <a:r>
              <a:rPr lang="ru-RU" altLang="ru-RU" sz="1400" dirty="0" err="1">
                <a:latin typeface="Times New Roman" panose="02020603050405020304" pitchFamily="18" charset="0"/>
                <a:cs typeface="Times New Roman" panose="02020603050405020304" pitchFamily="18" charset="0"/>
              </a:rPr>
              <a:t>Каляевой</a:t>
            </a:r>
            <a:r>
              <a:rPr lang="ru-RU" altLang="ru-RU" sz="1400" dirty="0">
                <a:latin typeface="Times New Roman" panose="02020603050405020304" pitchFamily="18" charset="0"/>
                <a:cs typeface="Times New Roman" panose="02020603050405020304" pitchFamily="18" charset="0"/>
              </a:rPr>
              <a:t> в годы заключения в лагерях ГУЛАГа (1938-1956).</a:t>
            </a:r>
            <a:endParaRPr lang="ru-RU" altLang="ru-RU" sz="1400" dirty="0">
              <a:latin typeface="Times New Roman" panose="02020603050405020304" pitchFamily="18" charset="0"/>
              <a:cs typeface="Times New Roman" panose="02020603050405020304" pitchFamily="18" charset="0"/>
            </a:endParaRPr>
          </a:p>
          <a:p>
            <a:pPr algn="just"/>
            <a:r>
              <a:rPr lang="ru-RU" altLang="ru-RU" sz="1400" dirty="0">
                <a:latin typeface="Times New Roman" panose="02020603050405020304" pitchFamily="18" charset="0"/>
                <a:cs typeface="Times New Roman" panose="02020603050405020304" pitchFamily="18" charset="0"/>
              </a:rPr>
              <a:t>Помещено большое количество фотодокументов этих лет.</a:t>
            </a:r>
            <a:endParaRPr lang="ru-RU" altLang="ru-RU" sz="1400" dirty="0">
              <a:latin typeface="Times New Roman" panose="02020603050405020304" pitchFamily="18" charset="0"/>
              <a:cs typeface="Times New Roman" panose="02020603050405020304" pitchFamily="18" charset="0"/>
            </a:endParaRPr>
          </a:p>
          <a:p>
            <a:pPr algn="just"/>
            <a:r>
              <a:rPr lang="ru-RU" altLang="ru-RU" sz="1400" dirty="0">
                <a:latin typeface="Times New Roman" panose="02020603050405020304" pitchFamily="18" charset="0"/>
                <a:cs typeface="Times New Roman" panose="02020603050405020304" pitchFamily="18" charset="0"/>
              </a:rPr>
              <a:t>Многие документы публикуются впервые.</a:t>
            </a:r>
            <a:endParaRPr lang="ru-RU" altLang="ru-RU" sz="1400" dirty="0">
              <a:latin typeface="Times New Roman" panose="02020603050405020304" pitchFamily="18" charset="0"/>
              <a:cs typeface="Times New Roman" panose="02020603050405020304" pitchFamily="18" charset="0"/>
            </a:endParaRPr>
          </a:p>
          <a:p>
            <a:pPr algn="just"/>
            <a:r>
              <a:rPr lang="ru-RU" altLang="ru-RU" sz="1400" dirty="0">
                <a:latin typeface="Times New Roman" panose="02020603050405020304" pitchFamily="18" charset="0"/>
                <a:cs typeface="Times New Roman" panose="02020603050405020304" pitchFamily="18" charset="0"/>
              </a:rPr>
              <a:t>Книга рассчитана на самого массового читателя.</a:t>
            </a:r>
            <a:endParaRPr lang="ru-RU" altLang="ru-RU" sz="1400" dirty="0">
              <a:latin typeface="Times New Roman" panose="02020603050405020304" pitchFamily="18" charset="0"/>
              <a:cs typeface="Times New Roman" panose="02020603050405020304" pitchFamily="18" charset="0"/>
            </a:endParaRPr>
          </a:p>
          <a:p>
            <a:pPr algn="ct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2-2023 уч.г\НСО 22-23\палитра культур 22п23\screen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84"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с двумя скругленными противолежащими углами 6"/>
          <p:cNvSpPr/>
          <p:nvPr/>
        </p:nvSpPr>
        <p:spPr>
          <a:xfrm>
            <a:off x="179512" y="238072"/>
            <a:ext cx="8730946" cy="6431287"/>
          </a:xfrm>
          <a:prstGeom prst="round2DiagRect">
            <a:avLst>
              <a:gd name="adj1" fmla="val 8161"/>
              <a:gd name="adj2" fmla="val 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dirty="0"/>
          </a:p>
        </p:txBody>
      </p:sp>
      <p:sp>
        <p:nvSpPr>
          <p:cNvPr id="8" name="TextBox 5"/>
          <p:cNvSpPr txBox="1">
            <a:spLocks noChangeArrowheads="1"/>
          </p:cNvSpPr>
          <p:nvPr/>
        </p:nvSpPr>
        <p:spPr bwMode="auto">
          <a:xfrm>
            <a:off x="439948" y="314434"/>
            <a:ext cx="8280400" cy="630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2400" dirty="0">
                <a:solidFill>
                  <a:srgbClr val="000099"/>
                </a:solidFill>
                <a:latin typeface="Times New Roman" panose="02020603050405020304" pitchFamily="18" charset="0"/>
                <a:cs typeface="Times New Roman" panose="02020603050405020304" pitchFamily="18" charset="0"/>
              </a:rPr>
              <a:t>Список использованных источников и литературы:</a:t>
            </a:r>
            <a:endParaRPr lang="en-GB" altLang="ru-RU" sz="2400" dirty="0">
              <a:solidFill>
                <a:srgbClr val="000099"/>
              </a:solidFill>
              <a:latin typeface="Times New Roman" panose="02020603050405020304" pitchFamily="18" charset="0"/>
              <a:cs typeface="Times New Roman" panose="02020603050405020304" pitchFamily="18" charset="0"/>
            </a:endParaRPr>
          </a:p>
          <a:p>
            <a:pPr marL="342900" indent="-342900">
              <a:spcBef>
                <a:spcPct val="0"/>
              </a:spcBef>
              <a:buAutoNum type="arabicPeriod"/>
            </a:pPr>
            <a:r>
              <a:rPr lang="en-GB" altLang="ru-RU" sz="1800" dirty="0" smtClean="0">
                <a:solidFill>
                  <a:srgbClr val="000099"/>
                </a:solidFill>
                <a:latin typeface="Times New Roman" panose="02020603050405020304" pitchFamily="18" charset="0"/>
                <a:cs typeface="Times New Roman" panose="02020603050405020304" pitchFamily="18" charset="0"/>
              </a:rPr>
              <a:t>https</a:t>
            </a:r>
            <a:r>
              <a:rPr lang="en-GB" altLang="ru-RU" sz="1800" dirty="0">
                <a:solidFill>
                  <a:srgbClr val="000099"/>
                </a:solidFill>
                <a:latin typeface="Times New Roman" panose="02020603050405020304" pitchFamily="18" charset="0"/>
                <a:cs typeface="Times New Roman" panose="02020603050405020304" pitchFamily="18" charset="0"/>
              </a:rPr>
              <a:t>://</a:t>
            </a:r>
            <a:r>
              <a:rPr lang="en-GB" altLang="ru-RU" sz="1800" dirty="0" smtClean="0">
                <a:solidFill>
                  <a:srgbClr val="000099"/>
                </a:solidFill>
                <a:latin typeface="Times New Roman" panose="02020603050405020304" pitchFamily="18" charset="0"/>
                <a:cs typeface="Times New Roman" panose="02020603050405020304" pitchFamily="18" charset="0"/>
              </a:rPr>
              <a:t>www.kalmnlib.ru/articles/544-mudrec-kalmyckoi-slovesnosti-k-115-letiyu-so-dnja-rozhdenija-narodnogo-poeta-sandzhi-kaljaevicha.html</a:t>
            </a:r>
            <a:r>
              <a:rPr lang="ru-RU" altLang="ru-RU" sz="1800" dirty="0" smtClean="0">
                <a:solidFill>
                  <a:srgbClr val="000099"/>
                </a:solidFill>
                <a:latin typeface="Times New Roman" panose="02020603050405020304" pitchFamily="18" charset="0"/>
                <a:cs typeface="Times New Roman" panose="02020603050405020304" pitchFamily="18" charset="0"/>
              </a:rPr>
              <a:t>. </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marL="342900" indent="-342900">
              <a:spcBef>
                <a:spcPct val="0"/>
              </a:spcBef>
              <a:buAutoNum type="arabicPeriod"/>
            </a:pPr>
            <a:r>
              <a:rPr lang="en-US" altLang="ru-RU" sz="1800" dirty="0" smtClean="0">
                <a:solidFill>
                  <a:srgbClr val="000099"/>
                </a:solidFill>
                <a:latin typeface="Times New Roman" panose="02020603050405020304" pitchFamily="18" charset="0"/>
                <a:cs typeface="Times New Roman" panose="02020603050405020304" pitchFamily="18" charset="0"/>
              </a:rPr>
              <a:t>https</a:t>
            </a:r>
            <a:r>
              <a:rPr lang="en-US" altLang="ru-RU" sz="1800" dirty="0">
                <a:solidFill>
                  <a:srgbClr val="000099"/>
                </a:solidFill>
                <a:latin typeface="Times New Roman" panose="02020603050405020304" pitchFamily="18" charset="0"/>
                <a:cs typeface="Times New Roman" panose="02020603050405020304" pitchFamily="18" charset="0"/>
              </a:rPr>
              <a:t>://disk.yandex.ru/i/w0QBfeLOzBb4fg</a:t>
            </a:r>
            <a:endParaRPr lang="ru-RU" altLang="ru-RU" sz="1800" dirty="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a:solidFill>
                  <a:srgbClr val="000099"/>
                </a:solidFill>
                <a:latin typeface="Times New Roman" panose="02020603050405020304" pitchFamily="18" charset="0"/>
                <a:cs typeface="Times New Roman" panose="02020603050405020304" pitchFamily="18" charset="0"/>
              </a:rPr>
              <a:t>3. </a:t>
            </a:r>
            <a:r>
              <a:rPr lang="en-US" altLang="ru-RU" sz="1800" dirty="0">
                <a:solidFill>
                  <a:srgbClr val="000099"/>
                </a:solidFill>
                <a:latin typeface="Times New Roman" panose="02020603050405020304" pitchFamily="18" charset="0"/>
                <a:cs typeface="Times New Roman" panose="02020603050405020304" pitchFamily="18" charset="0"/>
              </a:rPr>
              <a:t>https://disk.yandex.ru/i/y7RuF-WJwC-onQ</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smtClean="0">
                <a:solidFill>
                  <a:srgbClr val="000099"/>
                </a:solidFill>
                <a:latin typeface="Times New Roman" panose="02020603050405020304" pitchFamily="18" charset="0"/>
                <a:cs typeface="Times New Roman" panose="02020603050405020304" pitchFamily="18" charset="0"/>
              </a:rPr>
              <a:t>4</a:t>
            </a:r>
            <a:r>
              <a:rPr lang="ru-RU" altLang="ru-RU" sz="1800" dirty="0">
                <a:solidFill>
                  <a:srgbClr val="000099"/>
                </a:solidFill>
                <a:latin typeface="Times New Roman" panose="02020603050405020304" pitchFamily="18" charset="0"/>
                <a:cs typeface="Times New Roman" panose="02020603050405020304" pitchFamily="18" charset="0"/>
              </a:rPr>
              <a:t>. </a:t>
            </a:r>
            <a:r>
              <a:rPr lang="en-US" altLang="ru-RU" sz="1800" dirty="0">
                <a:solidFill>
                  <a:srgbClr val="000099"/>
                </a:solidFill>
                <a:latin typeface="Times New Roman" panose="02020603050405020304" pitchFamily="18" charset="0"/>
                <a:cs typeface="Times New Roman" panose="02020603050405020304" pitchFamily="18" charset="0"/>
              </a:rPr>
              <a:t>https://disk.yandex.ru/i/tg9wt9dGmX9ceg</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smtClean="0">
                <a:solidFill>
                  <a:srgbClr val="000099"/>
                </a:solidFill>
                <a:latin typeface="Times New Roman" panose="02020603050405020304" pitchFamily="18" charset="0"/>
                <a:cs typeface="Times New Roman" panose="02020603050405020304" pitchFamily="18" charset="0"/>
              </a:rPr>
              <a:t>5</a:t>
            </a:r>
            <a:r>
              <a:rPr lang="ru-RU" altLang="ru-RU" sz="1800" dirty="0">
                <a:solidFill>
                  <a:srgbClr val="000099"/>
                </a:solidFill>
                <a:latin typeface="Times New Roman" panose="02020603050405020304" pitchFamily="18" charset="0"/>
                <a:cs typeface="Times New Roman" panose="02020603050405020304" pitchFamily="18" charset="0"/>
              </a:rPr>
              <a:t>. </a:t>
            </a:r>
            <a:r>
              <a:rPr lang="en-GB" altLang="ru-RU" sz="1800" dirty="0">
                <a:solidFill>
                  <a:srgbClr val="000099"/>
                </a:solidFill>
                <a:latin typeface="Times New Roman" panose="02020603050405020304" pitchFamily="18" charset="0"/>
                <a:cs typeface="Times New Roman" panose="02020603050405020304" pitchFamily="18" charset="0"/>
              </a:rPr>
              <a:t>https://www.kalmnlib.ru/articles/298-prezentacija-knigi-mihail-honinov-i-kalmyckii-teatr.html</a:t>
            </a:r>
            <a:endParaRPr lang="ru-RU" altLang="ru-RU" sz="1800" dirty="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a:solidFill>
                  <a:srgbClr val="000099"/>
                </a:solidFill>
                <a:latin typeface="Times New Roman" panose="02020603050405020304" pitchFamily="18" charset="0"/>
                <a:cs typeface="Times New Roman" panose="02020603050405020304" pitchFamily="18" charset="0"/>
              </a:rPr>
              <a:t>6. </a:t>
            </a:r>
            <a:r>
              <a:rPr lang="en-US" altLang="ru-RU" sz="1800" dirty="0">
                <a:solidFill>
                  <a:srgbClr val="000099"/>
                </a:solidFill>
                <a:latin typeface="Times New Roman" panose="02020603050405020304" pitchFamily="18" charset="0"/>
                <a:cs typeface="Times New Roman" panose="02020603050405020304" pitchFamily="18" charset="0"/>
              </a:rPr>
              <a:t>https://www.kalmnlib.ru/articles/1058-o-mihaile-honinove-poete-i-voine-stihi-avtora-i-posvjaschenija.html</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ru-RU" altLang="ru-RU" sz="1800" dirty="0" smtClean="0">
                <a:solidFill>
                  <a:srgbClr val="000099"/>
                </a:solidFill>
                <a:latin typeface="Times New Roman" panose="02020603050405020304" pitchFamily="18" charset="0"/>
                <a:cs typeface="Times New Roman" panose="02020603050405020304" pitchFamily="18" charset="0"/>
              </a:rPr>
              <a:t>7</a:t>
            </a:r>
            <a:r>
              <a:rPr lang="ru-RU" altLang="ru-RU" sz="1800" dirty="0">
                <a:solidFill>
                  <a:srgbClr val="000099"/>
                </a:solidFill>
                <a:latin typeface="Times New Roman" panose="02020603050405020304" pitchFamily="18" charset="0"/>
                <a:cs typeface="Times New Roman" panose="02020603050405020304" pitchFamily="18" charset="0"/>
              </a:rPr>
              <a:t>. </a:t>
            </a:r>
            <a:r>
              <a:rPr lang="ru-RU" altLang="ru-RU" sz="1800" dirty="0" err="1" smtClean="0">
                <a:solidFill>
                  <a:srgbClr val="000099"/>
                </a:solidFill>
                <a:latin typeface="Times New Roman" panose="02020603050405020304" pitchFamily="18" charset="0"/>
                <a:cs typeface="Times New Roman" panose="02020603050405020304" pitchFamily="18" charset="0"/>
              </a:rPr>
              <a:t>Каляев</a:t>
            </a:r>
            <a:r>
              <a:rPr lang="ru-RU" altLang="ru-RU" sz="1800" dirty="0" smtClean="0">
                <a:solidFill>
                  <a:srgbClr val="000099"/>
                </a:solidFill>
                <a:latin typeface="Times New Roman" panose="02020603050405020304" pitchFamily="18" charset="0"/>
                <a:cs typeface="Times New Roman" panose="02020603050405020304" pitchFamily="18" charset="0"/>
              </a:rPr>
              <a:t> С. К. Сын степей. М., «Сов. Россия», 1974. 160 с.</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ru-RU" altLang="ru-RU" sz="1800" dirty="0" smtClean="0">
                <a:solidFill>
                  <a:srgbClr val="000099"/>
                </a:solidFill>
                <a:latin typeface="Times New Roman" panose="02020603050405020304" pitchFamily="18" charset="0"/>
                <a:cs typeface="Times New Roman" panose="02020603050405020304" pitchFamily="18" charset="0"/>
              </a:rPr>
              <a:t>8. С тобою, Россия!: Сборник/Сост. </a:t>
            </a:r>
            <a:r>
              <a:rPr lang="ru-RU" altLang="ru-RU" sz="1800" dirty="0" err="1" smtClean="0">
                <a:solidFill>
                  <a:srgbClr val="000099"/>
                </a:solidFill>
                <a:latin typeface="Times New Roman" panose="02020603050405020304" pitchFamily="18" charset="0"/>
                <a:cs typeface="Times New Roman" panose="02020603050405020304" pitchFamily="18" charset="0"/>
              </a:rPr>
              <a:t>Н.Б.Сангаджиева</a:t>
            </a:r>
            <a:r>
              <a:rPr lang="ru-RU" altLang="ru-RU" sz="1800" dirty="0" smtClean="0">
                <a:solidFill>
                  <a:srgbClr val="000099"/>
                </a:solidFill>
                <a:latin typeface="Times New Roman" panose="02020603050405020304" pitchFamily="18" charset="0"/>
                <a:cs typeface="Times New Roman" panose="02020603050405020304" pitchFamily="18" charset="0"/>
              </a:rPr>
              <a:t> – Элиста: </a:t>
            </a:r>
            <a:r>
              <a:rPr lang="ru-RU" altLang="ru-RU" sz="1800" dirty="0" err="1" smtClean="0">
                <a:solidFill>
                  <a:srgbClr val="000099"/>
                </a:solidFill>
                <a:latin typeface="Times New Roman" panose="02020603050405020304" pitchFamily="18" charset="0"/>
                <a:cs typeface="Times New Roman" panose="02020603050405020304" pitchFamily="18" charset="0"/>
              </a:rPr>
              <a:t>Калм</a:t>
            </a:r>
            <a:r>
              <a:rPr lang="ru-RU" altLang="ru-RU" sz="1800" dirty="0" smtClean="0">
                <a:solidFill>
                  <a:srgbClr val="000099"/>
                </a:solidFill>
                <a:latin typeface="Times New Roman" panose="02020603050405020304" pitchFamily="18" charset="0"/>
                <a:cs typeface="Times New Roman" panose="02020603050405020304" pitchFamily="18" charset="0"/>
              </a:rPr>
              <a:t>. кн. изд-во, 1990-191 с.; 8л. л.: ил. </a:t>
            </a:r>
            <a:endParaRPr lang="ru-RU" altLang="ru-RU" sz="1800" dirty="0">
              <a:solidFill>
                <a:srgbClr val="000099"/>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ru-RU" altLang="ru-RU" sz="1800" dirty="0" smtClean="0">
                <a:solidFill>
                  <a:srgbClr val="000099"/>
                </a:solidFill>
                <a:latin typeface="Times New Roman" panose="02020603050405020304" pitchFamily="18" charset="0"/>
                <a:cs typeface="Times New Roman" panose="02020603050405020304" pitchFamily="18" charset="0"/>
              </a:rPr>
              <a:t>9. </a:t>
            </a:r>
            <a:r>
              <a:rPr lang="ru-RU" altLang="ru-RU" sz="1800" dirty="0" err="1" smtClean="0">
                <a:solidFill>
                  <a:srgbClr val="000099"/>
                </a:solidFill>
                <a:latin typeface="Times New Roman" panose="02020603050405020304" pitchFamily="18" charset="0"/>
                <a:cs typeface="Times New Roman" panose="02020603050405020304" pitchFamily="18" charset="0"/>
              </a:rPr>
              <a:t>Каляев</a:t>
            </a:r>
            <a:r>
              <a:rPr lang="ru-RU" altLang="ru-RU" sz="1800" dirty="0" smtClean="0">
                <a:solidFill>
                  <a:srgbClr val="000099"/>
                </a:solidFill>
                <a:latin typeface="Times New Roman" panose="02020603050405020304" pitchFamily="18" charset="0"/>
                <a:cs typeface="Times New Roman" panose="02020603050405020304" pitchFamily="18" charset="0"/>
              </a:rPr>
              <a:t> С.К. Собрание сочинений в 3-х томах. Том 1. На калмыцком языке.-Элиста, </a:t>
            </a:r>
            <a:r>
              <a:rPr lang="ru-RU" altLang="ru-RU" sz="1800" dirty="0" err="1" smtClean="0">
                <a:solidFill>
                  <a:srgbClr val="000099"/>
                </a:solidFill>
                <a:latin typeface="Times New Roman" panose="02020603050405020304" pitchFamily="18" charset="0"/>
                <a:cs typeface="Times New Roman" panose="02020603050405020304" pitchFamily="18" charset="0"/>
              </a:rPr>
              <a:t>Калм</a:t>
            </a:r>
            <a:r>
              <a:rPr lang="ru-RU" altLang="ru-RU" sz="1800" dirty="0" smtClean="0">
                <a:solidFill>
                  <a:srgbClr val="000099"/>
                </a:solidFill>
                <a:latin typeface="Times New Roman" panose="02020603050405020304" pitchFamily="18" charset="0"/>
                <a:cs typeface="Times New Roman" panose="02020603050405020304" pitchFamily="18" charset="0"/>
              </a:rPr>
              <a:t>. кн. изд-во, 1980.-360с.</a:t>
            </a:r>
            <a:endParaRPr lang="ru-RU" altLang="ru-RU" sz="1800" dirty="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smtClean="0">
                <a:solidFill>
                  <a:srgbClr val="000099"/>
                </a:solidFill>
                <a:latin typeface="Times New Roman" panose="02020603050405020304" pitchFamily="18" charset="0"/>
                <a:cs typeface="Times New Roman" panose="02020603050405020304" pitchFamily="18" charset="0"/>
              </a:rPr>
              <a:t>10</a:t>
            </a:r>
            <a:r>
              <a:rPr lang="en-US" altLang="ru-RU" sz="1800" dirty="0">
                <a:solidFill>
                  <a:srgbClr val="000099"/>
                </a:solidFill>
                <a:latin typeface="Times New Roman" panose="02020603050405020304" pitchFamily="18" charset="0"/>
                <a:cs typeface="Times New Roman" panose="02020603050405020304" pitchFamily="18" charset="0"/>
              </a:rPr>
              <a:t>.</a:t>
            </a:r>
            <a:r>
              <a:rPr lang="ru-RU" altLang="ru-RU" sz="1800" dirty="0">
                <a:solidFill>
                  <a:srgbClr val="000099"/>
                </a:solidFill>
                <a:latin typeface="Times New Roman" panose="02020603050405020304" pitchFamily="18" charset="0"/>
                <a:cs typeface="Times New Roman" panose="02020603050405020304" pitchFamily="18" charset="0"/>
              </a:rPr>
              <a:t> </a:t>
            </a:r>
            <a:r>
              <a:rPr lang="ru-RU" altLang="ru-RU" sz="1800" dirty="0" smtClean="0">
                <a:solidFill>
                  <a:srgbClr val="000099"/>
                </a:solidFill>
                <a:latin typeface="Times New Roman" panose="02020603050405020304" pitchFamily="18" charset="0"/>
                <a:cs typeface="Times New Roman" panose="02020603050405020304" pitchFamily="18" charset="0"/>
              </a:rPr>
              <a:t>Слава. Стихи и проза. </a:t>
            </a:r>
            <a:r>
              <a:rPr lang="ru-RU" altLang="ru-RU" sz="1800" dirty="0">
                <a:solidFill>
                  <a:srgbClr val="000099"/>
                </a:solidFill>
                <a:latin typeface="Times New Roman" panose="02020603050405020304" pitchFamily="18" charset="0"/>
                <a:cs typeface="Times New Roman" panose="02020603050405020304" pitchFamily="18" charset="0"/>
              </a:rPr>
              <a:t>На калмыцком языке.-Элиста, </a:t>
            </a:r>
            <a:r>
              <a:rPr lang="ru-RU" altLang="ru-RU" sz="1800" dirty="0" err="1">
                <a:solidFill>
                  <a:srgbClr val="000099"/>
                </a:solidFill>
                <a:latin typeface="Times New Roman" panose="02020603050405020304" pitchFamily="18" charset="0"/>
                <a:cs typeface="Times New Roman" panose="02020603050405020304" pitchFamily="18" charset="0"/>
              </a:rPr>
              <a:t>Калм</a:t>
            </a:r>
            <a:r>
              <a:rPr lang="ru-RU" altLang="ru-RU" sz="1800" dirty="0">
                <a:solidFill>
                  <a:srgbClr val="000099"/>
                </a:solidFill>
                <a:latin typeface="Times New Roman" panose="02020603050405020304" pitchFamily="18" charset="0"/>
                <a:cs typeface="Times New Roman" panose="02020603050405020304" pitchFamily="18" charset="0"/>
              </a:rPr>
              <a:t>. кн. изд-во, </a:t>
            </a:r>
            <a:r>
              <a:rPr lang="ru-RU" altLang="ru-RU" sz="1800" dirty="0" smtClean="0">
                <a:solidFill>
                  <a:srgbClr val="000099"/>
                </a:solidFill>
                <a:latin typeface="Times New Roman" panose="02020603050405020304" pitchFamily="18" charset="0"/>
                <a:cs typeface="Times New Roman" panose="02020603050405020304" pitchFamily="18" charset="0"/>
              </a:rPr>
              <a:t>1985.-155с</a:t>
            </a:r>
            <a:r>
              <a:rPr lang="ru-RU" altLang="ru-RU" sz="1800" dirty="0">
                <a:solidFill>
                  <a:srgbClr val="000099"/>
                </a:solidFill>
                <a:latin typeface="Times New Roman" panose="02020603050405020304" pitchFamily="18" charset="0"/>
                <a:cs typeface="Times New Roman" panose="02020603050405020304" pitchFamily="18" charset="0"/>
              </a:rPr>
              <a:t>.</a:t>
            </a:r>
            <a:endParaRPr lang="ru-RU" altLang="ru-RU" sz="1800" dirty="0" smtClean="0">
              <a:solidFill>
                <a:srgbClr val="000099"/>
              </a:solidFill>
              <a:latin typeface="Times New Roman" panose="02020603050405020304" pitchFamily="18" charset="0"/>
              <a:cs typeface="Times New Roman" panose="02020603050405020304" pitchFamily="18" charset="0"/>
            </a:endParaRPr>
          </a:p>
          <a:p>
            <a:pPr>
              <a:spcBef>
                <a:spcPct val="0"/>
              </a:spcBef>
              <a:buNone/>
            </a:pPr>
            <a:r>
              <a:rPr lang="ru-RU" altLang="ru-RU" sz="1800" dirty="0" smtClean="0">
                <a:solidFill>
                  <a:srgbClr val="000099"/>
                </a:solidFill>
                <a:latin typeface="Times New Roman" panose="02020603050405020304" pitchFamily="18" charset="0"/>
                <a:cs typeface="Times New Roman" panose="02020603050405020304" pitchFamily="18" charset="0"/>
              </a:rPr>
              <a:t>11</a:t>
            </a:r>
            <a:r>
              <a:rPr lang="en-US" altLang="ru-RU" sz="1800" dirty="0">
                <a:solidFill>
                  <a:srgbClr val="000099"/>
                </a:solidFill>
                <a:latin typeface="Times New Roman" panose="02020603050405020304" pitchFamily="18" charset="0"/>
                <a:cs typeface="Times New Roman" panose="02020603050405020304" pitchFamily="18" charset="0"/>
              </a:rPr>
              <a:t>.</a:t>
            </a:r>
            <a:r>
              <a:rPr lang="ru-RU" altLang="ru-RU" sz="1800" dirty="0">
                <a:solidFill>
                  <a:srgbClr val="000099"/>
                </a:solidFill>
                <a:latin typeface="Times New Roman" panose="02020603050405020304" pitchFamily="18" charset="0"/>
                <a:cs typeface="Times New Roman" panose="02020603050405020304" pitchFamily="18" charset="0"/>
              </a:rPr>
              <a:t> </a:t>
            </a:r>
            <a:r>
              <a:rPr lang="ru-RU" sz="1800" dirty="0">
                <a:solidFill>
                  <a:srgbClr val="000099"/>
                </a:solidFill>
                <a:latin typeface="Times New Roman" panose="02020603050405020304" pitchFamily="18" charset="0"/>
                <a:cs typeface="Times New Roman" panose="02020603050405020304" pitchFamily="18" charset="0"/>
              </a:rPr>
              <a:t>Хонинов, М. Сражение продолжается: док. повесть, очерки / Михаил Хонинов. – Элиста: </a:t>
            </a:r>
            <a:r>
              <a:rPr lang="ru-RU" sz="1800" dirty="0" err="1">
                <a:solidFill>
                  <a:srgbClr val="000099"/>
                </a:solidFill>
                <a:latin typeface="Times New Roman" panose="02020603050405020304" pitchFamily="18" charset="0"/>
                <a:cs typeface="Times New Roman" panose="02020603050405020304" pitchFamily="18" charset="0"/>
              </a:rPr>
              <a:t>Калм</a:t>
            </a:r>
            <a:r>
              <a:rPr lang="ru-RU" sz="1800" dirty="0">
                <a:solidFill>
                  <a:srgbClr val="000099"/>
                </a:solidFill>
                <a:latin typeface="Times New Roman" panose="02020603050405020304" pitchFamily="18" charset="0"/>
                <a:cs typeface="Times New Roman" panose="02020603050405020304" pitchFamily="18" charset="0"/>
              </a:rPr>
              <a:t>. кн. изд-во, 1991. – 143 с. </a:t>
            </a:r>
            <a:endParaRPr lang="ru-RU" sz="1800" dirty="0">
              <a:solidFill>
                <a:srgbClr val="000099"/>
              </a:solidFill>
              <a:latin typeface="Times New Roman" panose="02020603050405020304" pitchFamily="18" charset="0"/>
              <a:cs typeface="Times New Roman" panose="02020603050405020304" pitchFamily="18" charset="0"/>
            </a:endParaRPr>
          </a:p>
          <a:p>
            <a:pPr>
              <a:spcBef>
                <a:spcPct val="0"/>
              </a:spcBef>
              <a:buNone/>
            </a:pPr>
            <a:r>
              <a:rPr lang="en-US" altLang="ru-RU" sz="1800" dirty="0" smtClean="0">
                <a:solidFill>
                  <a:srgbClr val="000099"/>
                </a:solidFill>
                <a:latin typeface="Times New Roman" panose="02020603050405020304" pitchFamily="18" charset="0"/>
                <a:cs typeface="Times New Roman" panose="02020603050405020304" pitchFamily="18" charset="0"/>
              </a:rPr>
              <a:t>1</a:t>
            </a:r>
            <a:r>
              <a:rPr lang="ru-RU" altLang="ru-RU" sz="1800" dirty="0">
                <a:solidFill>
                  <a:srgbClr val="000099"/>
                </a:solidFill>
                <a:latin typeface="Times New Roman" panose="02020603050405020304" pitchFamily="18" charset="0"/>
                <a:cs typeface="Times New Roman" panose="02020603050405020304" pitchFamily="18" charset="0"/>
              </a:rPr>
              <a:t>2</a:t>
            </a:r>
            <a:r>
              <a:rPr lang="en-US" altLang="ru-RU" sz="1800" dirty="0">
                <a:solidFill>
                  <a:srgbClr val="000099"/>
                </a:solidFill>
                <a:latin typeface="Times New Roman" panose="02020603050405020304" pitchFamily="18" charset="0"/>
                <a:cs typeface="Times New Roman" panose="02020603050405020304" pitchFamily="18" charset="0"/>
              </a:rPr>
              <a:t>.</a:t>
            </a:r>
            <a:r>
              <a:rPr lang="ru-RU" altLang="ru-RU" sz="1800" dirty="0">
                <a:solidFill>
                  <a:srgbClr val="000099"/>
                </a:solidFill>
                <a:latin typeface="Times New Roman" panose="02020603050405020304" pitchFamily="18" charset="0"/>
                <a:cs typeface="Times New Roman" panose="02020603050405020304" pitchFamily="18" charset="0"/>
              </a:rPr>
              <a:t> </a:t>
            </a:r>
            <a:r>
              <a:rPr lang="ru-RU" sz="1800" dirty="0">
                <a:solidFill>
                  <a:srgbClr val="000099"/>
                </a:solidFill>
                <a:latin typeface="Times New Roman" panose="02020603050405020304" pitchFamily="18" charset="0"/>
                <a:cs typeface="Times New Roman" panose="02020603050405020304" pitchFamily="18" charset="0"/>
              </a:rPr>
              <a:t>Хонинов, М. Помнишь, земля смоленская...: роман / Михаил Хонинов. – Элиста: </a:t>
            </a:r>
            <a:r>
              <a:rPr lang="ru-RU" sz="1800" dirty="0" err="1">
                <a:solidFill>
                  <a:srgbClr val="000099"/>
                </a:solidFill>
                <a:latin typeface="Times New Roman" panose="02020603050405020304" pitchFamily="18" charset="0"/>
                <a:cs typeface="Times New Roman" panose="02020603050405020304" pitchFamily="18" charset="0"/>
              </a:rPr>
              <a:t>Калм</a:t>
            </a:r>
            <a:r>
              <a:rPr lang="ru-RU" sz="1800" dirty="0">
                <a:solidFill>
                  <a:srgbClr val="000099"/>
                </a:solidFill>
                <a:latin typeface="Times New Roman" panose="02020603050405020304" pitchFamily="18" charset="0"/>
                <a:cs typeface="Times New Roman" panose="02020603050405020304" pitchFamily="18" charset="0"/>
              </a:rPr>
              <a:t>. кн. изд-во, 1989. – 303 с. </a:t>
            </a:r>
            <a:endParaRPr lang="ru-RU" sz="1800" dirty="0">
              <a:solidFill>
                <a:srgbClr val="000099"/>
              </a:solidFill>
              <a:latin typeface="Times New Roman" panose="02020603050405020304" pitchFamily="18" charset="0"/>
              <a:cs typeface="Times New Roman" panose="02020603050405020304" pitchFamily="18" charset="0"/>
            </a:endParaRPr>
          </a:p>
          <a:p>
            <a:pPr eaLnBrk="1" hangingPunct="1">
              <a:spcBef>
                <a:spcPct val="0"/>
              </a:spcBef>
              <a:buFontTx/>
              <a:buNone/>
            </a:pPr>
            <a:endParaRPr lang="ru-RU" altLang="ru-RU"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12821</Words>
  <Application>WPS Presentation</Application>
  <PresentationFormat>Экран (4:3)</PresentationFormat>
  <Paragraphs>282</Paragraphs>
  <Slides>17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17</vt:i4>
      </vt:variant>
    </vt:vector>
  </HeadingPairs>
  <TitlesOfParts>
    <vt:vector size="26" baseType="lpstr">
      <vt:lpstr>Arial</vt:lpstr>
      <vt:lpstr>SimSun</vt:lpstr>
      <vt:lpstr>Wingdings</vt:lpstr>
      <vt:lpstr>Times New Roman</vt:lpstr>
      <vt:lpstr>Arial Black</vt:lpstr>
      <vt:lpstr>Calibri</vt:lpstr>
      <vt:lpstr>Microsoft YaHei</vt:lpstr>
      <vt:lpstr>Arial Unicode MS</vt:lpstr>
      <vt:lpstr>Тема 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60</cp:revision>
  <dcterms:created xsi:type="dcterms:W3CDTF">2022-12-12T15:12:00Z</dcterms:created>
  <dcterms:modified xsi:type="dcterms:W3CDTF">2025-07-08T12:20:06Z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44CD13D96B6D4DFE982C875DD06F6853_12</vt:lpwstr>
  </property>
  <property fmtid="{D5CDD505-2E9C-101B-9397-08002B2CF9AE}" pid="3" name="KSOProductBuildVer">
    <vt:lpwstr>1049-12.2.0.21931</vt:lpwstr>
  </property>
</Properties>
</file>