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334" r:id="rId2"/>
    <p:sldId id="335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271" r:id="rId15"/>
    <p:sldId id="323" r:id="rId16"/>
    <p:sldId id="322" r:id="rId17"/>
    <p:sldId id="324" r:id="rId18"/>
    <p:sldId id="277" r:id="rId19"/>
    <p:sldId id="330" r:id="rId20"/>
    <p:sldId id="280" r:id="rId21"/>
    <p:sldId id="283" r:id="rId22"/>
    <p:sldId id="284" r:id="rId23"/>
    <p:sldId id="285" r:id="rId24"/>
    <p:sldId id="286" r:id="rId25"/>
    <p:sldId id="289" r:id="rId26"/>
    <p:sldId id="290" r:id="rId27"/>
    <p:sldId id="333" r:id="rId28"/>
    <p:sldId id="320" r:id="rId29"/>
    <p:sldId id="351" r:id="rId30"/>
    <p:sldId id="354" r:id="rId31"/>
    <p:sldId id="353" r:id="rId32"/>
    <p:sldId id="352" r:id="rId33"/>
    <p:sldId id="355" r:id="rId34"/>
    <p:sldId id="356" r:id="rId35"/>
    <p:sldId id="350" r:id="rId36"/>
    <p:sldId id="331" r:id="rId37"/>
    <p:sldId id="357" r:id="rId38"/>
    <p:sldId id="301" r:id="rId39"/>
    <p:sldId id="332" r:id="rId40"/>
    <p:sldId id="302" r:id="rId41"/>
    <p:sldId id="305" r:id="rId42"/>
    <p:sldId id="306" r:id="rId43"/>
    <p:sldId id="314" r:id="rId44"/>
    <p:sldId id="315" r:id="rId45"/>
    <p:sldId id="316" r:id="rId46"/>
    <p:sldId id="317" r:id="rId47"/>
    <p:sldId id="307" r:id="rId48"/>
    <p:sldId id="308" r:id="rId49"/>
    <p:sldId id="309" r:id="rId50"/>
    <p:sldId id="310" r:id="rId51"/>
    <p:sldId id="311" r:id="rId52"/>
    <p:sldId id="312" r:id="rId53"/>
    <p:sldId id="347" r:id="rId54"/>
    <p:sldId id="349" r:id="rId55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5182E0C-24FE-46A1-AA98-AFE95CDAEDAF}">
          <p14:sldIdLst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271"/>
            <p14:sldId id="323"/>
            <p14:sldId id="322"/>
            <p14:sldId id="324"/>
            <p14:sldId id="277"/>
            <p14:sldId id="330"/>
            <p14:sldId id="280"/>
            <p14:sldId id="283"/>
            <p14:sldId id="284"/>
            <p14:sldId id="285"/>
            <p14:sldId id="286"/>
            <p14:sldId id="289"/>
            <p14:sldId id="290"/>
            <p14:sldId id="333"/>
          </p14:sldIdLst>
        </p14:section>
        <p14:section name="Раздел без заголовка" id="{D31FA7DD-B9E8-47D0-8532-D11FC4B2F04A}">
          <p14:sldIdLst>
            <p14:sldId id="320"/>
            <p14:sldId id="351"/>
            <p14:sldId id="354"/>
            <p14:sldId id="353"/>
            <p14:sldId id="352"/>
            <p14:sldId id="355"/>
            <p14:sldId id="356"/>
            <p14:sldId id="350"/>
            <p14:sldId id="331"/>
            <p14:sldId id="357"/>
            <p14:sldId id="301"/>
            <p14:sldId id="332"/>
            <p14:sldId id="302"/>
            <p14:sldId id="305"/>
            <p14:sldId id="306"/>
            <p14:sldId id="314"/>
            <p14:sldId id="315"/>
            <p14:sldId id="316"/>
            <p14:sldId id="317"/>
            <p14:sldId id="307"/>
            <p14:sldId id="308"/>
            <p14:sldId id="309"/>
            <p14:sldId id="310"/>
            <p14:sldId id="311"/>
            <p14:sldId id="312"/>
            <p14:sldId id="347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0000"/>
    <a:srgbClr val="006600"/>
    <a:srgbClr val="FFFF99"/>
    <a:srgbClr val="B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A2A3B-05CD-48AF-BBAD-0044119DDA63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062DE-E965-4FDC-B673-0D18E4159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1099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F9EC22-2E6C-413D-8E85-6951E24CB8DF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31845-CFF7-4C0B-901D-2467CEB571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869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8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086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170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079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933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6921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363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742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9863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246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859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5280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1178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680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31845-CFF7-4C0B-901D-2467CEB571AE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47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24810-408E-4BD9-A70F-78D86DE8BF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51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69DBF-C355-487F-AF1E-7B2DE12B38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67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2E19D-243B-4E9A-A97B-C7B35745D4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374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9EDCF-FB9F-4825-9B56-0D3C70216E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273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1E1BD-DBBD-472B-A7FD-B44F8352B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114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09052-E69D-489F-B483-C5D4215069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819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CB6CF-AD48-4D61-8E08-818D09EF9D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911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FC7B1-27E7-4E9F-BEEC-4C5AC32E2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049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64657-AE3A-4799-844F-5E85A22DC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788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69F8C-D502-4E1A-ACF1-CF01FD6C0A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975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A91F2-E561-46B1-BA00-2E4A79E3DE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18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CDD2D971-7306-45BD-A54F-FC47D2B872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file:///C:\Users\nproskuryakova\Downloads\&#1058;&#1072;&#1081;&#1084;&#1077;&#1088;_1_&#1084;&#1080;&#1085;&#1091;&#1090;&#1072;.mp4" TargetMode="External"/><Relationship Id="rId7" Type="http://schemas.openxmlformats.org/officeDocument/2006/relationships/image" Target="../media/image4.png"/><Relationship Id="rId2" Type="http://schemas.openxmlformats.org/officeDocument/2006/relationships/audio" Target="file:///F:\&#1048;&#1085;&#1090;&#1077;&#1083;&#1083;&#1077;&#1082;&#1091;&#1072;&#1083;&#1100;&#1085;&#1072;&#1103;%20&#1080;&#1075;&#1088;&#1072;%20&#1087;&#1086;%20&#1084;&#1072;&#1090;&#1077;&#1084;&#1072;&#1090;&#1080;&#1082;&#1077;\WavLibraryNet_Sound1741.mp3" TargetMode="External"/><Relationship Id="rId1" Type="http://schemas.microsoft.com/office/2007/relationships/media" Target="file:///F:\&#1048;&#1085;&#1090;&#1077;&#1083;&#1083;&#1077;&#1082;&#1091;&#1072;&#1083;&#1100;&#1085;&#1072;&#1103;%20&#1080;&#1075;&#1088;&#1072;%20&#1087;&#1086;%20&#1084;&#1072;&#1090;&#1077;&#1084;&#1072;&#1090;&#1080;&#1082;&#1077;\WavLibraryNet_Sound1741.mp3" TargetMode="Externa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video" Target="file:///C:\Users\nproskuryakova\Downloads\&#1058;&#1072;&#1081;&#1084;&#1077;&#1088;_1_&#1084;&#1080;&#1085;&#1091;&#1090;&#1072;.mp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media" Target="file:///C:\Users\nproskuryakova\Downloads\&#1058;&#1072;&#1081;&#1084;&#1077;&#1088;_1_&#1084;&#1080;&#1085;&#1091;&#1090;&#1072;.mp4" TargetMode="External"/><Relationship Id="rId7" Type="http://schemas.openxmlformats.org/officeDocument/2006/relationships/image" Target="../media/image4.png"/><Relationship Id="rId2" Type="http://schemas.openxmlformats.org/officeDocument/2006/relationships/audio" Target="file:///F:\&#1048;&#1085;&#1090;&#1077;&#1083;&#1083;&#1077;&#1082;&#1091;&#1072;&#1083;&#1100;&#1085;&#1072;&#1103;%20&#1080;&#1075;&#1088;&#1072;%20&#1087;&#1086;%20&#1084;&#1072;&#1090;&#1077;&#1084;&#1072;&#1090;&#1080;&#1082;&#1077;\&#1048;&#1085;&#1090;&#1077;&#1083;&#1083;&#1077;&#1082;&#1091;&#1072;&#1083;&#1100;&#1085;&#1072;&#1103;%20&#1080;&#1075;&#1088;&#1072;%20&#1087;&#1086;%20&#1084;&#1072;&#1090;&#1077;&#1084;&#1072;&#1090;&#1080;&#1082;&#1077;\WavLibraryNet_Sound1741.mp3" TargetMode="External"/><Relationship Id="rId1" Type="http://schemas.microsoft.com/office/2007/relationships/media" Target="file:///F:\&#1048;&#1085;&#1090;&#1077;&#1083;&#1083;&#1077;&#1082;&#1091;&#1072;&#1083;&#1100;&#1085;&#1072;&#1103;%20&#1080;&#1075;&#1088;&#1072;%20&#1087;&#1086;%20&#1084;&#1072;&#1090;&#1077;&#1084;&#1072;&#1090;&#1080;&#1082;&#1077;\&#1048;&#1085;&#1090;&#1077;&#1083;&#1083;&#1077;&#1082;&#1091;&#1072;&#1083;&#1100;&#1085;&#1072;&#1103;%20&#1080;&#1075;&#1088;&#1072;%20&#1087;&#1086;%20&#1084;&#1072;&#1090;&#1077;&#1084;&#1072;&#1090;&#1080;&#1082;&#1077;\WavLibraryNet_Sound1741.mp3" TargetMode="Externa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video" Target="file:///C:\Users\nproskuryakova\Downloads\&#1058;&#1072;&#1081;&#1084;&#1077;&#1088;_1_&#1084;&#1080;&#1085;&#1091;&#1090;&#1072;.mp4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51520" y="1196752"/>
            <a:ext cx="885698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ru-RU" sz="5400" i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Интеллектуальная игра </a:t>
            </a:r>
            <a:r>
              <a:rPr lang="ru-RU" sz="5400" i="1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 математике</a:t>
            </a:r>
          </a:p>
          <a:p>
            <a:pPr eaLnBrk="1" hangingPunct="1">
              <a:defRPr/>
            </a:pPr>
            <a:endParaRPr lang="ru-RU" sz="5400" i="1" dirty="0" smtClean="0">
              <a:solidFill>
                <a:srgbClr val="B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" name="e7e5ae74f8ade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11960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33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1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8850" y="1714500"/>
            <a:ext cx="46863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86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7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39750" y="2420938"/>
            <a:ext cx="8208963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ru-RU" i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Интеллектуальная игра </a:t>
            </a:r>
          </a:p>
          <a:p>
            <a:pPr eaLnBrk="1" hangingPunct="1">
              <a:defRPr/>
            </a:pPr>
            <a:r>
              <a:rPr lang="ru-RU" i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 математике</a:t>
            </a:r>
          </a:p>
        </p:txBody>
      </p:sp>
    </p:spTree>
    <p:extLst>
      <p:ext uri="{BB962C8B-B14F-4D97-AF65-F5344CB8AC3E}">
        <p14:creationId xmlns:p14="http://schemas.microsoft.com/office/powerpoint/2010/main" val="128809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39750" y="2636838"/>
            <a:ext cx="8353425" cy="3311525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5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Математика</a:t>
            </a:r>
            <a:r>
              <a:rPr lang="ru-RU" sz="4400" dirty="0" smtClean="0">
                <a:latin typeface="Bookman Old Style" panose="02050604050505020204" pitchFamily="18" charset="0"/>
              </a:rPr>
              <a:t> – это…</a:t>
            </a:r>
          </a:p>
        </p:txBody>
      </p:sp>
    </p:spTree>
    <p:extLst>
      <p:ext uri="{BB962C8B-B14F-4D97-AF65-F5344CB8AC3E}">
        <p14:creationId xmlns:p14="http://schemas.microsoft.com/office/powerpoint/2010/main" val="407219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288" y="2133600"/>
            <a:ext cx="8677275" cy="1727200"/>
          </a:xfrm>
        </p:spPr>
        <p:txBody>
          <a:bodyPr/>
          <a:lstStyle/>
          <a:p>
            <a:pPr algn="l" eaLnBrk="1" hangingPunct="1"/>
            <a:r>
              <a:rPr lang="ru-RU" sz="4800" i="1" smtClean="0">
                <a:solidFill>
                  <a:srgbClr val="800000"/>
                </a:solidFill>
                <a:latin typeface="Bookman Old Style" panose="02050604050505020204" pitchFamily="18" charset="0"/>
              </a:rPr>
              <a:t>«Мозг, хорошо устроенный, лучше мозга хорошо наполненного»</a:t>
            </a:r>
            <a:br>
              <a:rPr lang="ru-RU" sz="4800" i="1" smtClean="0">
                <a:solidFill>
                  <a:srgbClr val="800000"/>
                </a:solidFill>
                <a:latin typeface="Bookman Old Style" panose="02050604050505020204" pitchFamily="18" charset="0"/>
              </a:rPr>
            </a:br>
            <a:r>
              <a:rPr lang="ru-RU" sz="4800" i="1" smtClean="0">
                <a:latin typeface="Bookman Old Style" panose="02050604050505020204" pitchFamily="18" charset="0"/>
              </a:rPr>
              <a:t>                               </a:t>
            </a:r>
            <a:r>
              <a:rPr lang="ru-RU" sz="3200" i="1" smtClean="0">
                <a:latin typeface="Bookman Old Style" panose="02050604050505020204" pitchFamily="18" charset="0"/>
              </a:rPr>
              <a:t>Вальтер</a:t>
            </a:r>
          </a:p>
        </p:txBody>
      </p:sp>
    </p:spTree>
    <p:extLst>
      <p:ext uri="{BB962C8B-B14F-4D97-AF65-F5344CB8AC3E}">
        <p14:creationId xmlns:p14="http://schemas.microsoft.com/office/powerpoint/2010/main" val="68246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650" y="1052513"/>
            <a:ext cx="7704138" cy="3024187"/>
          </a:xfrm>
        </p:spPr>
        <p:txBody>
          <a:bodyPr/>
          <a:lstStyle/>
          <a:p>
            <a:pPr marL="0" indent="263525" algn="just" eaLnBrk="1" hangingPunct="1">
              <a:buFontTx/>
              <a:buNone/>
              <a:defRPr/>
            </a:pPr>
            <a:r>
              <a:rPr lang="ru-RU" sz="4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Задание:</a:t>
            </a:r>
          </a:p>
          <a:p>
            <a:pPr marL="0" indent="263525" algn="just" eaLnBrk="1" hangingPunct="1">
              <a:buFontTx/>
              <a:buNone/>
              <a:defRPr/>
            </a:pPr>
            <a:r>
              <a:rPr lang="ru-RU" sz="4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Напишите как можно больше математических терминов</a:t>
            </a:r>
          </a:p>
        </p:txBody>
      </p:sp>
    </p:spTree>
    <p:extLst>
      <p:ext uri="{BB962C8B-B14F-4D97-AF65-F5344CB8AC3E}">
        <p14:creationId xmlns:p14="http://schemas.microsoft.com/office/powerpoint/2010/main" val="31228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650" y="555625"/>
            <a:ext cx="7704138" cy="3024188"/>
          </a:xfrm>
        </p:spPr>
        <p:txBody>
          <a:bodyPr/>
          <a:lstStyle/>
          <a:p>
            <a:pPr marL="0" indent="263525" algn="just" eaLnBrk="1" hangingPunct="1">
              <a:buFontTx/>
              <a:buNone/>
              <a:defRPr/>
            </a:pPr>
            <a:r>
              <a:rPr lang="ru-RU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Задание:</a:t>
            </a:r>
          </a:p>
          <a:p>
            <a:pPr marL="0" indent="263525" algn="just" eaLnBrk="1" hangingPunct="1">
              <a:buFontTx/>
              <a:buNone/>
              <a:defRPr/>
            </a:pP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Напишите как можно больше математических терминов</a:t>
            </a:r>
          </a:p>
        </p:txBody>
      </p:sp>
      <p:pic>
        <p:nvPicPr>
          <p:cNvPr id="4" name="WavLibraryNet_Sound174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508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Таймер_1_минута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48880"/>
            <a:ext cx="698500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885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36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remove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650" y="1052513"/>
            <a:ext cx="7704138" cy="3024187"/>
          </a:xfrm>
        </p:spPr>
        <p:txBody>
          <a:bodyPr/>
          <a:lstStyle/>
          <a:p>
            <a:pPr marL="0" indent="263525" algn="just" eaLnBrk="1" hangingPunct="1">
              <a:buFontTx/>
              <a:buNone/>
              <a:defRPr/>
            </a:pPr>
            <a:r>
              <a:rPr lang="ru-RU" sz="4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Задание:</a:t>
            </a:r>
          </a:p>
          <a:p>
            <a:pPr marL="0" indent="263525" algn="just" eaLnBrk="1" hangingPunct="1">
              <a:buFontTx/>
              <a:buNone/>
              <a:defRPr/>
            </a:pPr>
            <a:r>
              <a:rPr lang="ru-RU" sz="4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Напишите как можно больше математических терминов</a:t>
            </a:r>
          </a:p>
        </p:txBody>
      </p:sp>
    </p:spTree>
    <p:extLst>
      <p:ext uri="{BB962C8B-B14F-4D97-AF65-F5344CB8AC3E}">
        <p14:creationId xmlns:p14="http://schemas.microsoft.com/office/powerpoint/2010/main" val="307582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0238" y="857250"/>
            <a:ext cx="386873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1</a:t>
            </a:r>
          </a:p>
        </p:txBody>
      </p:sp>
      <p:sp>
        <p:nvSpPr>
          <p:cNvPr id="12291" name="Объект 2"/>
          <p:cNvSpPr>
            <a:spLocks noGrp="1"/>
          </p:cNvSpPr>
          <p:nvPr>
            <p:ph sz="half" idx="2"/>
          </p:nvPr>
        </p:nvSpPr>
        <p:spPr>
          <a:xfrm>
            <a:off x="630238" y="2060575"/>
            <a:ext cx="3868737" cy="4129088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Выписать все буквы алфавита, которые имеют вертикальную ось симметрии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9788" y="857250"/>
            <a:ext cx="388778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2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629150" y="2060575"/>
            <a:ext cx="3887788" cy="412908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Выписать все буквы алфавита, которые имеют горизонтальную ось симметрии</a:t>
            </a:r>
          </a:p>
          <a:p>
            <a:pPr eaLnBrk="1" hangingPunct="1">
              <a:defRPr/>
            </a:pPr>
            <a:endParaRPr lang="ru-RU" dirty="0" smtClean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427538" y="549275"/>
            <a:ext cx="0" cy="5327650"/>
          </a:xfrm>
          <a:prstGeom prst="line">
            <a:avLst/>
          </a:prstGeom>
          <a:ln w="38100">
            <a:solidFill>
              <a:srgbClr val="0033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33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0238" y="857250"/>
            <a:ext cx="386873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1</a:t>
            </a:r>
          </a:p>
        </p:txBody>
      </p:sp>
      <p:sp>
        <p:nvSpPr>
          <p:cNvPr id="13315" name="Объект 2"/>
          <p:cNvSpPr>
            <a:spLocks noGrp="1"/>
          </p:cNvSpPr>
          <p:nvPr>
            <p:ph sz="half" idx="2"/>
          </p:nvPr>
        </p:nvSpPr>
        <p:spPr>
          <a:xfrm>
            <a:off x="630238" y="2060575"/>
            <a:ext cx="3868737" cy="4129088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sz="600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А Д Ж Л М Н О П Т Ш Ф Х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9788" y="857250"/>
            <a:ext cx="388778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2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427538" y="549275"/>
            <a:ext cx="0" cy="5327650"/>
          </a:xfrm>
          <a:prstGeom prst="line">
            <a:avLst/>
          </a:prstGeom>
          <a:ln w="38100">
            <a:solidFill>
              <a:srgbClr val="0033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Объект 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73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0238" y="857250"/>
            <a:ext cx="386873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1</a:t>
            </a:r>
          </a:p>
        </p:txBody>
      </p:sp>
      <p:sp>
        <p:nvSpPr>
          <p:cNvPr id="13315" name="Объект 2"/>
          <p:cNvSpPr>
            <a:spLocks noGrp="1"/>
          </p:cNvSpPr>
          <p:nvPr>
            <p:ph sz="half" idx="2"/>
          </p:nvPr>
        </p:nvSpPr>
        <p:spPr>
          <a:xfrm>
            <a:off x="630238" y="2060575"/>
            <a:ext cx="3868737" cy="4129088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sz="600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А Д Ж Л М Н О П Т Ш Ф Х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9788" y="857250"/>
            <a:ext cx="3887787" cy="8239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2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629150" y="2060575"/>
            <a:ext cx="3887788" cy="412908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60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 Е Ж З К Н О С Х Э Ю</a:t>
            </a:r>
          </a:p>
          <a:p>
            <a:pPr eaLnBrk="1" hangingPunct="1">
              <a:defRPr/>
            </a:pPr>
            <a:endParaRPr lang="ru-RU" dirty="0" smtClean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427538" y="549275"/>
            <a:ext cx="0" cy="5327650"/>
          </a:xfrm>
          <a:prstGeom prst="line">
            <a:avLst/>
          </a:prstGeom>
          <a:ln w="38100">
            <a:solidFill>
              <a:srgbClr val="0033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98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24744"/>
            <a:ext cx="864096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Задание:</a:t>
            </a:r>
          </a:p>
          <a:p>
            <a:pPr marL="176213" indent="3175"/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Определите вид треугольника, если стороны его 3, 4, 5 см.</a:t>
            </a:r>
            <a:endParaRPr lang="ru-RU" sz="4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8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24744"/>
            <a:ext cx="864096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Задание:</a:t>
            </a:r>
          </a:p>
          <a:p>
            <a:pPr marL="176213" indent="3175"/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Определите вид треугольника, если стороны его 3, 4, 5 см.</a:t>
            </a:r>
            <a:endParaRPr lang="ru-RU" sz="4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3125292"/>
            <a:ext cx="8640960" cy="2066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Ответ: </a:t>
            </a:r>
            <a:r>
              <a:rPr lang="ru-RU" sz="36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прямоугольный треугольник, т.к. 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5</a:t>
            </a:r>
            <a:r>
              <a:rPr lang="ru-RU" sz="3600" i="1" baseline="30000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2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=4</a:t>
            </a:r>
            <a:r>
              <a:rPr lang="ru-RU" sz="3600" i="1" baseline="30000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2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+3</a:t>
            </a:r>
            <a:r>
              <a:rPr lang="ru-RU" sz="3600" i="1" baseline="30000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2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sz="36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1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Выберите верные утверждения: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1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Все прямоугольные треугольники равны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Числа 1,25 и 8 взаимно обратны</a:t>
            </a: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Числа а и –а противоположны</a:t>
            </a: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Любое число можно представить в виде дроби</a:t>
            </a: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Выберите верные утверждения: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1</a:t>
            </a:r>
          </a:p>
          <a:p>
            <a:pPr lvl="0"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Числа 1,25 и 8 взаимно обратны</a:t>
            </a:r>
          </a:p>
          <a:p>
            <a:pPr lvl="0"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Числа а и –а противоположны</a:t>
            </a:r>
          </a:p>
          <a:p>
            <a:pPr lvl="0" eaLnBrk="1" hangingPunct="1">
              <a:buFont typeface="Wingdings" panose="05000000000000000000" pitchFamily="2" charset="2"/>
              <a:buChar char="ü"/>
              <a:defRPr/>
            </a:pP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Любое число можно представить в виде дроби</a:t>
            </a:r>
          </a:p>
          <a:p>
            <a:pPr marL="0" indent="0" eaLnBrk="1" hangingPunct="1">
              <a:buNone/>
              <a:defRPr/>
            </a:pP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61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Выберите верные утверждения: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2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Если площади прямоугольников равны , то прямоугольники тоже равны</a:t>
            </a:r>
            <a:endParaRPr lang="ru-RU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Чтобы умножить число на 25, надо его умножить на 100 и разделить на 4 </a:t>
            </a:r>
            <a:endParaRPr lang="ru-RU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ромбе все углы равны</a:t>
            </a:r>
            <a:endParaRPr lang="ru-RU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Чтобы найти часть от целого, надо целое умножить на дробь</a:t>
            </a:r>
            <a:endParaRPr lang="ru-RU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42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Выберите верные утверждения: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Команда 2</a:t>
            </a:r>
          </a:p>
          <a:p>
            <a:pPr lvl="0"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Чтобы умножить число на 25, надо его умножить на 100 и разделить на 4 </a:t>
            </a:r>
          </a:p>
          <a:p>
            <a:pPr lvl="0" eaLnBrk="1" hangingPunct="1">
              <a:buFont typeface="Wingdings" panose="05000000000000000000" pitchFamily="2" charset="2"/>
              <a:buChar char="ü"/>
              <a:defRPr/>
            </a:pP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Чтобы </a:t>
            </a:r>
            <a:r>
              <a:rPr lang="ru-RU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найти часть от 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целого, </a:t>
            </a:r>
            <a:r>
              <a:rPr lang="ru-RU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надо целое умножить на дробь</a:t>
            </a:r>
          </a:p>
          <a:p>
            <a:pPr marL="0" indent="0" eaLnBrk="1" hangingPunct="1">
              <a:buNone/>
              <a:defRPr/>
            </a:pPr>
            <a:endParaRPr lang="ru-RU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endParaRPr lang="ru-RU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5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179512" y="2492896"/>
            <a:ext cx="8577708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Приёмы рационального вычисления</a:t>
            </a:r>
          </a:p>
        </p:txBody>
      </p:sp>
      <p:pic>
        <p:nvPicPr>
          <p:cNvPr id="5" name="e7e5ae74f8ade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218" end="15367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55976" y="429309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827584" y="1772816"/>
            <a:ext cx="7776864" cy="2664296"/>
          </a:xfrm>
          <a:blipFill rotWithShape="0">
            <a:blip r:embed="rId2"/>
            <a:srcRect/>
            <a:stretch>
              <a:fillRect t="-40169" b="3541"/>
            </a:stretch>
          </a:blipFill>
          <a:extLst/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Приёмы рационального вычисления</a:t>
            </a:r>
          </a:p>
        </p:txBody>
      </p:sp>
    </p:spTree>
    <p:extLst>
      <p:ext uri="{BB962C8B-B14F-4D97-AF65-F5344CB8AC3E}">
        <p14:creationId xmlns:p14="http://schemas.microsoft.com/office/powerpoint/2010/main" val="148932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827584" y="1772816"/>
            <a:ext cx="7776864" cy="2808312"/>
          </a:xfrm>
          <a:blipFill rotWithShape="0">
            <a:blip r:embed="rId2"/>
            <a:srcRect/>
            <a:stretch>
              <a:fillRect t="-38106" b="-29511"/>
            </a:stretch>
          </a:blipFill>
          <a:extLst/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458788" y="457200"/>
            <a:ext cx="8577708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Приёмы рационального вычисления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Какое число будет стоять на 7 месте последовательности?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/>
          <a:lstStyle/>
          <a:p>
            <a:pPr marL="0" indent="0">
              <a:buNone/>
            </a:pPr>
            <a:r>
              <a:rPr lang="ru-RU" sz="6600" dirty="0" smtClean="0"/>
              <a:t>1,5   3   6   …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98998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Какое число будет стоять на 7 месте последовательности?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852936"/>
            <a:ext cx="8686800" cy="3273227"/>
          </a:xfrm>
        </p:spPr>
        <p:txBody>
          <a:bodyPr/>
          <a:lstStyle/>
          <a:p>
            <a:pPr marL="0" indent="0">
              <a:buNone/>
            </a:pPr>
            <a:r>
              <a:rPr lang="ru-RU" sz="6600" dirty="0" smtClean="0"/>
              <a:t>1,5   3   6   12  24  48  </a:t>
            </a:r>
            <a:r>
              <a:rPr lang="ru-RU" sz="6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  <a:endParaRPr lang="ru-RU" sz="6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092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43528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Каким по счету будет первое отрицательное число последовательности?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852936"/>
            <a:ext cx="8579296" cy="3273227"/>
          </a:xfrm>
        </p:spPr>
        <p:txBody>
          <a:bodyPr/>
          <a:lstStyle/>
          <a:p>
            <a:pPr marL="0" indent="0">
              <a:buNone/>
            </a:pPr>
            <a:r>
              <a:rPr lang="ru-RU" sz="6600" dirty="0" smtClean="0"/>
              <a:t>19  16  13 …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282567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43528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Каким по счету будет первое отрицательное число последовательности?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852936"/>
            <a:ext cx="8579296" cy="3273227"/>
          </a:xfrm>
        </p:spPr>
        <p:txBody>
          <a:bodyPr/>
          <a:lstStyle/>
          <a:p>
            <a:pPr marL="1143000" indent="-1143000">
              <a:buAutoNum type="arabicPlain" startAt="19"/>
            </a:pPr>
            <a:r>
              <a:rPr lang="ru-RU" sz="6600" dirty="0" smtClean="0"/>
              <a:t>16  13 10  7  4  1  -2</a:t>
            </a:r>
          </a:p>
          <a:p>
            <a:pPr marL="0" indent="0">
              <a:buNone/>
            </a:pPr>
            <a:endParaRPr lang="ru-RU" sz="1200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48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Ответ:</a:t>
            </a:r>
            <a:r>
              <a:rPr lang="ru-RU" sz="4800" dirty="0" smtClean="0">
                <a:latin typeface="Bookman Old Style" panose="02050604050505020204" pitchFamily="18" charset="0"/>
              </a:rPr>
              <a:t> </a:t>
            </a:r>
            <a:r>
              <a:rPr lang="ru-RU" sz="48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8 место</a:t>
            </a:r>
            <a:endParaRPr lang="ru-RU" sz="48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87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43528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Расположите числа по возрастанию: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2852936"/>
                <a:ext cx="9036496" cy="2913187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ru-RU" sz="5400" b="0" i="1" dirty="0" smtClean="0">
                        <a:latin typeface="Cambria Math" panose="02040503050406030204" pitchFamily="18" charset="0"/>
                      </a:rPr>
                      <m:t>        4,2</m:t>
                    </m:r>
                  </m:oMath>
                </a14:m>
                <a:r>
                  <a:rPr lang="ru-RU" sz="5400" b="0" dirty="0" smtClean="0"/>
                  <a:t>; -3; -(-9); 20/9; 0,245</a:t>
                </a:r>
              </a:p>
              <a:p>
                <a:pPr marL="0" indent="0">
                  <a:buNone/>
                </a:pPr>
                <a:endParaRPr lang="ru-RU" sz="60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2852936"/>
                <a:ext cx="9036496" cy="2913187"/>
              </a:xfrm>
              <a:blipFill>
                <a:blip r:embed="rId3"/>
                <a:stretch>
                  <a:fillRect t="-58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209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12" y="1844824"/>
            <a:ext cx="8435280" cy="580926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Расположите числа по возрастанию:</a:t>
            </a:r>
            <a:b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Ответ:</a:t>
            </a:r>
            <a:endParaRPr lang="ru-RU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3284984"/>
                <a:ext cx="9036496" cy="2409131"/>
              </a:xfrm>
            </p:spPr>
            <p:txBody>
              <a:bodyPr/>
              <a:lstStyle/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ru-RU" sz="5400" dirty="0" smtClean="0">
                        <a:solidFill>
                          <a:srgbClr val="000000"/>
                        </a:solidFill>
                      </a:rPr>
                      <m:t>−3;</m:t>
                    </m:r>
                    <m:r>
                      <m:rPr>
                        <m:nor/>
                      </m:rPr>
                      <a:rPr lang="ru-RU" sz="5400" b="0" i="0" dirty="0" smtClean="0">
                        <a:solidFill>
                          <a:srgbClr val="000000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ru-RU" sz="5400" dirty="0">
                        <a:solidFill>
                          <a:srgbClr val="000000"/>
                        </a:solidFill>
                      </a:rPr>
                      <m:t>0,245</m:t>
                    </m:r>
                    <m:r>
                      <m:rPr>
                        <m:nor/>
                      </m:rPr>
                      <a:rPr lang="ru-RU" sz="5400" b="0" i="0" dirty="0" smtClean="0">
                        <a:solidFill>
                          <a:srgbClr val="000000"/>
                        </a:solidFill>
                      </a:rPr>
                      <m:t>; </m:t>
                    </m:r>
                    <m:r>
                      <m:rPr>
                        <m:nor/>
                      </m:rPr>
                      <a:rPr lang="ru-RU" sz="5400" dirty="0">
                        <a:solidFill>
                          <a:srgbClr val="000000"/>
                        </a:solidFill>
                      </a:rPr>
                      <m:t>20/9</m:t>
                    </m:r>
                    <m:r>
                      <m:rPr>
                        <m:nor/>
                      </m:rPr>
                      <a:rPr lang="ru-RU" sz="5400" b="0" i="0" dirty="0" smtClean="0">
                        <a:solidFill>
                          <a:srgbClr val="000000"/>
                        </a:solidFill>
                      </a:rPr>
                      <m:t>; </m:t>
                    </m:r>
                    <m:r>
                      <a:rPr lang="ru-RU" sz="5400" i="1" dirty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4,2</m:t>
                    </m:r>
                    <m:r>
                      <m:rPr>
                        <m:nor/>
                      </m:rPr>
                      <a:rPr lang="ru-RU" sz="5400" dirty="0">
                        <a:solidFill>
                          <a:srgbClr val="000000"/>
                        </a:solidFill>
                      </a:rPr>
                      <m:t>;</m:t>
                    </m:r>
                  </m:oMath>
                </a14:m>
                <a:r>
                  <a:rPr lang="ru-RU" sz="5400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ru-RU" sz="5400" dirty="0">
                        <a:solidFill>
                          <a:srgbClr val="000000"/>
                        </a:solidFill>
                      </a:rPr>
                      <m:t>−(−9)</m:t>
                    </m:r>
                  </m:oMath>
                </a14:m>
                <a:endParaRPr lang="ru-RU" sz="4800" dirty="0"/>
              </a:p>
              <a:p>
                <a:pPr marL="0" indent="0">
                  <a:buNone/>
                </a:pPr>
                <a:endParaRPr lang="ru-RU" sz="5400" dirty="0">
                  <a:solidFill>
                    <a:srgbClr val="000000"/>
                  </a:solidFill>
                </a:endParaRPr>
              </a:p>
              <a:p>
                <a:pPr marL="0" indent="0">
                  <a:buNone/>
                </a:pPr>
                <a:endParaRPr lang="ru-RU" sz="60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3284984"/>
                <a:ext cx="9036496" cy="2409131"/>
              </a:xfr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082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764704"/>
                <a:ext cx="8229600" cy="536145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4800" i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Bookman Old Style" panose="02050604050505020204" pitchFamily="18" charset="0"/>
                  </a:rPr>
                  <a:t>Опишите математическую запись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600" b="0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5!</m:t>
                      </m:r>
                    </m:oMath>
                  </m:oMathPara>
                </a14:m>
                <a:endParaRPr lang="ru-RU" sz="4800" dirty="0">
                  <a:latin typeface="Bookman Old Style" panose="02050604050505020204" pitchFamily="18" charset="0"/>
                </a:endParaRPr>
              </a:p>
              <a:p>
                <a:pPr marL="0" indent="0">
                  <a:buNone/>
                </a:pPr>
                <a:endParaRPr lang="ru-RU" sz="4800" i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764704"/>
                <a:ext cx="8229600" cy="5361459"/>
              </a:xfrm>
              <a:blipFill>
                <a:blip r:embed="rId2"/>
                <a:stretch>
                  <a:fillRect l="-3481" t="-2727" r="-22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69409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435280" cy="724942"/>
          </a:xfrm>
        </p:spPr>
        <p:txBody>
          <a:bodyPr/>
          <a:lstStyle/>
          <a:p>
            <a:r>
              <a:rPr lang="ru-RU" sz="72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7200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e7e5ae74f8ade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218" end="15367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5976" y="4293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5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51920" y="1628800"/>
            <a:ext cx="5292080" cy="3960440"/>
          </a:xfrm>
        </p:spPr>
        <p:txBody>
          <a:bodyPr/>
          <a:lstStyle/>
          <a:p>
            <a:pPr marL="0" indent="0">
              <a:buNone/>
            </a:pP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5"/>
          <p:cNvSpPr txBox="1">
            <a:spLocks/>
          </p:cNvSpPr>
          <p:nvPr/>
        </p:nvSpPr>
        <p:spPr bwMode="auto">
          <a:xfrm>
            <a:off x="553249" y="1484784"/>
            <a:ext cx="3365698" cy="381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17 30 29</a:t>
            </a:r>
          </a:p>
          <a:p>
            <a:r>
              <a:rPr lang="ru-RU" sz="48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128 35</a:t>
            </a:r>
          </a:p>
          <a:p>
            <a:r>
              <a:rPr lang="ru-RU" sz="48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133 149</a:t>
            </a:r>
          </a:p>
          <a:p>
            <a:r>
              <a:rPr lang="ru-RU" sz="48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516 2 105</a:t>
            </a:r>
            <a:endParaRPr lang="ru-RU" sz="48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75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707904" y="1628800"/>
            <a:ext cx="5436096" cy="396044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latin typeface="Bookman Old Style" panose="02050604050505020204" pitchFamily="18" charset="0"/>
              </a:rPr>
              <a:t>У лукоморья дуб зеленый;</a:t>
            </a:r>
          </a:p>
          <a:p>
            <a:pPr marL="0" indent="0">
              <a:buNone/>
            </a:pPr>
            <a:r>
              <a:rPr lang="ru-RU" sz="2800" dirty="0">
                <a:latin typeface="Bookman Old Style" panose="02050604050505020204" pitchFamily="18" charset="0"/>
              </a:rPr>
              <a:t>Златая цепь на дубе том:</a:t>
            </a:r>
          </a:p>
          <a:p>
            <a:pPr marL="0" indent="0">
              <a:buNone/>
            </a:pPr>
            <a:r>
              <a:rPr lang="ru-RU" sz="2800" dirty="0">
                <a:latin typeface="Bookman Old Style" panose="02050604050505020204" pitchFamily="18" charset="0"/>
              </a:rPr>
              <a:t>И днем и ночью кот ученый</a:t>
            </a:r>
          </a:p>
          <a:p>
            <a:pPr marL="0" indent="0">
              <a:buNone/>
            </a:pPr>
            <a:r>
              <a:rPr lang="ru-RU" sz="2800" dirty="0">
                <a:latin typeface="Bookman Old Style" panose="02050604050505020204" pitchFamily="18" charset="0"/>
              </a:rPr>
              <a:t>Всё ходит по цепи </a:t>
            </a:r>
            <a:r>
              <a:rPr lang="ru-RU" sz="2800" dirty="0" smtClean="0">
                <a:latin typeface="Bookman Old Style" panose="02050604050505020204" pitchFamily="18" charset="0"/>
              </a:rPr>
              <a:t>кругом</a:t>
            </a:r>
          </a:p>
          <a:p>
            <a:pPr marL="0" indent="0">
              <a:buNone/>
            </a:pPr>
            <a:endParaRPr lang="ru-RU" sz="2800" dirty="0"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Bookman Old Style" panose="02050604050505020204" pitchFamily="18" charset="0"/>
              </a:rPr>
              <a:t>          А.С. Пушкин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53249" y="1484784"/>
            <a:ext cx="3365698" cy="3811588"/>
          </a:xfrm>
        </p:spPr>
        <p:txBody>
          <a:bodyPr/>
          <a:lstStyle/>
          <a:p>
            <a:r>
              <a:rPr lang="ru-RU" sz="48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17 30 29</a:t>
            </a:r>
          </a:p>
          <a:p>
            <a:r>
              <a:rPr lang="ru-RU" sz="48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128 35</a:t>
            </a:r>
          </a:p>
          <a:p>
            <a:r>
              <a:rPr lang="ru-RU" sz="48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133 149</a:t>
            </a:r>
          </a:p>
          <a:p>
            <a:r>
              <a:rPr lang="ru-RU" sz="48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516 2 105</a:t>
            </a:r>
          </a:p>
        </p:txBody>
      </p:sp>
    </p:spTree>
    <p:extLst>
      <p:ext uri="{BB962C8B-B14F-4D97-AF65-F5344CB8AC3E}">
        <p14:creationId xmlns:p14="http://schemas.microsoft.com/office/powerpoint/2010/main" val="322930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51920" y="1628800"/>
            <a:ext cx="5292080" cy="3960440"/>
          </a:xfrm>
        </p:spPr>
        <p:txBody>
          <a:bodyPr/>
          <a:lstStyle/>
          <a:p>
            <a:pPr marL="0" indent="0">
              <a:buNone/>
            </a:pP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5"/>
          <p:cNvSpPr txBox="1">
            <a:spLocks/>
          </p:cNvSpPr>
          <p:nvPr/>
        </p:nvSpPr>
        <p:spPr bwMode="auto">
          <a:xfrm>
            <a:off x="553249" y="1484784"/>
            <a:ext cx="3365698" cy="381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47 3 9 5</a:t>
            </a:r>
            <a:b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3 4 20</a:t>
            </a:r>
            <a:b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220 305</a:t>
            </a:r>
            <a:b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2 105 17</a:t>
            </a:r>
            <a:endParaRPr lang="ru-RU" sz="5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61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18946" y="1551956"/>
            <a:ext cx="5081037" cy="3960440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solidFill>
                  <a:srgbClr val="222222"/>
                </a:solidFill>
                <a:latin typeface="Bookman Old Style" panose="02050604050505020204" pitchFamily="18" charset="0"/>
              </a:rPr>
              <a:t>Крошка сын к отцу пришел, </a:t>
            </a:r>
            <a:r>
              <a:rPr lang="ru-RU" sz="3600" dirty="0">
                <a:latin typeface="Bookman Old Style" panose="02050604050505020204" pitchFamily="18" charset="0"/>
              </a:rPr>
              <a:t/>
            </a:r>
            <a:br>
              <a:rPr lang="ru-RU" sz="3600" dirty="0">
                <a:latin typeface="Bookman Old Style" panose="02050604050505020204" pitchFamily="18" charset="0"/>
              </a:rPr>
            </a:br>
            <a:r>
              <a:rPr lang="ru-RU" sz="3600" dirty="0">
                <a:solidFill>
                  <a:srgbClr val="222222"/>
                </a:solidFill>
                <a:latin typeface="Bookman Old Style" panose="02050604050505020204" pitchFamily="18" charset="0"/>
              </a:rPr>
              <a:t>и спросила кроха: </a:t>
            </a:r>
            <a:r>
              <a:rPr lang="ru-RU" sz="3600" dirty="0">
                <a:latin typeface="Bookman Old Style" panose="02050604050505020204" pitchFamily="18" charset="0"/>
              </a:rPr>
              <a:t/>
            </a:r>
            <a:br>
              <a:rPr lang="ru-RU" sz="3600" dirty="0">
                <a:latin typeface="Bookman Old Style" panose="02050604050505020204" pitchFamily="18" charset="0"/>
              </a:rPr>
            </a:br>
            <a:r>
              <a:rPr lang="ru-RU" sz="3600" dirty="0">
                <a:solidFill>
                  <a:srgbClr val="222222"/>
                </a:solidFill>
                <a:latin typeface="Bookman Old Style" panose="02050604050505020204" pitchFamily="18" charset="0"/>
              </a:rPr>
              <a:t>- Что такое хорошо </a:t>
            </a:r>
            <a:r>
              <a:rPr lang="ru-RU" sz="3600" dirty="0">
                <a:latin typeface="Bookman Old Style" panose="02050604050505020204" pitchFamily="18" charset="0"/>
              </a:rPr>
              <a:t/>
            </a:r>
            <a:br>
              <a:rPr lang="ru-RU" sz="3600" dirty="0">
                <a:latin typeface="Bookman Old Style" panose="02050604050505020204" pitchFamily="18" charset="0"/>
              </a:rPr>
            </a:br>
            <a:r>
              <a:rPr lang="ru-RU" sz="3600" dirty="0">
                <a:solidFill>
                  <a:srgbClr val="222222"/>
                </a:solidFill>
                <a:latin typeface="Bookman Old Style" panose="02050604050505020204" pitchFamily="18" charset="0"/>
              </a:rPr>
              <a:t>и что такое плохо</a:t>
            </a:r>
            <a:r>
              <a:rPr lang="ru-RU" sz="3600" dirty="0" smtClean="0">
                <a:solidFill>
                  <a:srgbClr val="222222"/>
                </a:solidFill>
                <a:latin typeface="Bookman Old Style" panose="02050604050505020204" pitchFamily="18" charset="0"/>
              </a:rPr>
              <a:t>?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222222"/>
                </a:solidFill>
                <a:latin typeface="Bookman Old Style" panose="02050604050505020204" pitchFamily="18" charset="0"/>
              </a:rPr>
              <a:t>          В. Маяковский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53249" y="1484784"/>
            <a:ext cx="3365698" cy="3811588"/>
          </a:xfrm>
        </p:spPr>
        <p:txBody>
          <a:bodyPr/>
          <a:lstStyle/>
          <a:p>
            <a: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47 3 9 5</a:t>
            </a:r>
            <a:b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3 4 20</a:t>
            </a:r>
            <a:b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220 305</a:t>
            </a:r>
            <a:b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ru-RU" sz="5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2 105 17</a:t>
            </a:r>
          </a:p>
        </p:txBody>
      </p:sp>
    </p:spTree>
    <p:extLst>
      <p:ext uri="{BB962C8B-B14F-4D97-AF65-F5344CB8AC3E}">
        <p14:creationId xmlns:p14="http://schemas.microsoft.com/office/powerpoint/2010/main" val="141790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63888" y="1278106"/>
            <a:ext cx="5579558" cy="4383142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«Кабы не было зимы</a:t>
            </a:r>
            <a:r>
              <a:rPr lang="ru-RU" dirty="0" smtClean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» </a:t>
            </a:r>
            <a:r>
              <a:rPr lang="ru-RU" sz="2400" dirty="0" smtClean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(из мультфильма «Простоквашино»)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5A565F"/>
                </a:solidFill>
                <a:latin typeface="Bookman Old Style" panose="02050604050505020204" pitchFamily="18" charset="0"/>
              </a:rPr>
              <a:t>Кабы </a:t>
            </a: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не было зимы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В городах и сёлах,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Никогда б не знали мы,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Этих дней веселых</a:t>
            </a:r>
            <a:r>
              <a:rPr lang="ru-RU" i="1" dirty="0" smtClean="0">
                <a:solidFill>
                  <a:srgbClr val="5A565F"/>
                </a:solidFill>
                <a:latin typeface="Bookman Old Style" panose="02050604050505020204" pitchFamily="18" charset="0"/>
              </a:rPr>
              <a:t>.</a:t>
            </a:r>
            <a:endParaRPr lang="ru-RU" i="1" dirty="0">
              <a:solidFill>
                <a:srgbClr val="5A565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67545" y="1628800"/>
            <a:ext cx="2952327" cy="3811588"/>
          </a:xfrm>
        </p:spPr>
        <p:txBody>
          <a:bodyPr/>
          <a:lstStyle/>
          <a:p>
            <a:endParaRPr lang="ru-RU" sz="5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65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57200"/>
            <a:ext cx="4536504" cy="811560"/>
          </a:xfrm>
        </p:spPr>
        <p:txBody>
          <a:bodyPr/>
          <a:lstStyle/>
          <a:p>
            <a:r>
              <a:rPr lang="ru-RU" sz="4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Поэзия цифр</a:t>
            </a:r>
            <a:endParaRPr lang="ru-RU" sz="4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63888" y="1278106"/>
            <a:ext cx="5579558" cy="4383142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«Кабы не было зимы</a:t>
            </a:r>
            <a:r>
              <a:rPr lang="ru-RU" dirty="0" smtClean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» </a:t>
            </a:r>
            <a:r>
              <a:rPr lang="ru-RU" sz="2400" dirty="0" smtClean="0">
                <a:solidFill>
                  <a:srgbClr val="5A56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(из мультфильма «Простоквашино»)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5A565F"/>
                </a:solidFill>
                <a:latin typeface="Bookman Old Style" panose="02050604050505020204" pitchFamily="18" charset="0"/>
              </a:rPr>
              <a:t>Кабы </a:t>
            </a: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не было зимы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В городах и сёлах,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Никогда б не знали мы,</a:t>
            </a:r>
          </a:p>
          <a:p>
            <a:pPr marL="0" indent="0">
              <a:buNone/>
            </a:pPr>
            <a:r>
              <a:rPr lang="ru-RU" i="1" dirty="0">
                <a:solidFill>
                  <a:srgbClr val="5A565F"/>
                </a:solidFill>
                <a:latin typeface="Bookman Old Style" panose="02050604050505020204" pitchFamily="18" charset="0"/>
              </a:rPr>
              <a:t>Этих дней веселых</a:t>
            </a:r>
            <a:r>
              <a:rPr lang="ru-RU" i="1" dirty="0" smtClean="0">
                <a:solidFill>
                  <a:srgbClr val="5A565F"/>
                </a:solidFill>
                <a:latin typeface="Bookman Old Style" panose="02050604050505020204" pitchFamily="18" charset="0"/>
              </a:rPr>
              <a:t>.</a:t>
            </a:r>
            <a:endParaRPr lang="ru-RU" i="1" dirty="0">
              <a:solidFill>
                <a:srgbClr val="5A565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39552" y="2132856"/>
            <a:ext cx="2952327" cy="3811588"/>
          </a:xfrm>
        </p:spPr>
        <p:txBody>
          <a:bodyPr/>
          <a:lstStyle/>
          <a:p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2 15 42</a:t>
            </a:r>
          </a:p>
          <a:p>
            <a:r>
              <a:rPr lang="ru-RU" sz="36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42 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15</a:t>
            </a:r>
          </a:p>
          <a:p>
            <a:r>
              <a:rPr lang="ru-RU" sz="36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37 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08 5</a:t>
            </a:r>
          </a:p>
          <a:p>
            <a:r>
              <a:rPr lang="ru-RU" sz="36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20 </a:t>
            </a:r>
            <a:r>
              <a:rPr lang="ru-RU" sz="36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20 20!</a:t>
            </a:r>
          </a:p>
        </p:txBody>
      </p:sp>
    </p:spTree>
    <p:extLst>
      <p:ext uri="{BB962C8B-B14F-4D97-AF65-F5344CB8AC3E}">
        <p14:creationId xmlns:p14="http://schemas.microsoft.com/office/powerpoint/2010/main" val="14298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435280" cy="724942"/>
          </a:xfrm>
        </p:spPr>
        <p:txBody>
          <a:bodyPr/>
          <a:lstStyle/>
          <a:p>
            <a:r>
              <a:rPr lang="ru-RU" sz="72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Решаем уравнения</a:t>
            </a:r>
            <a:endParaRPr lang="ru-RU" sz="7200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e7e5ae74f8ade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218" end="15367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5976" y="4293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2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12" y="692696"/>
            <a:ext cx="843528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Решить уравнение:</a:t>
            </a:r>
            <a:endParaRPr lang="ru-RU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52" y="1772816"/>
            <a:ext cx="9144000" cy="3489251"/>
          </a:xfrm>
        </p:spPr>
        <p:txBody>
          <a:bodyPr/>
          <a:lstStyle/>
          <a:p>
            <a:pPr marL="0" indent="0">
              <a:buNone/>
            </a:pPr>
            <a:r>
              <a:rPr lang="ru-RU" sz="9600" i="1" dirty="0" smtClean="0"/>
              <a:t>(</a:t>
            </a:r>
            <a:r>
              <a:rPr lang="en-US" sz="9600" i="1" dirty="0" smtClean="0"/>
              <a:t>x-5)</a:t>
            </a:r>
            <a:r>
              <a:rPr lang="ru-RU" sz="9600" i="1" dirty="0" smtClean="0"/>
              <a:t>*</a:t>
            </a:r>
            <a:r>
              <a:rPr lang="en-US" sz="9600" i="1" dirty="0" smtClean="0"/>
              <a:t>(2x-3</a:t>
            </a:r>
            <a:r>
              <a:rPr lang="en-US" sz="9600" i="1" dirty="0" smtClean="0"/>
              <a:t>)=0</a:t>
            </a:r>
          </a:p>
        </p:txBody>
      </p:sp>
    </p:spTree>
    <p:extLst>
      <p:ext uri="{BB962C8B-B14F-4D97-AF65-F5344CB8AC3E}">
        <p14:creationId xmlns:p14="http://schemas.microsoft.com/office/powerpoint/2010/main" val="316769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12" y="692696"/>
            <a:ext cx="8435280" cy="724942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Решить уравнение:</a:t>
            </a:r>
            <a:endParaRPr lang="ru-RU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52" y="1772816"/>
            <a:ext cx="9144000" cy="3489251"/>
          </a:xfrm>
        </p:spPr>
        <p:txBody>
          <a:bodyPr/>
          <a:lstStyle/>
          <a:p>
            <a:pPr marL="0" indent="0">
              <a:buNone/>
            </a:pPr>
            <a:r>
              <a:rPr lang="ru-RU" sz="9600" i="1" dirty="0" smtClean="0"/>
              <a:t>(</a:t>
            </a:r>
            <a:r>
              <a:rPr lang="en-US" sz="9600" i="1" dirty="0" smtClean="0"/>
              <a:t>x-5)*(2x-3)=0</a:t>
            </a:r>
          </a:p>
          <a:p>
            <a:pPr marL="0" indent="0">
              <a:buNone/>
            </a:pPr>
            <a:r>
              <a:rPr lang="ru-RU" sz="6000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Ответ: </a:t>
            </a:r>
            <a:r>
              <a:rPr lang="ru-RU" sz="6000" i="1" dirty="0" smtClean="0">
                <a:latin typeface="Bookman Old Style" panose="02050604050505020204" pitchFamily="18" charset="0"/>
              </a:rPr>
              <a:t>х=</a:t>
            </a:r>
            <a:r>
              <a:rPr lang="en-US" sz="6000" i="1" dirty="0" smtClean="0">
                <a:latin typeface="Bookman Old Style" panose="02050604050505020204" pitchFamily="18" charset="0"/>
              </a:rPr>
              <a:t>5 </a:t>
            </a:r>
            <a:r>
              <a:rPr lang="ru-RU" sz="6000" i="1" dirty="0" smtClean="0">
                <a:latin typeface="Bookman Old Style" panose="02050604050505020204" pitchFamily="18" charset="0"/>
              </a:rPr>
              <a:t>и </a:t>
            </a:r>
            <a:r>
              <a:rPr lang="en-US" sz="6000" i="1" dirty="0" smtClean="0">
                <a:latin typeface="Bookman Old Style" panose="02050604050505020204" pitchFamily="18" charset="0"/>
              </a:rPr>
              <a:t>x=1,5</a:t>
            </a:r>
            <a:endParaRPr lang="en-US" sz="6000" i="1" dirty="0">
              <a:latin typeface="Bookman Old Style" panose="02050604050505020204" pitchFamily="18" charset="0"/>
            </a:endParaRPr>
          </a:p>
          <a:p>
            <a:pPr marL="0" indent="0">
              <a:buNone/>
            </a:pPr>
            <a:endParaRPr lang="en-US" sz="9600" i="1" dirty="0" smtClean="0"/>
          </a:p>
        </p:txBody>
      </p:sp>
    </p:spTree>
    <p:extLst>
      <p:ext uri="{BB962C8B-B14F-4D97-AF65-F5344CB8AC3E}">
        <p14:creationId xmlns:p14="http://schemas.microsoft.com/office/powerpoint/2010/main" val="156231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08912" cy="2040214"/>
          </a:xfrm>
        </p:spPr>
        <p:txBody>
          <a:bodyPr/>
          <a:lstStyle/>
          <a:p>
            <a:r>
              <a:rPr lang="ru-RU" sz="6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Реальная математика</a:t>
            </a:r>
            <a:endParaRPr lang="ru-RU" sz="6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e7e5ae74f8ade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218" end="15367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5976" y="4293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8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96698"/>
            <a:ext cx="8208912" cy="2040214"/>
          </a:xfrm>
        </p:spPr>
        <p:txBody>
          <a:bodyPr/>
          <a:lstStyle/>
          <a:p>
            <a:pPr algn="l"/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Найти величину угла в градусах</a:t>
            </a:r>
            <a:r>
              <a:rPr lang="en-US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º</a:t>
            </a:r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который образует 2 соседние спицы колеса, если спиц будет 45</a:t>
            </a:r>
            <a:endParaRPr lang="ru-RU" sz="4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076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92896"/>
            <a:ext cx="4248472" cy="40458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3708101"/>
            <a:ext cx="4253706" cy="28306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715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96698"/>
            <a:ext cx="8208912" cy="2544270"/>
          </a:xfrm>
        </p:spPr>
        <p:txBody>
          <a:bodyPr/>
          <a:lstStyle/>
          <a:p>
            <a:pPr algn="l"/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Найти величину угла в градусах</a:t>
            </a:r>
            <a:r>
              <a:rPr lang="en-US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º</a:t>
            </a:r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который образует 2 соседние спицы колеса, если спиц будет 45</a:t>
            </a:r>
            <a:b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</a:t>
            </a:r>
            <a:r>
              <a:rPr lang="ru-RU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: 8</a:t>
            </a:r>
            <a:r>
              <a:rPr lang="en-US" sz="4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º</a:t>
            </a:r>
            <a:endParaRPr lang="ru-RU" sz="4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076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92896"/>
            <a:ext cx="4248472" cy="40458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3708101"/>
            <a:ext cx="4253706" cy="28306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167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726" y="1628800"/>
            <a:ext cx="7920880" cy="2040214"/>
          </a:xfrm>
        </p:spPr>
        <p:txBody>
          <a:bodyPr/>
          <a:lstStyle/>
          <a:p>
            <a:pPr algn="l"/>
            <a:r>
              <a:rPr lang="ru-RU" sz="3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новогоднем подарке лежат 8 шоколадных конфет, 15 карамелек с фруктовой начинкой и 9 конфет с орехами. Какова вероятность того, что случайно выбранная конфета будет шоколадной?</a:t>
            </a:r>
            <a:endParaRPr lang="ru-RU" sz="3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Картинки по запросу новогодний подарок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03877"/>
            <a:ext cx="3528392" cy="221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48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726" y="1628800"/>
            <a:ext cx="7920880" cy="2040214"/>
          </a:xfrm>
        </p:spPr>
        <p:txBody>
          <a:bodyPr/>
          <a:lstStyle/>
          <a:p>
            <a:pPr algn="l"/>
            <a:r>
              <a:rPr lang="ru-RU" sz="3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новогоднем подарке лежат 8 шоколадных конфет, 15 карамелек с фруктовой начинкой и 9 конфет с орехами. Какова вероятность того, что случайно выбранная конфета будет шоколадной?</a:t>
            </a:r>
            <a:endParaRPr lang="ru-RU" sz="3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36" y="4725144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Ответ: </a:t>
            </a:r>
            <a:r>
              <a:rPr lang="ru-RU" sz="3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0,25</a:t>
            </a:r>
            <a:endParaRPr lang="ru-RU" sz="3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Картинки по запросу новогодний подарок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03877"/>
            <a:ext cx="3528392" cy="221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14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53167"/>
            <a:ext cx="7920880" cy="1080120"/>
          </a:xfrm>
        </p:spPr>
        <p:txBody>
          <a:bodyPr/>
          <a:lstStyle/>
          <a:p>
            <a:pPr algn="l"/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таблице даны результаты олимпиад по географии и 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биологии:</a:t>
            </a:r>
            <a:endParaRPr lang="ru-RU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1526575"/>
            <a:ext cx="4896544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003300"/>
                </a:solidFill>
                <a:latin typeface="Bookman Old Style" panose="02050604050505020204" pitchFamily="18" charset="0"/>
              </a:rPr>
              <a:t>Похвальные грамоты дают тем школьникам, у кого суммарный балл по двум олимпиадам больше 120 или хотя бы одному предмету набрано не меньше 65 баллов.</a:t>
            </a:r>
          </a:p>
          <a:p>
            <a:endParaRPr lang="ru-RU" sz="700" i="1" dirty="0">
              <a:solidFill>
                <a:srgbClr val="003300"/>
              </a:solidFill>
              <a:latin typeface="Bookman Old Style" panose="02050604050505020204" pitchFamily="18" charset="0"/>
            </a:endParaRPr>
          </a:p>
          <a:p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Сколько человек </a:t>
            </a:r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получат </a:t>
            </a:r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похвальные грамоты?</a:t>
            </a:r>
            <a:endParaRPr lang="ru-RU" sz="2400" i="1" dirty="0">
              <a:solidFill>
                <a:srgbClr val="8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641" y="1533287"/>
            <a:ext cx="3000150" cy="455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5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53167"/>
            <a:ext cx="7920880" cy="1080120"/>
          </a:xfrm>
        </p:spPr>
        <p:txBody>
          <a:bodyPr/>
          <a:lstStyle/>
          <a:p>
            <a:pPr algn="l"/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таблице даны результаты олимпиад по географии и 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биологии:</a:t>
            </a:r>
            <a:endParaRPr lang="ru-RU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1526575"/>
            <a:ext cx="4896544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003300"/>
                </a:solidFill>
                <a:latin typeface="Bookman Old Style" panose="02050604050505020204" pitchFamily="18" charset="0"/>
              </a:rPr>
              <a:t>Похвальные грамоты дают тем школьникам, у кого суммарный балл по двум олимпиадам больше 120 или хотя бы одному предмету набрано не меньше 65 баллов.</a:t>
            </a:r>
          </a:p>
          <a:p>
            <a:endParaRPr lang="ru-RU" sz="700" i="1" dirty="0">
              <a:solidFill>
                <a:srgbClr val="003300"/>
              </a:solidFill>
              <a:latin typeface="Bookman Old Style" panose="02050604050505020204" pitchFamily="18" charset="0"/>
            </a:endParaRPr>
          </a:p>
          <a:p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Сколько человек </a:t>
            </a:r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получат </a:t>
            </a:r>
            <a:r>
              <a:rPr lang="ru-RU" sz="2400" i="1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похвальные грамоты?</a:t>
            </a:r>
            <a:endParaRPr lang="ru-RU" sz="2400" i="1" dirty="0">
              <a:solidFill>
                <a:srgbClr val="8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9586" y="6113007"/>
            <a:ext cx="4692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</a:t>
            </a:r>
            <a:r>
              <a:rPr lang="ru-RU" dirty="0" smtClean="0"/>
              <a:t>: 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12 школьников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641" y="1545039"/>
            <a:ext cx="3000150" cy="45562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1840" y="221004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4807" y="249289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1840" y="29575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31840" y="324036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31840" y="347326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31840" y="347326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31840" y="375611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1840" y="39890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1840" y="425685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31840" y="453970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31840" y="477260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30575" y="526034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30575" y="574808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07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352928" cy="1080120"/>
          </a:xfrm>
        </p:spPr>
        <p:txBody>
          <a:bodyPr/>
          <a:lstStyle/>
          <a:p>
            <a:pPr algn="l"/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 диаграмме показано количество </a:t>
            </a:r>
            <a:r>
              <a:rPr 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SMS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, присланных слушателями за каждый час четырехчасового эфира программы по заявкам на радио. Определите, на сколько больше сообщений было прислано за первые два часа программы по сравнению с последними двумя часами этой программы.</a:t>
            </a:r>
            <a:endParaRPr lang="ru-RU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3573016"/>
            <a:ext cx="5376677" cy="31816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94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352928" cy="1080120"/>
          </a:xfrm>
        </p:spPr>
        <p:txBody>
          <a:bodyPr/>
          <a:lstStyle/>
          <a:p>
            <a:pPr algn="l"/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 диаграмме показано количество </a:t>
            </a:r>
            <a:r>
              <a:rPr 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SMS</a:t>
            </a:r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, присланных слушателями за каждый час четырехчасового эфира программы по заявкам на радио. Определите, на сколько больше сообщений было прислано за первые два часа программы по сравнению с последними двумя часами этой программы.</a:t>
            </a:r>
            <a:endParaRPr lang="ru-RU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3933056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</a:t>
            </a:r>
            <a:r>
              <a:rPr lang="ru-RU" dirty="0" smtClean="0"/>
              <a:t>: </a:t>
            </a:r>
          </a:p>
          <a:p>
            <a:r>
              <a:rPr lang="ru-RU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 20 сообщений</a:t>
            </a:r>
            <a:endParaRPr lang="ru-RU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3573016"/>
            <a:ext cx="5376677" cy="31816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75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Черный ящик</a:t>
            </a:r>
            <a:endParaRPr lang="ru-RU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7444" t="18806" r="3689" b="9732"/>
          <a:stretch/>
        </p:blipFill>
        <p:spPr>
          <a:xfrm>
            <a:off x="1259632" y="1700809"/>
            <a:ext cx="6996146" cy="37444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7704" y="2492896"/>
            <a:ext cx="15841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16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James-Last_Ra-Ta-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81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76256" y="5853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Черный ящик</a:t>
            </a:r>
            <a:endParaRPr lang="ru-RU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James-Last_Ra-Ta-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8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76256" y="5853338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7200" y="1700809"/>
            <a:ext cx="8229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Ученые утверждают, что первыми 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это изобрела сама </a:t>
            </a:r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природа. </a:t>
            </a:r>
            <a:endParaRPr lang="ru-RU" sz="2400" dirty="0" smtClean="0">
              <a:solidFill>
                <a:srgbClr val="050D2F"/>
              </a:solidFill>
              <a:latin typeface="Bookman Old Style" panose="02050604050505020204" pitchFamily="18" charset="0"/>
            </a:endParaRPr>
          </a:p>
          <a:p>
            <a:pPr indent="358775" algn="just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Потребление этого в России составляет примерно 25 кг в год на человека. Это в три раза меньше, чем в Европе и в 10 раз меньше, чем в США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.</a:t>
            </a:r>
          </a:p>
          <a:p>
            <a:pPr indent="358775" algn="just"/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На латинский язык это переводится как </a:t>
            </a:r>
            <a:r>
              <a:rPr lang="en-US" sz="2800" i="1" dirty="0">
                <a:latin typeface="Bookman Old Style" panose="02050604050505020204" pitchFamily="18" charset="0"/>
              </a:rPr>
              <a:t>tabula rasa</a:t>
            </a:r>
            <a:r>
              <a:rPr lang="ru-RU" sz="2800" i="1" dirty="0">
                <a:latin typeface="Bookman Old Style" panose="02050604050505020204" pitchFamily="18" charset="0"/>
              </a:rPr>
              <a:t> </a:t>
            </a:r>
            <a:endParaRPr lang="ru-RU" sz="2800" dirty="0">
              <a:solidFill>
                <a:srgbClr val="050D2F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7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avLibraryNet_Sound174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508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Таймер_1_минута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98500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62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36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remove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Черный ящик</a:t>
            </a:r>
            <a:endParaRPr lang="ru-RU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James-Last_Ra-Ta-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8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76256" y="5853338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7200" y="1700809"/>
            <a:ext cx="8229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Ученые утверждают, что первыми 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это изобрела сама </a:t>
            </a:r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природа. </a:t>
            </a:r>
            <a:endParaRPr lang="ru-RU" sz="2400" dirty="0" smtClean="0">
              <a:solidFill>
                <a:srgbClr val="050D2F"/>
              </a:solidFill>
              <a:latin typeface="Bookman Old Style" panose="02050604050505020204" pitchFamily="18" charset="0"/>
            </a:endParaRPr>
          </a:p>
          <a:p>
            <a:pPr indent="358775" algn="just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Потребление этого в России составляет примерно 25 кг в год на человека. Это в три раза меньше, чем в Европе и в 10 раз меньше, чем в США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.</a:t>
            </a:r>
          </a:p>
          <a:p>
            <a:pPr indent="358775" algn="just"/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На латинский язык это переводится как </a:t>
            </a:r>
            <a:r>
              <a:rPr lang="en-US" sz="2800" i="1" dirty="0">
                <a:latin typeface="Bookman Old Style" panose="02050604050505020204" pitchFamily="18" charset="0"/>
              </a:rPr>
              <a:t>tabula rasa</a:t>
            </a:r>
            <a:r>
              <a:rPr lang="ru-RU" sz="2800" i="1" dirty="0">
                <a:latin typeface="Bookman Old Style" panose="02050604050505020204" pitchFamily="18" charset="0"/>
              </a:rPr>
              <a:t> </a:t>
            </a:r>
            <a:endParaRPr lang="ru-RU" sz="2800" dirty="0">
              <a:solidFill>
                <a:srgbClr val="050D2F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35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Черный ящик</a:t>
            </a:r>
            <a:endParaRPr lang="ru-RU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James-Last_Ra-Ta-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8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76256" y="5853338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7200" y="1700809"/>
            <a:ext cx="82296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Ученые утверждают, что первыми 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это изобрела сама </a:t>
            </a:r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природа. </a:t>
            </a:r>
            <a:endParaRPr lang="ru-RU" sz="2400" dirty="0" smtClean="0">
              <a:solidFill>
                <a:srgbClr val="050D2F"/>
              </a:solidFill>
              <a:latin typeface="Bookman Old Style" panose="02050604050505020204" pitchFamily="18" charset="0"/>
            </a:endParaRPr>
          </a:p>
          <a:p>
            <a:pPr indent="358775" algn="just"/>
            <a:r>
              <a:rPr lang="ru-RU" sz="2400" dirty="0">
                <a:solidFill>
                  <a:srgbClr val="050D2F"/>
                </a:solidFill>
                <a:latin typeface="Bookman Old Style" panose="02050604050505020204" pitchFamily="18" charset="0"/>
              </a:rPr>
              <a:t>Потребление этого в России составляет примерно 25 кг в год на человека. Это в три раза меньше, чем в Европе и в 10 раз меньше, чем в США</a:t>
            </a:r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.</a:t>
            </a:r>
          </a:p>
          <a:p>
            <a:pPr indent="358775" algn="just"/>
            <a:r>
              <a:rPr lang="ru-RU" sz="2400" dirty="0" smtClean="0">
                <a:solidFill>
                  <a:srgbClr val="050D2F"/>
                </a:solidFill>
                <a:latin typeface="Bookman Old Style" panose="02050604050505020204" pitchFamily="18" charset="0"/>
              </a:rPr>
              <a:t>На латинский язык это переводится как </a:t>
            </a:r>
            <a:r>
              <a:rPr lang="en-US" sz="2800" i="1" dirty="0" smtClean="0">
                <a:latin typeface="Bookman Old Style" panose="02050604050505020204" pitchFamily="18" charset="0"/>
              </a:rPr>
              <a:t>tabula </a:t>
            </a:r>
            <a:r>
              <a:rPr lang="en-US" sz="2800" i="1" dirty="0">
                <a:latin typeface="Bookman Old Style" panose="02050604050505020204" pitchFamily="18" charset="0"/>
              </a:rPr>
              <a:t>rasa</a:t>
            </a:r>
            <a:r>
              <a:rPr lang="ru-RU" sz="2800" i="1" dirty="0">
                <a:latin typeface="Bookman Old Style" panose="02050604050505020204" pitchFamily="18" charset="0"/>
              </a:rPr>
              <a:t> </a:t>
            </a:r>
            <a:endParaRPr lang="ru-RU" sz="2800" i="1" dirty="0" smtClean="0">
              <a:latin typeface="Bookman Old Style" panose="02050604050505020204" pitchFamily="18" charset="0"/>
            </a:endParaRPr>
          </a:p>
          <a:p>
            <a:pPr indent="358775" algn="just"/>
            <a:r>
              <a:rPr lang="ru-RU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Больше 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всего </a:t>
            </a:r>
            <a:r>
              <a:rPr lang="ru-RU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этого 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расходуется не для печати документов и полиграфию, а на упаковку и тару</a:t>
            </a:r>
          </a:p>
        </p:txBody>
      </p:sp>
    </p:spTree>
    <p:extLst>
      <p:ext uri="{BB962C8B-B14F-4D97-AF65-F5344CB8AC3E}">
        <p14:creationId xmlns:p14="http://schemas.microsoft.com/office/powerpoint/2010/main" val="40981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лист бумаги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4110224" cy="57618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20072" y="2204864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Ответ: </a:t>
            </a:r>
          </a:p>
          <a:p>
            <a:r>
              <a:rPr lang="ru-RU" sz="3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лист бумаги</a:t>
            </a:r>
            <a:endParaRPr lang="ru-RU" sz="3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1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237931"/>
          </a:xfrm>
        </p:spPr>
        <p:txBody>
          <a:bodyPr/>
          <a:lstStyle/>
          <a:p>
            <a:pPr marL="0" indent="0" algn="ctr">
              <a:buNone/>
            </a:pPr>
            <a:r>
              <a:rPr lang="ru-RU" sz="7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Подведение итогов</a:t>
            </a:r>
            <a:endParaRPr lang="ru-RU" sz="7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0852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237931"/>
          </a:xfrm>
        </p:spPr>
        <p:txBody>
          <a:bodyPr/>
          <a:lstStyle/>
          <a:p>
            <a:pPr marL="0" indent="0" algn="ctr">
              <a:buNone/>
            </a:pPr>
            <a:r>
              <a:rPr lang="ru-RU" sz="7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Благодарим за внимание!</a:t>
            </a:r>
            <a:endParaRPr lang="ru-RU" sz="7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251320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931</Words>
  <Application>Microsoft Office PowerPoint</Application>
  <PresentationFormat>Экран (4:3)</PresentationFormat>
  <Paragraphs>180</Paragraphs>
  <Slides>54</Slides>
  <Notes>15</Notes>
  <HiddenSlides>0</HiddenSlides>
  <MMClips>14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61" baseType="lpstr">
      <vt:lpstr>Arial</vt:lpstr>
      <vt:lpstr>Bookman Old Style</vt:lpstr>
      <vt:lpstr>Calibri</vt:lpstr>
      <vt:lpstr>Cambria Math</vt:lpstr>
      <vt:lpstr>Times New Roman</vt:lpstr>
      <vt:lpstr>Wingdings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«Мозг, хорошо устроенный, лучше мозга хорошо наполненного»                                Вальтер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Выберите верные утверждения:</vt:lpstr>
      <vt:lpstr>Выберите верные утверждения:</vt:lpstr>
      <vt:lpstr>Выберите верные утверждения:</vt:lpstr>
      <vt:lpstr>Выберите верные утверждения:</vt:lpstr>
      <vt:lpstr>Приёмы рационального вычисления</vt:lpstr>
      <vt:lpstr>Приёмы рационального вычисления</vt:lpstr>
      <vt:lpstr>Приёмы рационального вычисления</vt:lpstr>
      <vt:lpstr>Какое число будет стоять на 7 месте последовательности?</vt:lpstr>
      <vt:lpstr>Какое число будет стоять на 7 месте последовательности?</vt:lpstr>
      <vt:lpstr>Каким по счету будет первое отрицательное число последовательности?</vt:lpstr>
      <vt:lpstr>Каким по счету будет первое отрицательное число последовательности?</vt:lpstr>
      <vt:lpstr>Расположите числа по возрастанию:</vt:lpstr>
      <vt:lpstr>Расположите числа по возрастанию:  Ответ:</vt:lpstr>
      <vt:lpstr>Презентация PowerPoint</vt:lpstr>
      <vt:lpstr>Поэзия цифр</vt:lpstr>
      <vt:lpstr>Поэзия цифр</vt:lpstr>
      <vt:lpstr>Поэзия цифр</vt:lpstr>
      <vt:lpstr>Поэзия цифр</vt:lpstr>
      <vt:lpstr>Поэзия цифр</vt:lpstr>
      <vt:lpstr>Поэзия цифр</vt:lpstr>
      <vt:lpstr>Поэзия цифр</vt:lpstr>
      <vt:lpstr>Решаем уравнения</vt:lpstr>
      <vt:lpstr>Решить уравнение:</vt:lpstr>
      <vt:lpstr>Решить уравнение:</vt:lpstr>
      <vt:lpstr>Реальная математика</vt:lpstr>
      <vt:lpstr>Найти величину угла в градусахº, который образует 2 соседние спицы колеса, если спиц будет 45</vt:lpstr>
      <vt:lpstr>Найти величину угла в градусахº, который образует 2 соседние спицы колеса, если спиц будет 45 Ответ: 8º</vt:lpstr>
      <vt:lpstr>В новогоднем подарке лежат 8 шоколадных конфет, 15 карамелек с фруктовой начинкой и 9 конфет с орехами. Какова вероятность того, что случайно выбранная конфета будет шоколадной?</vt:lpstr>
      <vt:lpstr>В новогоднем подарке лежат 8 шоколадных конфет, 15 карамелек с фруктовой начинкой и 9 конфет с орехами. Какова вероятность того, что случайно выбранная конфета будет шоколадной?</vt:lpstr>
      <vt:lpstr>В таблице даны результаты олимпиад по географии и биологии:</vt:lpstr>
      <vt:lpstr>В таблице даны результаты олимпиад по географии и биологии:</vt:lpstr>
      <vt:lpstr>На диаграмме показано количество SMS , присланных слушателями за каждый час четырехчасового эфира программы по заявкам на радио. Определите, на сколько больше сообщений было прислано за первые два часа программы по сравнению с последними двумя часами этой программы.</vt:lpstr>
      <vt:lpstr>На диаграмме показано количество SMS , присланных слушателями за каждый час четырехчасового эфира программы по заявкам на радио. Определите, на сколько больше сообщений было прислано за первые два часа программы по сравнению с последними двумя часами этой программы.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Галина Георгиевна Мартынова</cp:lastModifiedBy>
  <cp:revision>117</cp:revision>
  <cp:lastPrinted>2018-11-14T03:26:53Z</cp:lastPrinted>
  <dcterms:created xsi:type="dcterms:W3CDTF">2012-08-12T16:04:58Z</dcterms:created>
  <dcterms:modified xsi:type="dcterms:W3CDTF">2021-01-18T05:02:38Z</dcterms:modified>
</cp:coreProperties>
</file>