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3" r:id="rId1"/>
  </p:sldMasterIdLst>
  <p:notesMasterIdLst>
    <p:notesMasterId r:id="rId25"/>
  </p:notesMasterIdLst>
  <p:sldIdLst>
    <p:sldId id="256" r:id="rId2"/>
    <p:sldId id="259" r:id="rId3"/>
    <p:sldId id="257" r:id="rId4"/>
    <p:sldId id="262" r:id="rId5"/>
    <p:sldId id="263" r:id="rId6"/>
    <p:sldId id="258" r:id="rId7"/>
    <p:sldId id="260" r:id="rId8"/>
    <p:sldId id="261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9" d="100"/>
          <a:sy n="69" d="100"/>
        </p:scale>
        <p:origin x="-2790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0A66D3-E44D-4AC3-BD34-CDA422FCF6CA}" type="datetimeFigureOut">
              <a:rPr lang="ru-RU" smtClean="0"/>
              <a:pPr/>
              <a:t>02.11.2020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BDD25-3600-44DA-9273-CA9850A005D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EBDD25-3600-44DA-9273-CA9850A005D8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ACC3B-B138-4CDA-9896-45C15F8C051E}" type="datetimeFigureOut">
              <a:rPr lang="ru-RU" smtClean="0"/>
              <a:pPr/>
              <a:t>02.11.2020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27642-5318-49EA-8DF2-D3E2CAA6C8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08740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ACC3B-B138-4CDA-9896-45C15F8C051E}" type="datetimeFigureOut">
              <a:rPr lang="ru-RU" smtClean="0"/>
              <a:pPr/>
              <a:t>02.11.2020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27642-5318-49EA-8DF2-D3E2CAA6C8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4426554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ACC3B-B138-4CDA-9896-45C15F8C051E}" type="datetimeFigureOut">
              <a:rPr lang="ru-RU" smtClean="0"/>
              <a:pPr/>
              <a:t>02.11.2020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27642-5318-49EA-8DF2-D3E2CAA6C8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5955023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ACC3B-B138-4CDA-9896-45C15F8C051E}" type="datetimeFigureOut">
              <a:rPr lang="ru-RU" smtClean="0"/>
              <a:pPr/>
              <a:t>02.11.2020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27642-5318-49EA-8DF2-D3E2CAA6C8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4908397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ACC3B-B138-4CDA-9896-45C15F8C051E}" type="datetimeFigureOut">
              <a:rPr lang="ru-RU" smtClean="0"/>
              <a:pPr/>
              <a:t>02.11.2020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27642-5318-49EA-8DF2-D3E2CAA6C8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8600056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ACC3B-B138-4CDA-9896-45C15F8C051E}" type="datetimeFigureOut">
              <a:rPr lang="ru-RU" smtClean="0"/>
              <a:pPr/>
              <a:t>02.11.2020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27642-5318-49EA-8DF2-D3E2CAA6C8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0435092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ACC3B-B138-4CDA-9896-45C15F8C051E}" type="datetimeFigureOut">
              <a:rPr lang="ru-RU" smtClean="0"/>
              <a:pPr/>
              <a:t>02.11.2020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27642-5318-49EA-8DF2-D3E2CAA6C8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7492056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ACC3B-B138-4CDA-9896-45C15F8C051E}" type="datetimeFigureOut">
              <a:rPr lang="ru-RU" smtClean="0"/>
              <a:pPr/>
              <a:t>02.11.2020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27642-5318-49EA-8DF2-D3E2CAA6C8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9101290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ACC3B-B138-4CDA-9896-45C15F8C051E}" type="datetimeFigureOut">
              <a:rPr lang="ru-RU" smtClean="0"/>
              <a:pPr/>
              <a:t>02.11.2020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27642-5318-49EA-8DF2-D3E2CAA6C8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3414056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ACC3B-B138-4CDA-9896-45C15F8C051E}" type="datetimeFigureOut">
              <a:rPr lang="ru-RU" smtClean="0"/>
              <a:pPr/>
              <a:t>02.11.2020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27642-5318-49EA-8DF2-D3E2CAA6C8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800413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ACC3B-B138-4CDA-9896-45C15F8C051E}" type="datetimeFigureOut">
              <a:rPr lang="ru-RU" smtClean="0"/>
              <a:pPr/>
              <a:t>02.11.2020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27642-5318-49EA-8DF2-D3E2CAA6C8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2707433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6ACC3B-B138-4CDA-9896-45C15F8C051E}" type="datetimeFigureOut">
              <a:rPr lang="ru-RU" smtClean="0"/>
              <a:pPr/>
              <a:t>02.11.2020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627642-5318-49EA-8DF2-D3E2CAA6C832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7180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55" r:id="rId2"/>
    <p:sldLayoutId id="2147483856" r:id="rId3"/>
    <p:sldLayoutId id="2147483857" r:id="rId4"/>
    <p:sldLayoutId id="2147483858" r:id="rId5"/>
    <p:sldLayoutId id="2147483859" r:id="rId6"/>
    <p:sldLayoutId id="2147483860" r:id="rId7"/>
    <p:sldLayoutId id="2147483861" r:id="rId8"/>
    <p:sldLayoutId id="2147483862" r:id="rId9"/>
    <p:sldLayoutId id="2147483863" r:id="rId10"/>
    <p:sldLayoutId id="2147483864" r:id="rId11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509713" y="1196752"/>
            <a:ext cx="7634287" cy="32409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</a:rPr>
              <a:t>Методическая разработка мастер класса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spc="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okadia Deco" pitchFamily="2" charset="0"/>
              </a:rPr>
              <a:t/>
            </a:r>
            <a:br>
              <a:rPr lang="ru-RU" b="1" spc="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okadia Deco" pitchFamily="2" charset="0"/>
              </a:rPr>
            </a:br>
            <a:r>
              <a:rPr lang="ru-RU" sz="4900" b="1" spc="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okadia Deco" pitchFamily="2" charset="0"/>
              </a:rPr>
              <a:t>Изготовление сувенирного изделия «Ангел» из </a:t>
            </a:r>
            <a:r>
              <a:rPr lang="ru-RU" sz="4900" b="1" spc="3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okadia Deco" pitchFamily="2" charset="0"/>
              </a:rPr>
              <a:t>фоамирана</a:t>
            </a:r>
            <a:r>
              <a:rPr lang="ru-RU" sz="4900" b="1" spc="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okadia Deco" pitchFamily="2" charset="0"/>
              </a:rPr>
              <a:t> </a:t>
            </a:r>
            <a:endParaRPr lang="ru-RU" sz="4900" b="1" spc="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eokadia Deco" pitchFamily="2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2286000" y="260351"/>
            <a:ext cx="6858000" cy="100841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+mj-lt"/>
              </a:rPr>
              <a:t>МУНИЦИПАЛЬНОЕ БЮДЖЕТНОЕ УЧРЕЖДЕНИЕ </a:t>
            </a:r>
            <a:endParaRPr lang="ru-RU" sz="1600" dirty="0" smtClean="0">
              <a:solidFill>
                <a:schemeClr val="accent5">
                  <a:lumMod val="50000"/>
                </a:schemeClr>
              </a:solidFill>
              <a:latin typeface="+mj-lt"/>
            </a:endParaRPr>
          </a:p>
          <a:p>
            <a:pPr algn="ctr">
              <a:buNone/>
            </a:pP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+mj-lt"/>
              </a:rPr>
              <a:t>ДОПОЛНИТЕЛЬНОГО ОБРАЗОВАНИЯ ГОРОДА ИРКУТСКА </a:t>
            </a:r>
            <a:endParaRPr lang="ru-RU" sz="1600" dirty="0" smtClean="0">
              <a:solidFill>
                <a:schemeClr val="accent5">
                  <a:lumMod val="50000"/>
                </a:schemeClr>
              </a:solidFill>
              <a:latin typeface="+mj-lt"/>
            </a:endParaRPr>
          </a:p>
          <a:p>
            <a:pPr algn="ctr">
              <a:buNone/>
            </a:pP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+mj-lt"/>
              </a:rPr>
              <a:t>«ДО</a:t>
            </a:r>
            <a:r>
              <a:rPr lang="ru-RU" sz="1600" dirty="0" smtClean="0">
                <a:solidFill>
                  <a:schemeClr val="accent5">
                    <a:lumMod val="50000"/>
                  </a:schemeClr>
                </a:solidFill>
                <a:latin typeface="+mj-lt"/>
              </a:rPr>
              <a:t>М 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+mj-lt"/>
              </a:rPr>
              <a:t>ДЕТСКОГО ТВОРЧЕСТВА № 5»</a:t>
            </a:r>
            <a:endParaRPr lang="ru-RU" sz="1600" dirty="0" smtClean="0">
              <a:solidFill>
                <a:schemeClr val="accent5">
                  <a:lumMod val="50000"/>
                </a:schemeClr>
              </a:solidFill>
              <a:latin typeface="+mj-lt"/>
            </a:endParaRPr>
          </a:p>
          <a:p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4355976" y="4725144"/>
            <a:ext cx="460851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Автор: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Иконикова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Лариса Ильинична,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педагог дополнительного образования 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3203848" y="6165304"/>
            <a:ext cx="273630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Иркутск, 2020 г</a:t>
            </a:r>
            <a:endParaRPr kumimoji="0" lang="ru-RU" b="1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</p:txBody>
      </p:sp>
      <p:pic>
        <p:nvPicPr>
          <p:cNvPr id="7" name="Рисунок 6" descr="IMG_20201101_100935.jpg"/>
          <p:cNvPicPr>
            <a:picLocks noChangeAspect="1"/>
          </p:cNvPicPr>
          <p:nvPr/>
        </p:nvPicPr>
        <p:blipFill>
          <a:blip r:embed="rId2" cstate="print"/>
          <a:srcRect t="6801" b="8961"/>
          <a:stretch>
            <a:fillRect/>
          </a:stretch>
        </p:blipFill>
        <p:spPr>
          <a:xfrm>
            <a:off x="0" y="2708920"/>
            <a:ext cx="3694032" cy="4149080"/>
          </a:xfrm>
          <a:prstGeom prst="ellipse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251520" y="617490"/>
            <a:ext cx="8712968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Введение: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Детское творчество – это чудесная и загадочная страна. Помогая ребенку войти в нее и чувствовать себя там, как дома, мы делаем жизнь маленького человека интереснее и насыщеннее.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Изготовление сувениров своими руками помогает развитию художественного вкуса, логики, способствует формированию пространственного воображения. Совершенствуется мелкая моторика рук. Творческие занятия не только развивают фантазию, но и дают ребенку множество практических навыков.  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Актуальность данного мастер – класса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обусловлена практической значимостью. Это- приобретение определённого опыта, способностей при изготовлении сувениров из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фоамирана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 и подручных материалов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99592" y="404664"/>
            <a:ext cx="7560840" cy="144016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Цель : </a:t>
            </a:r>
            <a:r>
              <a:rPr lang="ru-RU" sz="2800" dirty="0" smtClean="0">
                <a:latin typeface="+mn-lt"/>
              </a:rPr>
              <a:t/>
            </a:r>
            <a:br>
              <a:rPr lang="ru-RU" sz="2800" dirty="0" smtClean="0">
                <a:latin typeface="+mn-lt"/>
              </a:rPr>
            </a:br>
            <a:r>
              <a:rPr lang="ru-RU" sz="2800" dirty="0" smtClean="0">
                <a:latin typeface="+mn-lt"/>
              </a:rPr>
              <a:t>Научить детей </a:t>
            </a:r>
            <a:r>
              <a:rPr lang="ru-RU" sz="2400" dirty="0" smtClean="0">
                <a:latin typeface="+mn-lt"/>
              </a:rPr>
              <a:t>изготавливать</a:t>
            </a:r>
            <a:r>
              <a:rPr lang="ru-RU" sz="2400" dirty="0" smtClean="0">
                <a:latin typeface="+mn-lt"/>
              </a:rPr>
              <a:t> сувенирное изделие «Ангела</a:t>
            </a:r>
            <a:r>
              <a:rPr lang="ru-RU" sz="2400" dirty="0" smtClean="0">
                <a:latin typeface="+mn-lt"/>
              </a:rPr>
              <a:t>» из </a:t>
            </a:r>
            <a:r>
              <a:rPr lang="ru-RU" sz="2400" dirty="0" err="1" smtClean="0">
                <a:latin typeface="+mn-lt"/>
              </a:rPr>
              <a:t>фоамирана</a:t>
            </a:r>
            <a:r>
              <a:rPr lang="ru-RU" sz="2400" dirty="0" smtClean="0">
                <a:latin typeface="+mn-lt"/>
              </a:rPr>
              <a:t> </a:t>
            </a:r>
            <a:endParaRPr lang="ru-RU" sz="2400" dirty="0">
              <a:latin typeface="+mn-lt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755576" y="2348880"/>
            <a:ext cx="7886700" cy="4032448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Задачи:</a:t>
            </a:r>
          </a:p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- Познакомить с технологией выполнения сувенира из </a:t>
            </a:r>
            <a:r>
              <a:rPr lang="ru-RU" sz="2400" dirty="0" err="1" smtClean="0">
                <a:solidFill>
                  <a:schemeClr val="tx1"/>
                </a:solidFill>
              </a:rPr>
              <a:t>фоамирана</a:t>
            </a:r>
            <a:r>
              <a:rPr lang="ru-RU" sz="2400" dirty="0" smtClean="0">
                <a:solidFill>
                  <a:schemeClr val="tx1"/>
                </a:solidFill>
              </a:rPr>
              <a:t>.</a:t>
            </a:r>
          </a:p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- Развить художественный и эстетический вкус,  </a:t>
            </a:r>
          </a:p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 мелкую моторику рук, глазомер, творческие способности, фантазию, воображение.</a:t>
            </a:r>
          </a:p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- Воспитать усидчивость, терпение, аккуратность и внимание, самостоятельность в работе. </a:t>
            </a:r>
          </a:p>
          <a:p>
            <a:endParaRPr lang="ru-RU" dirty="0"/>
          </a:p>
        </p:txBody>
      </p:sp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123728" y="188640"/>
            <a:ext cx="475252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Ожидаемые результаты: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Calibri" pitchFamily="34" charset="0"/>
                <a:cs typeface="Times New Roman" pitchFamily="18" charset="0"/>
              </a:rPr>
              <a:t>обучающие бут знать как изготовить сувенир «Ангел» из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ea typeface="Calibri" pitchFamily="34" charset="0"/>
                <a:cs typeface="Times New Roman" pitchFamily="18" charset="0"/>
              </a:rPr>
              <a:t>фоамерана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rgbClr val="333333"/>
                </a:solidFill>
                <a:effectLst/>
                <a:ea typeface="Calibri" pitchFamily="34" charset="0"/>
                <a:cs typeface="Times New Roman" pitchFamily="18" charset="0"/>
              </a:rPr>
              <a:t> с использованием подручного материала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Calibri" pitchFamily="34" charset="0"/>
                <a:cs typeface="Times New Roman" pitchFamily="18" charset="0"/>
              </a:rPr>
              <a:t>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Calibri" pitchFamily="34" charset="0"/>
                <a:cs typeface="Times New Roman" pitchFamily="18" charset="0"/>
              </a:rPr>
              <a:t>последовательность изготовления сувенира 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1259632" y="2348880"/>
            <a:ext cx="684076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Принципы обучения и воспитания: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Calibri" pitchFamily="34" charset="0"/>
                <a:cs typeface="Times New Roman" pitchFamily="18" charset="0"/>
              </a:rPr>
              <a:t>развитие образного мышления, уверенности в своих силах.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Calibri" pitchFamily="34" charset="0"/>
                <a:cs typeface="Times New Roman" pitchFamily="18" charset="0"/>
              </a:rPr>
              <a:t>Индивидуально - личностный подход – учёт индивидуальных способностей и поощрение творческого подхода к выполнению работы.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907704" y="4149080"/>
            <a:ext cx="525658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Методы обучения: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Calibri" pitchFamily="34" charset="0"/>
                <a:cs typeface="Times New Roman" pitchFamily="18" charset="0"/>
              </a:rPr>
              <a:t>наглядные – знакомство с иллюстративным материалом, образцом готового изделия;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Calibri" pitchFamily="34" charset="0"/>
                <a:cs typeface="Times New Roman" pitchFamily="18" charset="0"/>
              </a:rPr>
              <a:t>словесные – рассказ;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Calibri" pitchFamily="34" charset="0"/>
                <a:cs typeface="Times New Roman" pitchFamily="18" charset="0"/>
              </a:rPr>
              <a:t>практические – выполнения определённых операций и их последовательность.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Calibri" pitchFamily="34" charset="0"/>
                <a:cs typeface="Times New Roman" pitchFamily="18" charset="0"/>
              </a:rPr>
              <a:t>аналитические – наблюдение, сравнение, самоанализ.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251520" y="2560836"/>
            <a:ext cx="91440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Формы проведения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  <a:latin typeface="+mj-lt"/>
                <a:ea typeface="Calibri" pitchFamily="34" charset="0"/>
                <a:cs typeface="Times New Roman" pitchFamily="18" charset="0"/>
              </a:rPr>
              <a:t> мастер-класса 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ea typeface="Calibri" pitchFamily="34" charset="0"/>
                <a:cs typeface="Times New Roman" pitchFamily="18" charset="0"/>
              </a:rPr>
              <a:t>-</a:t>
            </a:r>
            <a:r>
              <a:rPr lang="ru-RU" sz="2400" b="1" dirty="0" smtClean="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+mj-lt"/>
                <a:ea typeface="Calibri" pitchFamily="34" charset="0"/>
                <a:cs typeface="Times New Roman" pitchFamily="18" charset="0"/>
              </a:rPr>
              <a:t>и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Calibri" pitchFamily="34" charset="0"/>
                <a:cs typeface="Times New Roman" pitchFamily="18" charset="0"/>
              </a:rPr>
              <a:t>ндивидуальная</a:t>
            </a:r>
            <a:r>
              <a:rPr kumimoji="0" lang="ru-RU" sz="2400" i="0" u="none" strike="noStrike" cap="none" normalizeH="0" dirty="0" smtClean="0">
                <a:ln>
                  <a:noFill/>
                </a:ln>
                <a:effectLst/>
                <a:latin typeface="+mj-lt"/>
                <a:ea typeface="Calibri" pitchFamily="34" charset="0"/>
                <a:cs typeface="Times New Roman" pitchFamily="18" charset="0"/>
              </a:rPr>
              <a:t> работа в группе.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baseline="0" dirty="0" smtClean="0">
              <a:solidFill>
                <a:schemeClr val="bg1"/>
              </a:solidFill>
              <a:latin typeface="+mj-lt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baseline="0" dirty="0" smtClean="0">
              <a:solidFill>
                <a:schemeClr val="bg1"/>
              </a:solidFill>
              <a:latin typeface="+mj-lt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Виды деятельности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Calibri" pitchFamily="34" charset="0"/>
                <a:cs typeface="Times New Roman" pitchFamily="18" charset="0"/>
              </a:rPr>
              <a:t>– познавательная, исполнительная, творческая.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2550039" y="1387222"/>
            <a:ext cx="44131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Возраст обучающихся: 7-14 лет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903633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Инструменты и материалы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7" name="Содержимое 6" descr="1а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 flipH="1" flipV="1">
            <a:off x="1082953" y="1085400"/>
            <a:ext cx="3692451" cy="4923267"/>
          </a:xfrm>
          <a:prstGeom prst="round2Diag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5724128" y="1340768"/>
            <a:ext cx="2952328" cy="4968552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Лист А-4 формата</a:t>
            </a:r>
          </a:p>
          <a:p>
            <a:r>
              <a:rPr lang="ru-RU" dirty="0" smtClean="0"/>
              <a:t>Простой карандаш</a:t>
            </a:r>
          </a:p>
          <a:p>
            <a:r>
              <a:rPr lang="ru-RU" dirty="0" smtClean="0"/>
              <a:t>Ножницы</a:t>
            </a:r>
          </a:p>
          <a:p>
            <a:r>
              <a:rPr lang="ru-RU" dirty="0" smtClean="0"/>
              <a:t>Блюдце</a:t>
            </a:r>
          </a:p>
          <a:p>
            <a:r>
              <a:rPr lang="ru-RU" dirty="0" smtClean="0"/>
              <a:t>Лист </a:t>
            </a:r>
            <a:r>
              <a:rPr lang="ru-RU" dirty="0" err="1" smtClean="0"/>
              <a:t>фоамирана</a:t>
            </a:r>
            <a:r>
              <a:rPr lang="ru-RU" dirty="0" smtClean="0"/>
              <a:t> (белый)</a:t>
            </a:r>
          </a:p>
          <a:p>
            <a:r>
              <a:rPr lang="ru-RU" dirty="0" smtClean="0"/>
              <a:t>Кусочек упаковочной бумаги</a:t>
            </a:r>
          </a:p>
          <a:p>
            <a:r>
              <a:rPr lang="ru-RU" dirty="0" smtClean="0"/>
              <a:t>Большая бусина</a:t>
            </a:r>
          </a:p>
          <a:p>
            <a:r>
              <a:rPr lang="ru-RU" dirty="0" smtClean="0"/>
              <a:t>Клей «Момент»</a:t>
            </a:r>
          </a:p>
          <a:p>
            <a:r>
              <a:rPr lang="ru-RU" dirty="0" smtClean="0"/>
              <a:t>Белая веревка</a:t>
            </a:r>
          </a:p>
          <a:p>
            <a:r>
              <a:rPr lang="ru-RU" dirty="0" smtClean="0"/>
              <a:t>Белая пряжа для вязания </a:t>
            </a:r>
          </a:p>
          <a:p>
            <a:r>
              <a:rPr lang="ru-RU" dirty="0" smtClean="0"/>
              <a:t>Нитка с иголкой</a:t>
            </a:r>
          </a:p>
          <a:p>
            <a:r>
              <a:rPr lang="ru-RU" dirty="0" smtClean="0"/>
              <a:t>Веревочка для петельки</a:t>
            </a:r>
          </a:p>
          <a:p>
            <a:r>
              <a:rPr lang="ru-RU" dirty="0" smtClean="0"/>
              <a:t>Украшение (бусинки, палетки)</a:t>
            </a:r>
          </a:p>
          <a:p>
            <a:endParaRPr lang="ru-RU" dirty="0"/>
          </a:p>
        </p:txBody>
      </p:sp>
    </p:spTree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755576" y="260649"/>
            <a:ext cx="7886700" cy="1224135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</a:rPr>
              <a:t>Ход  мастер-класса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755576" y="1412776"/>
            <a:ext cx="7886700" cy="496855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Вступительная часть (5 мин): </a:t>
            </a:r>
          </a:p>
          <a:p>
            <a:r>
              <a:rPr lang="ru-RU" sz="2400" dirty="0" smtClean="0">
                <a:solidFill>
                  <a:schemeClr val="tx1"/>
                </a:solidFill>
              </a:rPr>
              <a:t>раскрытие темы, целей и задачей данного мастер-класса, содержания занятия и его ожидаемые результаты.</a:t>
            </a:r>
          </a:p>
          <a:p>
            <a:endParaRPr lang="ru-RU" sz="2400" dirty="0" smtClean="0">
              <a:solidFill>
                <a:schemeClr val="tx1"/>
              </a:solidFill>
            </a:endParaRP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Теоретическая часть МК (5 мин)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:</a:t>
            </a:r>
          </a:p>
          <a:p>
            <a:r>
              <a:rPr lang="ru-RU" sz="2400" dirty="0" smtClean="0">
                <a:solidFill>
                  <a:schemeClr val="tx1"/>
                </a:solidFill>
              </a:rPr>
              <a:t> рассказ о технике, применяемой в мастер-классе с помощью наглядных пособий.</a:t>
            </a:r>
          </a:p>
          <a:p>
            <a:endParaRPr lang="ru-RU" sz="2400" dirty="0" smtClean="0">
              <a:solidFill>
                <a:schemeClr val="tx1"/>
              </a:solidFill>
            </a:endParaRP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Практическая часть МК(30 мин)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: </a:t>
            </a:r>
          </a:p>
          <a:p>
            <a:r>
              <a:rPr lang="ru-RU" sz="2400" dirty="0" smtClean="0">
                <a:solidFill>
                  <a:schemeClr val="tx1"/>
                </a:solidFill>
              </a:rPr>
              <a:t>участники под руководством руководителя мастер-класса приступают к выполнению работы;</a:t>
            </a:r>
          </a:p>
          <a:p>
            <a:endParaRPr lang="ru-RU" sz="2000" dirty="0" smtClean="0">
              <a:solidFill>
                <a:schemeClr val="tx1"/>
              </a:solidFill>
            </a:endParaRPr>
          </a:p>
          <a:p>
            <a:endParaRPr lang="ru-RU" sz="2000" dirty="0" smtClean="0">
              <a:solidFill>
                <a:schemeClr val="tx1"/>
              </a:solidFill>
            </a:endParaRPr>
          </a:p>
          <a:p>
            <a:endParaRPr lang="ru-RU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984400" y="332656"/>
            <a:ext cx="4636270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Практическая часть </a:t>
            </a:r>
          </a:p>
          <a:p>
            <a:pPr algn="ctr"/>
            <a:r>
              <a:rPr lang="ru-RU" sz="2400" dirty="0" smtClean="0"/>
              <a:t>Делаем шаблон платья и крыльев</a:t>
            </a:r>
          </a:p>
          <a:p>
            <a:pPr algn="ctr"/>
            <a:endParaRPr lang="ru-RU" sz="2400" b="1" dirty="0" smtClean="0">
              <a:solidFill>
                <a:schemeClr val="bg1"/>
              </a:solidFill>
              <a:latin typeface="+mj-lt"/>
            </a:endParaRPr>
          </a:p>
          <a:p>
            <a:pPr algn="ctr"/>
            <a:endParaRPr lang="ru-RU" sz="2400" b="1" dirty="0" smtClean="0">
              <a:solidFill>
                <a:schemeClr val="bg1"/>
              </a:solidFill>
              <a:latin typeface="+mj-lt"/>
            </a:endParaRPr>
          </a:p>
          <a:p>
            <a:pPr algn="ctr"/>
            <a:endParaRPr lang="ru-RU" sz="2400" dirty="0" smtClean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6" name="Рисунок 5" descr="IMG_20201031_1513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241630" y="854713"/>
            <a:ext cx="2916324" cy="3888432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Содержимое 9" descr="IMG_20201031_151450.jpg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lum bright="10000"/>
          </a:blip>
          <a:stretch>
            <a:fillRect/>
          </a:stretch>
        </p:blipFill>
        <p:spPr>
          <a:xfrm rot="16200000">
            <a:off x="5304005" y="3321063"/>
            <a:ext cx="2807859" cy="3743812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>
          <a:xfrm>
            <a:off x="5076056" y="1700808"/>
            <a:ext cx="2900363" cy="1800200"/>
          </a:xfrm>
        </p:spPr>
        <p:txBody>
          <a:bodyPr>
            <a:normAutofit lnSpcReduction="10000"/>
          </a:bodyPr>
          <a:lstStyle/>
          <a:p>
            <a:r>
              <a:rPr lang="ru-RU" sz="2400" dirty="0" smtClean="0"/>
              <a:t>Положили блюдце на лист бумаги А-4 формата.</a:t>
            </a:r>
          </a:p>
          <a:p>
            <a:r>
              <a:rPr lang="ru-RU" sz="2400" dirty="0" smtClean="0"/>
              <a:t>Обрисовали блюдце</a:t>
            </a:r>
          </a:p>
          <a:p>
            <a:endParaRPr lang="ru-RU" dirty="0" smtClean="0"/>
          </a:p>
          <a:p>
            <a:endParaRPr lang="ru-RU" dirty="0" smtClean="0"/>
          </a:p>
        </p:txBody>
      </p:sp>
      <p:sp>
        <p:nvSpPr>
          <p:cNvPr id="11" name="Прямоугольник 10"/>
          <p:cNvSpPr/>
          <p:nvPr/>
        </p:nvSpPr>
        <p:spPr>
          <a:xfrm>
            <a:off x="1619672" y="4869160"/>
            <a:ext cx="22663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dirty="0" smtClean="0"/>
              <a:t> Вырезали круг</a:t>
            </a:r>
            <a:endParaRPr lang="ru-RU" sz="2400" dirty="0"/>
          </a:p>
        </p:txBody>
      </p:sp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IMG_20201031_151529.jpg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lum bright="10000"/>
          </a:blip>
          <a:stretch>
            <a:fillRect/>
          </a:stretch>
        </p:blipFill>
        <p:spPr>
          <a:xfrm rot="16200000">
            <a:off x="1094955" y="65287"/>
            <a:ext cx="2900362" cy="3867149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60032" y="1412776"/>
            <a:ext cx="3620443" cy="936104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Свернули круг пополам</a:t>
            </a:r>
          </a:p>
        </p:txBody>
      </p:sp>
      <p:pic>
        <p:nvPicPr>
          <p:cNvPr id="6" name="Рисунок 5" descr="IMG_20201031_15155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5148064" y="2924944"/>
            <a:ext cx="3024336" cy="4032448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539552" y="4653136"/>
            <a:ext cx="37785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dirty="0" smtClean="0"/>
              <a:t> Разрезали по линии сгиба</a:t>
            </a:r>
            <a:endParaRPr lang="ru-RU" sz="2400" dirty="0"/>
          </a:p>
        </p:txBody>
      </p:sp>
    </p:spTree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IMG_20201031_15164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 flipV="1">
            <a:off x="1268634" y="-36385"/>
            <a:ext cx="3078341" cy="4104455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508104" y="692696"/>
            <a:ext cx="2900363" cy="2808312"/>
          </a:xfrm>
        </p:spPr>
        <p:txBody>
          <a:bodyPr>
            <a:normAutofit/>
          </a:bodyPr>
          <a:lstStyle/>
          <a:p>
            <a:r>
              <a:rPr lang="ru-RU" sz="2400" dirty="0" err="1" smtClean="0"/>
              <a:t>Щаблон</a:t>
            </a:r>
            <a:r>
              <a:rPr lang="ru-RU" sz="2400" dirty="0" smtClean="0"/>
              <a:t> для платье убрали в сторону (половинка полукруга)</a:t>
            </a:r>
          </a:p>
          <a:p>
            <a:r>
              <a:rPr lang="ru-RU" sz="2400" dirty="0" smtClean="0"/>
              <a:t>Из второй половинки делаем шаблон крыльев</a:t>
            </a:r>
          </a:p>
        </p:txBody>
      </p:sp>
      <p:pic>
        <p:nvPicPr>
          <p:cNvPr id="8" name="Рисунок 7" descr="IMG_20201031_1517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 flipV="1">
            <a:off x="5291754" y="3123295"/>
            <a:ext cx="3022371" cy="4029828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1043608" y="4437112"/>
            <a:ext cx="26642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dirty="0" smtClean="0"/>
              <a:t> Свернули полукруг пополам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 Нарисовали крыло </a:t>
            </a:r>
            <a:endParaRPr lang="ru-RU" sz="2400" dirty="0"/>
          </a:p>
        </p:txBody>
      </p:sp>
    </p:spTree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IMG_20201031_15182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88640"/>
            <a:ext cx="4243078" cy="3180037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580112" y="980728"/>
            <a:ext cx="2900363" cy="648072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Вырезали</a:t>
            </a:r>
          </a:p>
        </p:txBody>
      </p:sp>
      <p:pic>
        <p:nvPicPr>
          <p:cNvPr id="6" name="Рисунок 5" descr="IMG_20201031_1518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3284984"/>
            <a:ext cx="4160349" cy="3118034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539552" y="4221088"/>
            <a:ext cx="457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dirty="0" smtClean="0"/>
              <a:t> Развернули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 Шаблон для крыльев готов </a:t>
            </a:r>
            <a:endParaRPr lang="ru-RU" sz="2400" dirty="0"/>
          </a:p>
        </p:txBody>
      </p:sp>
    </p:spTree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411760" y="260648"/>
            <a:ext cx="5328592" cy="1191666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Делаем крылья из упаковочной бумаги </a:t>
            </a:r>
            <a:br>
              <a:rPr lang="ru-RU" sz="2400" dirty="0" smtClean="0">
                <a:solidFill>
                  <a:schemeClr val="bg1"/>
                </a:solidFill>
              </a:rPr>
            </a:br>
            <a:r>
              <a:rPr lang="ru-RU" sz="2400" dirty="0" smtClean="0">
                <a:solidFill>
                  <a:schemeClr val="bg1"/>
                </a:solidFill>
              </a:rPr>
              <a:t/>
            </a:r>
            <a:br>
              <a:rPr lang="ru-RU" sz="2400" dirty="0" smtClean="0">
                <a:solidFill>
                  <a:schemeClr val="bg1"/>
                </a:solidFill>
              </a:rPr>
            </a:b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5" name="Содержимое 4" descr="IMG_20201031_152007.jpg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>
            <a:lum bright="10000"/>
          </a:blip>
          <a:srcRect t="40233" r="40353" b="27334"/>
          <a:stretch>
            <a:fillRect/>
          </a:stretch>
        </p:blipFill>
        <p:spPr>
          <a:xfrm rot="5400000" flipV="1">
            <a:off x="1557830" y="1330603"/>
            <a:ext cx="3073474" cy="2229709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Содержимое 5" descr="IMG_20201031_152100.jpg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>
            <a:lum bright="10000"/>
          </a:blip>
          <a:srcRect t="24207" b="19932"/>
          <a:stretch>
            <a:fillRect/>
          </a:stretch>
        </p:blipFill>
        <p:spPr>
          <a:xfrm rot="5400000" flipV="1">
            <a:off x="5040475" y="1304342"/>
            <a:ext cx="3095499" cy="2304257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Рисунок 6" descr="IMG_20201031_152218.jpg"/>
          <p:cNvPicPr>
            <a:picLocks noChangeAspect="1"/>
          </p:cNvPicPr>
          <p:nvPr/>
        </p:nvPicPr>
        <p:blipFill>
          <a:blip r:embed="rId4" cstate="print">
            <a:lum bright="10000"/>
          </a:blip>
          <a:srcRect l="21200" t="27320" r="32720" b="28400"/>
          <a:stretch>
            <a:fillRect/>
          </a:stretch>
        </p:blipFill>
        <p:spPr>
          <a:xfrm rot="5400000">
            <a:off x="1151619" y="3825044"/>
            <a:ext cx="2304256" cy="2952327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4283968" y="4293096"/>
            <a:ext cx="475252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dirty="0" smtClean="0"/>
              <a:t> Сложили кусочек упаковочной бумаги пополам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 Обвели  шаблон крыла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 Вырезали по контуру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 Развернули крылья</a:t>
            </a:r>
            <a:endParaRPr lang="ru-RU" sz="2400" dirty="0"/>
          </a:p>
        </p:txBody>
      </p:sp>
      <p:pic>
        <p:nvPicPr>
          <p:cNvPr id="10" name="Содержимое 4" descr="IMG_20201031_152007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 t="40233" r="40353" b="27334"/>
          <a:stretch>
            <a:fillRect/>
          </a:stretch>
        </p:blipFill>
        <p:spPr>
          <a:xfrm rot="5400000" flipV="1">
            <a:off x="1557830" y="1330604"/>
            <a:ext cx="3073474" cy="2229709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188640"/>
            <a:ext cx="5904656" cy="831626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Делаем заготовку платья из </a:t>
            </a:r>
            <a:r>
              <a:rPr lang="ru-RU" sz="2400" dirty="0" err="1" smtClean="0">
                <a:solidFill>
                  <a:schemeClr val="bg1"/>
                </a:solidFill>
              </a:rPr>
              <a:t>фоамирана</a:t>
            </a:r>
            <a:r>
              <a:rPr lang="ru-RU" sz="2400" dirty="0" smtClean="0">
                <a:solidFill>
                  <a:schemeClr val="bg1"/>
                </a:solidFill>
              </a:rPr>
              <a:t/>
            </a:r>
            <a:br>
              <a:rPr lang="ru-RU" sz="2400" dirty="0" smtClean="0">
                <a:solidFill>
                  <a:schemeClr val="bg1"/>
                </a:solidFill>
              </a:rPr>
            </a:b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3" name="Рисунок 2" descr="IMG_20201031_152322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 rot="5400000" flipV="1">
            <a:off x="1473407" y="334906"/>
            <a:ext cx="2146741" cy="2862322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Рисунок 3" descr="IMG_20201031_152421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rcRect l="22640" t="41360" r="14001" b="27320"/>
          <a:stretch>
            <a:fillRect/>
          </a:stretch>
        </p:blipFill>
        <p:spPr>
          <a:xfrm>
            <a:off x="5158617" y="692696"/>
            <a:ext cx="2869767" cy="2160240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Рисунок 4" descr="IMG_20201031_152435.jpg"/>
          <p:cNvPicPr>
            <a:picLocks noChangeAspect="1"/>
          </p:cNvPicPr>
          <p:nvPr/>
        </p:nvPicPr>
        <p:blipFill>
          <a:blip r:embed="rId4" cstate="print"/>
          <a:srcRect l="18321" t="46760" r="25520" b="20840"/>
          <a:stretch>
            <a:fillRect/>
          </a:stretch>
        </p:blipFill>
        <p:spPr>
          <a:xfrm>
            <a:off x="1115616" y="4077072"/>
            <a:ext cx="2808312" cy="2160240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Рисунок 5" descr="IMG_20201031_152456.jpg"/>
          <p:cNvPicPr>
            <a:picLocks noChangeAspect="1"/>
          </p:cNvPicPr>
          <p:nvPr/>
        </p:nvPicPr>
        <p:blipFill>
          <a:blip r:embed="rId5" cstate="print"/>
          <a:srcRect l="23040" t="45359" r="19361" b="22241"/>
          <a:stretch>
            <a:fillRect/>
          </a:stretch>
        </p:blipFill>
        <p:spPr>
          <a:xfrm>
            <a:off x="5148064" y="4077072"/>
            <a:ext cx="2880320" cy="2160240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323528" y="2924944"/>
            <a:ext cx="509485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000" dirty="0" smtClean="0"/>
              <a:t> </a:t>
            </a:r>
            <a:r>
              <a:rPr lang="ru-RU" sz="2000" dirty="0" smtClean="0"/>
              <a:t>Положили шаблон платья на  </a:t>
            </a:r>
            <a:r>
              <a:rPr lang="ru-RU" sz="2000" dirty="0" smtClean="0"/>
              <a:t>на </a:t>
            </a:r>
            <a:r>
              <a:rPr lang="ru-RU" sz="2000" dirty="0" err="1" smtClean="0"/>
              <a:t>фоамиран</a:t>
            </a:r>
            <a:r>
              <a:rPr lang="ru-RU" sz="2000" dirty="0" smtClean="0"/>
              <a:t> </a:t>
            </a:r>
            <a:endParaRPr lang="ru-RU" sz="2000" dirty="0" smtClean="0"/>
          </a:p>
          <a:p>
            <a:pPr>
              <a:buFont typeface="Arial" pitchFamily="34" charset="0"/>
              <a:buChar char="•"/>
            </a:pPr>
            <a:r>
              <a:rPr lang="ru-RU" sz="2000" dirty="0" smtClean="0"/>
              <a:t>Обрисовали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/>
              <a:t>Вырезали</a:t>
            </a:r>
          </a:p>
          <a:p>
            <a:pPr>
              <a:buFont typeface="Arial" pitchFamily="34" charset="0"/>
              <a:buChar char="•"/>
            </a:pPr>
            <a:endParaRPr lang="ru-RU" sz="2000" dirty="0" smtClean="0"/>
          </a:p>
        </p:txBody>
      </p:sp>
      <p:sp>
        <p:nvSpPr>
          <p:cNvPr id="8" name="Прямоугольник 7"/>
          <p:cNvSpPr/>
          <p:nvPr/>
        </p:nvSpPr>
        <p:spPr>
          <a:xfrm>
            <a:off x="5076056" y="3284984"/>
            <a:ext cx="348223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000" dirty="0" smtClean="0"/>
              <a:t> Свернули заготовку пополам</a:t>
            </a:r>
            <a:endParaRPr lang="ru-RU" sz="20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403648" y="6237312"/>
            <a:ext cx="229133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000" dirty="0" smtClean="0"/>
              <a:t> Нарисовали точку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355976" y="6237312"/>
            <a:ext cx="465191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000" dirty="0" smtClean="0"/>
              <a:t>Кончиком ножниц прорезали отверстия</a:t>
            </a:r>
            <a:endParaRPr lang="ru-RU" sz="2000" dirty="0"/>
          </a:p>
        </p:txBody>
      </p:sp>
    </p:spTree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5148064" y="3645024"/>
            <a:ext cx="2900363" cy="2448272"/>
          </a:xfrm>
        </p:spPr>
        <p:txBody>
          <a:bodyPr>
            <a:normAutofit/>
          </a:bodyPr>
          <a:lstStyle/>
          <a:p>
            <a:r>
              <a:rPr lang="ru-RU" sz="2000" dirty="0" smtClean="0"/>
              <a:t>Развернули</a:t>
            </a:r>
          </a:p>
          <a:p>
            <a:r>
              <a:rPr lang="ru-RU" sz="2000" dirty="0" smtClean="0"/>
              <a:t>Одну сторону намазали </a:t>
            </a:r>
            <a:r>
              <a:rPr lang="ru-RU" sz="2000" dirty="0" smtClean="0"/>
              <a:t>край клеем</a:t>
            </a:r>
          </a:p>
          <a:p>
            <a:r>
              <a:rPr lang="ru-RU" sz="2000" dirty="0" smtClean="0"/>
              <a:t>Свернули</a:t>
            </a:r>
          </a:p>
          <a:p>
            <a:r>
              <a:rPr lang="ru-RU" sz="2000" dirty="0" smtClean="0"/>
              <a:t>Прижали пальцами</a:t>
            </a:r>
          </a:p>
          <a:p>
            <a:r>
              <a:rPr lang="ru-RU" sz="2000" dirty="0" smtClean="0"/>
              <a:t>Подождали 2 мин</a:t>
            </a:r>
          </a:p>
        </p:txBody>
      </p:sp>
      <p:pic>
        <p:nvPicPr>
          <p:cNvPr id="3" name="Рисунок 2" descr="IMG_20201031_152520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 l="18320" t="38120" r="9681" b="19761"/>
          <a:stretch>
            <a:fillRect/>
          </a:stretch>
        </p:blipFill>
        <p:spPr>
          <a:xfrm>
            <a:off x="539552" y="332656"/>
            <a:ext cx="3600400" cy="2592288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Рисунок 3" descr="IMG_20201031_152533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rcRect l="24080" t="54320" b="6801"/>
          <a:stretch>
            <a:fillRect/>
          </a:stretch>
        </p:blipFill>
        <p:spPr>
          <a:xfrm>
            <a:off x="4716016" y="332656"/>
            <a:ext cx="3600400" cy="2592288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Рисунок 4" descr="IMG_20201031_153643.jpg"/>
          <p:cNvPicPr>
            <a:picLocks noChangeAspect="1"/>
          </p:cNvPicPr>
          <p:nvPr/>
        </p:nvPicPr>
        <p:blipFill>
          <a:blip r:embed="rId4" cstate="print">
            <a:lum bright="10000"/>
          </a:blip>
          <a:srcRect l="21200" t="31640" b="20840"/>
          <a:stretch>
            <a:fillRect/>
          </a:stretch>
        </p:blipFill>
        <p:spPr>
          <a:xfrm>
            <a:off x="611560" y="3645024"/>
            <a:ext cx="3600400" cy="2894916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555776" y="365127"/>
            <a:ext cx="5959574" cy="1119658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Заготовка для ног и рук</a:t>
            </a:r>
            <a:endParaRPr lang="ru-RU" sz="24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4294967295"/>
          </p:nvPr>
        </p:nvSpPr>
        <p:spPr>
          <a:xfrm>
            <a:off x="5364088" y="2348904"/>
            <a:ext cx="2900362" cy="2808288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2000" dirty="0" smtClean="0"/>
          </a:p>
          <a:p>
            <a:r>
              <a:rPr lang="ru-RU" sz="2000" dirty="0" smtClean="0"/>
              <a:t>Отрезали веревку  </a:t>
            </a:r>
            <a:r>
              <a:rPr lang="ru-RU" sz="2000" dirty="0" smtClean="0"/>
              <a:t>30 см для </a:t>
            </a:r>
            <a:r>
              <a:rPr lang="ru-RU" sz="2000" dirty="0" smtClean="0"/>
              <a:t>ног</a:t>
            </a:r>
            <a:endParaRPr lang="ru-RU" sz="2000" dirty="0" smtClean="0"/>
          </a:p>
          <a:p>
            <a:r>
              <a:rPr lang="ru-RU" sz="2000" dirty="0" smtClean="0"/>
              <a:t>15 см для рук</a:t>
            </a:r>
            <a:endParaRPr lang="ru-RU" sz="2000" dirty="0"/>
          </a:p>
        </p:txBody>
      </p:sp>
      <p:pic>
        <p:nvPicPr>
          <p:cNvPr id="5" name="Содержимое 4" descr="IMG_20201031_154046.jpg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>
            <a:lum bright="10000"/>
          </a:blip>
          <a:stretch>
            <a:fillRect/>
          </a:stretch>
        </p:blipFill>
        <p:spPr>
          <a:xfrm rot="16200000">
            <a:off x="1310978" y="1217415"/>
            <a:ext cx="2900363" cy="3867150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43808" y="44624"/>
            <a:ext cx="3511302" cy="792088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Заготавливаем волосы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14" name="Содержимое 13"/>
          <p:cNvSpPr>
            <a:spLocks noGrp="1"/>
          </p:cNvSpPr>
          <p:nvPr>
            <p:ph sz="half" idx="2"/>
          </p:nvPr>
        </p:nvSpPr>
        <p:spPr>
          <a:xfrm>
            <a:off x="4644008" y="4005064"/>
            <a:ext cx="4196507" cy="2520280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На ладонь намотать нитки для вязания</a:t>
            </a:r>
          </a:p>
          <a:p>
            <a:r>
              <a:rPr lang="ru-RU" sz="2000" dirty="0" smtClean="0"/>
              <a:t>Сделать 4-5 оборотов</a:t>
            </a:r>
          </a:p>
          <a:p>
            <a:r>
              <a:rPr lang="ru-RU" sz="2000" dirty="0" smtClean="0"/>
              <a:t>Отрезать нитку</a:t>
            </a:r>
          </a:p>
          <a:p>
            <a:r>
              <a:rPr lang="ru-RU" sz="2000" dirty="0" smtClean="0"/>
              <a:t>Снять аккуратно нитки с  ладони</a:t>
            </a:r>
            <a:endParaRPr lang="ru-RU" sz="2000" dirty="0"/>
          </a:p>
        </p:txBody>
      </p:sp>
      <p:pic>
        <p:nvPicPr>
          <p:cNvPr id="8" name="Рисунок 7" descr="IMG_20201031_154230.jpg"/>
          <p:cNvPicPr>
            <a:picLocks noChangeAspect="1"/>
          </p:cNvPicPr>
          <p:nvPr/>
        </p:nvPicPr>
        <p:blipFill>
          <a:blip r:embed="rId2" cstate="print"/>
          <a:srcRect l="16881" t="28400" r="15440" b="7881"/>
          <a:stretch>
            <a:fillRect/>
          </a:stretch>
        </p:blipFill>
        <p:spPr>
          <a:xfrm rot="16200000">
            <a:off x="1238724" y="497581"/>
            <a:ext cx="2656526" cy="3334789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Рисунок 8" descr="IMG_20201031_154250.jpg"/>
          <p:cNvPicPr>
            <a:picLocks noChangeAspect="1"/>
          </p:cNvPicPr>
          <p:nvPr/>
        </p:nvPicPr>
        <p:blipFill>
          <a:blip r:embed="rId3" cstate="print"/>
          <a:srcRect t="40280" r="5882" b="3838"/>
          <a:stretch>
            <a:fillRect/>
          </a:stretch>
        </p:blipFill>
        <p:spPr>
          <a:xfrm>
            <a:off x="4816785" y="836712"/>
            <a:ext cx="3355615" cy="2656528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Рисунок 9" descr="IMG_20201031_154314.jpg"/>
          <p:cNvPicPr>
            <a:picLocks noChangeAspect="1"/>
          </p:cNvPicPr>
          <p:nvPr/>
        </p:nvPicPr>
        <p:blipFill>
          <a:blip r:embed="rId4" cstate="print"/>
          <a:srcRect l="6801" t="37040" r="17027" b="17600"/>
          <a:stretch>
            <a:fillRect/>
          </a:stretch>
        </p:blipFill>
        <p:spPr>
          <a:xfrm>
            <a:off x="899592" y="3789040"/>
            <a:ext cx="3355615" cy="2664296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2699793" y="4437112"/>
            <a:ext cx="4248471" cy="864096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Моточек связать по середине</a:t>
            </a:r>
            <a:endParaRPr lang="ru-RU" sz="2000" dirty="0"/>
          </a:p>
        </p:txBody>
      </p:sp>
      <p:pic>
        <p:nvPicPr>
          <p:cNvPr id="5" name="Содержимое 4" descr="IMG_20201031_15432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l="15440" t="41360" b="11121"/>
          <a:stretch>
            <a:fillRect/>
          </a:stretch>
        </p:blipFill>
        <p:spPr>
          <a:xfrm>
            <a:off x="755576" y="1145154"/>
            <a:ext cx="3697962" cy="2770788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Рисунок 5" descr="IMG_20201031_154336.jpg"/>
          <p:cNvPicPr>
            <a:picLocks noChangeAspect="1"/>
          </p:cNvPicPr>
          <p:nvPr/>
        </p:nvPicPr>
        <p:blipFill>
          <a:blip r:embed="rId3" cstate="print"/>
          <a:srcRect l="5760" t="37040" r="21665" b="20571"/>
          <a:stretch>
            <a:fillRect/>
          </a:stretch>
        </p:blipFill>
        <p:spPr>
          <a:xfrm>
            <a:off x="4860032" y="1145154"/>
            <a:ext cx="3672408" cy="2859910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188640"/>
            <a:ext cx="5094287" cy="572616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Собираем фигурку ангела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5" name="Содержимое 4" descr="IMG_20201031_154502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bright="10000"/>
          </a:blip>
          <a:stretch>
            <a:fillRect/>
          </a:stretch>
        </p:blipFill>
        <p:spPr>
          <a:xfrm flipV="1">
            <a:off x="899592" y="908720"/>
            <a:ext cx="3651629" cy="2736767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>
          <a:xfrm>
            <a:off x="5364088" y="4221088"/>
            <a:ext cx="2949178" cy="1944216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ru-RU" sz="2000" dirty="0" smtClean="0"/>
              <a:t>Нашли середину на веревочке для ног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/>
              <a:t>Прокололи иголкой с ниткой, завязали узелок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/>
              <a:t>Вставили бусину</a:t>
            </a:r>
          </a:p>
          <a:p>
            <a:endParaRPr lang="ru-RU" sz="2000" dirty="0"/>
          </a:p>
        </p:txBody>
      </p:sp>
      <p:pic>
        <p:nvPicPr>
          <p:cNvPr id="6" name="Содержимое 5" descr="IMG_20201031_154537.jpg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>
            <a:lum bright="10000"/>
          </a:blip>
          <a:srcRect l="20000" t="11937" r="6000" b="10674"/>
          <a:stretch>
            <a:fillRect/>
          </a:stretch>
        </p:blipFill>
        <p:spPr>
          <a:xfrm flipV="1">
            <a:off x="4932040" y="908720"/>
            <a:ext cx="3455987" cy="2708275"/>
          </a:xfrm>
          <a:prstGeom prst="round2DiagRect">
            <a:avLst>
              <a:gd name="adj1" fmla="val 16667"/>
              <a:gd name="adj2" fmla="val 0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Рисунок 6" descr="IMG_20201031_154554.jpg"/>
          <p:cNvPicPr>
            <a:picLocks noChangeAspect="1"/>
          </p:cNvPicPr>
          <p:nvPr/>
        </p:nvPicPr>
        <p:blipFill>
          <a:blip r:embed="rId4" cstate="print">
            <a:lum bright="10000"/>
          </a:blip>
          <a:stretch>
            <a:fillRect/>
          </a:stretch>
        </p:blipFill>
        <p:spPr>
          <a:xfrm flipV="1">
            <a:off x="921919" y="3933056"/>
            <a:ext cx="3578073" cy="2681640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Содержимое 9" descr="IMG_20201031_154641.jpg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lum bright="10000"/>
          </a:blip>
          <a:srcRect l="23198" t="11905" r="15351" b="19048"/>
          <a:stretch>
            <a:fillRect/>
          </a:stretch>
        </p:blipFill>
        <p:spPr>
          <a:xfrm flipV="1">
            <a:off x="4860032" y="260648"/>
            <a:ext cx="3672408" cy="3092554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4" name="Содержимое 13"/>
          <p:cNvSpPr>
            <a:spLocks noGrp="1"/>
          </p:cNvSpPr>
          <p:nvPr>
            <p:ph sz="half" idx="2"/>
          </p:nvPr>
        </p:nvSpPr>
        <p:spPr>
          <a:xfrm>
            <a:off x="4716016" y="4293096"/>
            <a:ext cx="3960440" cy="1296144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К голове пришили волосы</a:t>
            </a:r>
          </a:p>
          <a:p>
            <a:r>
              <a:rPr lang="ru-RU" sz="2000" dirty="0" smtClean="0"/>
              <a:t>Из тесьмы пришили </a:t>
            </a:r>
            <a:r>
              <a:rPr lang="ru-RU" sz="2000" dirty="0" smtClean="0"/>
              <a:t>петельку</a:t>
            </a:r>
            <a:endParaRPr lang="ru-RU" sz="2000" dirty="0"/>
          </a:p>
        </p:txBody>
      </p:sp>
      <p:pic>
        <p:nvPicPr>
          <p:cNvPr id="8" name="Рисунок 7" descr="IMG_20201031_154630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rcRect l="26421" t="17743" r="6646" b="7051"/>
          <a:stretch>
            <a:fillRect/>
          </a:stretch>
        </p:blipFill>
        <p:spPr>
          <a:xfrm flipV="1">
            <a:off x="683568" y="260648"/>
            <a:ext cx="3672408" cy="3092554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" name="Рисунок 10" descr="IMG_20201031_154651.jpg"/>
          <p:cNvPicPr>
            <a:picLocks noChangeAspect="1"/>
          </p:cNvPicPr>
          <p:nvPr/>
        </p:nvPicPr>
        <p:blipFill>
          <a:blip r:embed="rId4" cstate="print">
            <a:lum bright="10000"/>
          </a:blip>
          <a:srcRect l="22807" t="8707" r="10526" b="16386"/>
          <a:stretch>
            <a:fillRect/>
          </a:stretch>
        </p:blipFill>
        <p:spPr>
          <a:xfrm flipV="1">
            <a:off x="827584" y="3501008"/>
            <a:ext cx="3672408" cy="3092554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IMG_20201031_154859.jpg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lum bright="10000"/>
          </a:blip>
          <a:srcRect l="28523" r="7557" b="23786"/>
          <a:stretch>
            <a:fillRect/>
          </a:stretch>
        </p:blipFill>
        <p:spPr>
          <a:xfrm flipV="1">
            <a:off x="1115616" y="392140"/>
            <a:ext cx="3237229" cy="2892843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04048" y="4149080"/>
            <a:ext cx="3620443" cy="1584176"/>
          </a:xfrm>
        </p:spPr>
        <p:txBody>
          <a:bodyPr/>
          <a:lstStyle/>
          <a:p>
            <a:r>
              <a:rPr lang="ru-RU" sz="2000" dirty="0" smtClean="0"/>
              <a:t>Расправили прическу</a:t>
            </a:r>
          </a:p>
          <a:p>
            <a:r>
              <a:rPr lang="ru-RU" sz="2000" dirty="0" smtClean="0"/>
              <a:t>Через ноги надели платье</a:t>
            </a:r>
          </a:p>
          <a:p>
            <a:r>
              <a:rPr lang="ru-RU" sz="2000" dirty="0" smtClean="0"/>
              <a:t>В </a:t>
            </a:r>
            <a:r>
              <a:rPr lang="ru-RU" sz="2000" dirty="0" smtClean="0"/>
              <a:t>отверстия </a:t>
            </a:r>
            <a:r>
              <a:rPr lang="ru-RU" sz="2000" dirty="0" smtClean="0"/>
              <a:t>вставили руки</a:t>
            </a:r>
          </a:p>
          <a:p>
            <a:endParaRPr lang="ru-RU" dirty="0"/>
          </a:p>
        </p:txBody>
      </p:sp>
      <p:pic>
        <p:nvPicPr>
          <p:cNvPr id="6" name="Рисунок 5" descr="IMG_20201031_154920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rcRect l="28339" r="7166" b="23516"/>
          <a:stretch>
            <a:fillRect/>
          </a:stretch>
        </p:blipFill>
        <p:spPr>
          <a:xfrm flipV="1">
            <a:off x="4917603" y="392140"/>
            <a:ext cx="3254797" cy="2892843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Рисунок 6" descr="IMG_20201031_155009.jpg"/>
          <p:cNvPicPr>
            <a:picLocks noChangeAspect="1"/>
          </p:cNvPicPr>
          <p:nvPr/>
        </p:nvPicPr>
        <p:blipFill>
          <a:blip r:embed="rId4" cstate="print">
            <a:lum bright="10000"/>
          </a:blip>
          <a:srcRect l="27431" t="11697" r="19251" b="10387"/>
          <a:stretch>
            <a:fillRect/>
          </a:stretch>
        </p:blipFill>
        <p:spPr>
          <a:xfrm rot="16200000">
            <a:off x="1253370" y="3422738"/>
            <a:ext cx="2892843" cy="3168352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88024" y="4293096"/>
            <a:ext cx="3888432" cy="1728192"/>
          </a:xfrm>
        </p:spPr>
        <p:txBody>
          <a:bodyPr/>
          <a:lstStyle/>
          <a:p>
            <a:r>
              <a:rPr lang="ru-RU" sz="2000" dirty="0" smtClean="0"/>
              <a:t>На концах ног и рук завязываем узелки</a:t>
            </a:r>
          </a:p>
          <a:p>
            <a:r>
              <a:rPr lang="ru-RU" sz="2000" dirty="0" smtClean="0"/>
              <a:t>Клеем , со стороны затылка, фиксируем голову</a:t>
            </a:r>
          </a:p>
          <a:p>
            <a:endParaRPr lang="ru-RU" dirty="0"/>
          </a:p>
        </p:txBody>
      </p:sp>
      <p:pic>
        <p:nvPicPr>
          <p:cNvPr id="6" name="Рисунок 5" descr="IMG_20201031_155105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 l="32433" r="10908"/>
          <a:stretch>
            <a:fillRect/>
          </a:stretch>
        </p:blipFill>
        <p:spPr>
          <a:xfrm rot="16200000">
            <a:off x="1076401" y="-132184"/>
            <a:ext cx="2880323" cy="3810003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Рисунок 6" descr="IMG_20201031_155152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rcRect l="23769" t="4377" b="19029"/>
          <a:stretch>
            <a:fillRect/>
          </a:stretch>
        </p:blipFill>
        <p:spPr>
          <a:xfrm flipV="1">
            <a:off x="4779511" y="332656"/>
            <a:ext cx="3824937" cy="2880320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Содержимое 8" descr="IMG_20201031_155245.jpg"/>
          <p:cNvPicPr>
            <a:picLocks noGrp="1" noChangeAspect="1"/>
          </p:cNvPicPr>
          <p:nvPr>
            <p:ph sz="half" idx="1"/>
          </p:nvPr>
        </p:nvPicPr>
        <p:blipFill>
          <a:blip r:embed="rId4" cstate="print">
            <a:lum bright="10000"/>
          </a:blip>
          <a:stretch>
            <a:fillRect/>
          </a:stretch>
        </p:blipFill>
        <p:spPr>
          <a:xfrm flipV="1">
            <a:off x="755576" y="3689648"/>
            <a:ext cx="3785563" cy="2837146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IMG_20201031_155312.jpg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lum bright="10000"/>
          </a:blip>
          <a:srcRect l="32669" t="10232" b="11460"/>
          <a:stretch>
            <a:fillRect/>
          </a:stretch>
        </p:blipFill>
        <p:spPr>
          <a:xfrm flipV="1">
            <a:off x="5004048" y="620688"/>
            <a:ext cx="3387050" cy="2952328"/>
          </a:xfrm>
          <a:prstGeom prst="round2Diag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88024" y="4437112"/>
            <a:ext cx="3692451" cy="1224135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Приклеиваем крылья</a:t>
            </a:r>
          </a:p>
          <a:p>
            <a:r>
              <a:rPr lang="ru-RU" sz="2000" dirty="0" smtClean="0"/>
              <a:t>Палетками украшаем платье</a:t>
            </a:r>
            <a:endParaRPr lang="ru-RU" sz="2000" dirty="0"/>
          </a:p>
        </p:txBody>
      </p:sp>
      <p:pic>
        <p:nvPicPr>
          <p:cNvPr id="9" name="Рисунок 8" descr="IMG_20201101_101050.jpg"/>
          <p:cNvPicPr>
            <a:picLocks noChangeAspect="1"/>
          </p:cNvPicPr>
          <p:nvPr/>
        </p:nvPicPr>
        <p:blipFill>
          <a:blip r:embed="rId3" cstate="print"/>
          <a:srcRect l="19760" r="11121" b="24080"/>
          <a:stretch>
            <a:fillRect/>
          </a:stretch>
        </p:blipFill>
        <p:spPr>
          <a:xfrm>
            <a:off x="323528" y="116632"/>
            <a:ext cx="4536504" cy="6643799"/>
          </a:xfrm>
          <a:prstGeom prst="round2DiagRect">
            <a:avLst>
              <a:gd name="adj1" fmla="val 16667"/>
              <a:gd name="adj2" fmla="val 0"/>
            </a:avLst>
          </a:prstGeom>
          <a:effectLst>
            <a:softEdge rad="635000"/>
          </a:effectLst>
        </p:spPr>
      </p:pic>
    </p:spTree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640" y="6021288"/>
            <a:ext cx="6858000" cy="659408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bg1"/>
                </a:solidFill>
              </a:rPr>
              <a:t>Спасибо за внимание</a:t>
            </a:r>
            <a:endParaRPr lang="ru-RU" sz="4000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404664"/>
            <a:ext cx="6858000" cy="4464496"/>
          </a:xfrm>
        </p:spPr>
        <p:txBody>
          <a:bodyPr>
            <a:normAutofit lnSpcReduction="10000"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Кульминация творческого процесса (3 мин)</a:t>
            </a:r>
            <a:r>
              <a:rPr lang="ru-RU" sz="2400" dirty="0" smtClean="0">
                <a:solidFill>
                  <a:schemeClr val="bg1"/>
                </a:solidFill>
                <a:latin typeface="+mj-lt"/>
              </a:rPr>
              <a:t>: </a:t>
            </a:r>
            <a:r>
              <a:rPr lang="ru-RU" sz="2400" dirty="0" smtClean="0"/>
              <a:t>выставка и фото работы и их участников</a:t>
            </a:r>
          </a:p>
          <a:p>
            <a:endParaRPr lang="ru-RU" sz="2400" dirty="0" smtClean="0"/>
          </a:p>
          <a:p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Рефлексия (5 мин):</a:t>
            </a:r>
            <a:r>
              <a:rPr lang="ru-RU" sz="2400" dirty="0" smtClean="0"/>
              <a:t> </a:t>
            </a:r>
          </a:p>
          <a:p>
            <a:r>
              <a:rPr lang="ru-RU" sz="2400" dirty="0" smtClean="0"/>
              <a:t>самоанализ собственной мысли, чувства, знания, мироощущения.</a:t>
            </a:r>
          </a:p>
          <a:p>
            <a:endParaRPr lang="ru-RU" sz="2400" dirty="0" smtClean="0"/>
          </a:p>
          <a:p>
            <a:r>
              <a:rPr lang="ru-RU" sz="2400" b="1" dirty="0" smtClean="0">
                <a:solidFill>
                  <a:schemeClr val="bg1"/>
                </a:solidFill>
                <a:latin typeface="+mj-lt"/>
              </a:rPr>
              <a:t>Подведение итогов(3 мин):</a:t>
            </a:r>
          </a:p>
          <a:p>
            <a:r>
              <a:rPr lang="ru-RU" sz="2400" dirty="0" smtClean="0"/>
              <a:t> рекомендация литературы, интернет – сайтов для получения дополнительной информации по данному вопросу. Просьба заполнить анкету или отзывы.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339752" y="4869160"/>
            <a:ext cx="4111190" cy="677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dirty="0" smtClean="0">
                <a:latin typeface="+mj-lt"/>
              </a:rPr>
              <a:t>Литература:</a:t>
            </a:r>
          </a:p>
          <a:p>
            <a:r>
              <a:rPr lang="en-US" dirty="0" smtClean="0"/>
              <a:t>https://podelki.guru/podelki-iz-foamirana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339752" y="5517232"/>
            <a:ext cx="61926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https://podelki-doma.ru/category/rukodelie/podelki-iz-foamira</a:t>
            </a:r>
            <a:endParaRPr lang="ru-RU" dirty="0"/>
          </a:p>
        </p:txBody>
      </p:sp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Тема43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Тема43</Template>
  <TotalTime>901</TotalTime>
  <Words>628</Words>
  <Application>Microsoft Office PowerPoint</Application>
  <PresentationFormat>Экран (4:3)</PresentationFormat>
  <Paragraphs>128</Paragraphs>
  <Slides>23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Тема43</vt:lpstr>
      <vt:lpstr>Методическая разработка мастер класса  Изготовление сувенирного изделия «Ангел» из фоамирана </vt:lpstr>
      <vt:lpstr>Слайд 2</vt:lpstr>
      <vt:lpstr>Цель :  Научить детей изготавливать сувенирное изделие «Ангела» из фоамирана </vt:lpstr>
      <vt:lpstr>Слайд 4</vt:lpstr>
      <vt:lpstr>Слайд 5</vt:lpstr>
      <vt:lpstr>Инструменты и материалы</vt:lpstr>
      <vt:lpstr>Ход  мастер-класса </vt:lpstr>
      <vt:lpstr>Слайд 8</vt:lpstr>
      <vt:lpstr>Слайд 9</vt:lpstr>
      <vt:lpstr>Слайд 10</vt:lpstr>
      <vt:lpstr>Слайд 11</vt:lpstr>
      <vt:lpstr>Делаем крылья из упаковочной бумаги   </vt:lpstr>
      <vt:lpstr>Делаем заготовку платья из фоамирана </vt:lpstr>
      <vt:lpstr>Слайд 14</vt:lpstr>
      <vt:lpstr>Заготовка для ног и рук</vt:lpstr>
      <vt:lpstr>Заготавливаем волосы</vt:lpstr>
      <vt:lpstr>Слайд 17</vt:lpstr>
      <vt:lpstr>Собираем фигурку ангела</vt:lpstr>
      <vt:lpstr>Слайд 19</vt:lpstr>
      <vt:lpstr>Слайд 20</vt:lpstr>
      <vt:lpstr>Слайд 21</vt:lpstr>
      <vt:lpstr>Слайд 22</vt:lpstr>
      <vt:lpstr>Спасибо за внимание</vt:lpstr>
    </vt:vector>
  </TitlesOfParts>
  <Company>Krokoz™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VankaBl</dc:creator>
  <cp:lastModifiedBy>VankaBl</cp:lastModifiedBy>
  <cp:revision>93</cp:revision>
  <dcterms:created xsi:type="dcterms:W3CDTF">2020-10-31T11:19:33Z</dcterms:created>
  <dcterms:modified xsi:type="dcterms:W3CDTF">2020-11-02T12:39:52Z</dcterms:modified>
</cp:coreProperties>
</file>