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9BE3B7-7EAE-8431-1040-0A71F43BA5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DC72A04-E4DA-CB78-EAA5-6FD32CDBC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FE97CC-EF56-5B8A-6B0C-49AEB149E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3D42C3-A7F7-7043-2876-D3F727F26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AEDD9A-BF71-191B-1F44-DF619D988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44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F68943-7765-842F-0A69-37C24ADDD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0F2D25-0508-E8EA-1E2B-218EC0A79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8537EC-0695-A23A-F985-8992D3E0C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8682EC-6D57-95E3-0762-7D8B1DC59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DC46E3-F2C5-4D01-7DF0-B029B8F9E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488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74B529-4E7D-49DB-B907-5EEFB3BA6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889BC7-562F-230D-41CF-9DF2C6D4AA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6EBEAE-0976-023B-F2D5-ABA9B8BB0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E11998-2115-959B-3B64-20554551E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462135-754E-05AD-7767-23353EE3D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48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13EA7D-02B5-E7B9-77AE-FF988E52C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DC6CA3-C753-AD13-7689-774D14F75D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0F2F61-F14B-A514-ACF4-D5DC6C3246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45DD76-22E7-4066-8359-098759907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29BADA8-15CF-2C81-F570-076E8CD00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F7CF51-3E5A-E165-B4B4-37A2B3BB5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27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974EEF-9742-DCFA-4179-F7D36C6B4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EF04D8-28EB-1283-778B-E5F3BF8B7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CB9F5F9-C771-2007-C12A-1CADBD4C79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B77585-75A1-5D90-998F-1F6679E359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BABCDF4-B36D-11BC-F758-CCA1C9BECB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ECE2FBA-5F79-EE69-1069-7E61C8887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E0EFDD8-3F1C-8C73-ED66-2BAD3E8D0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19B628B-3CD7-B4F6-DAAF-9F0A7244B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57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08278-BB5D-D8CD-68AC-C74F2D9B5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2936733-9E26-3A9F-E9FB-1FAB038CF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DF39550-200F-ED2D-D942-B592FF55D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4109B92-10D4-8DD7-AA52-C54098A11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868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AB3E2F9-A914-ABEB-D39E-0CCFF3A5B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2DECE5E-E020-5CCC-2CCA-C60C00AE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5FD76E5-7700-09C6-782E-82EB8AF6B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982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7F1F35-B8FA-45B2-2080-72299B3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A842DA-43DA-41D8-5CC0-044AFC252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5CF181-478F-9AC6-2872-0A8AD317A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E7EEB0-B314-D752-0D94-BE2D45EC9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6AA403F-B317-8194-CD39-E43AA0A1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1E6EB9-58FF-D428-45AA-7AA368273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346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92AD0F-4087-8655-512C-FE6720EE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1073AC4-95CF-1DB2-89EB-000AA765E0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E85A51D-7C2D-0515-911F-6AEF8A508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8F5CE3-C5AB-6055-A16C-E846FC930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5BB7D1-C611-025D-EDA4-74092F463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07DA20-B1FE-A45F-B251-C833B7EAB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599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47D72-8F18-B28B-6898-D80320174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C386C61-5002-EEDC-28C6-73FF67122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36E4CD-DF86-2108-9FD9-2D652AC02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2665AA-6C5C-6DAF-5871-2CC670366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517DE3-77CC-8811-1874-458E3FCB7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17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98CBE00-6064-9B0C-E517-5D7F2362AA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11873C4-D022-85E7-8C5C-CBE14AE7F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27F655-74F5-9DD9-A36C-1D764B403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1E6F36-FEE8-8E2C-AB93-30A70AF9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B2669E-BDCB-7EEE-150D-EC46C835B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689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4DCBF7-50C3-E22F-EF81-9FEF5ADD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D20DE8-8C0F-9270-F1D0-4506A88B0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C4BA16-5738-DC18-E6F9-13DE7587C0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0ABCE-A9A3-419D-83C2-120D5974918B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BA5269-B055-DA2E-3644-A247FDB9FA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EDC60F-5E0F-61B6-55CC-A8B1717DF4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66EC9-0083-4760-AE80-7E382B6EA6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56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DB220-F142-A721-34B8-54497A1DA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137DDDB-30A2-E923-E51E-FBADB862C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2D7A18-EFD3-9E52-DBAE-058D9EE689AC}"/>
              </a:ext>
            </a:extLst>
          </p:cNvPr>
          <p:cNvSpPr txBox="1"/>
          <p:nvPr/>
        </p:nvSpPr>
        <p:spPr>
          <a:xfrm>
            <a:off x="629587" y="524656"/>
            <a:ext cx="11032761" cy="59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«Детский сад №12 «Ромашка» </a:t>
            </a:r>
          </a:p>
          <a:p>
            <a:pPr algn="ctr"/>
            <a:endParaRPr lang="ru-RU" dirty="0">
              <a:latin typeface="Georgia" panose="02040502050405020303" pitchFamily="18" charset="0"/>
            </a:endParaRPr>
          </a:p>
          <a:p>
            <a:pPr algn="ctr"/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800" b="1" i="1" dirty="0">
                <a:solidFill>
                  <a:srgbClr val="002060"/>
                </a:solidFill>
                <a:latin typeface="Georgia" panose="02040502050405020303" pitchFamily="18" charset="0"/>
              </a:rPr>
              <a:t>Долгосрочный проект </a:t>
            </a:r>
          </a:p>
          <a:p>
            <a:pPr algn="ctr"/>
            <a:r>
              <a:rPr lang="ru-RU" sz="6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«Мы – наследники Победы!» </a:t>
            </a:r>
          </a:p>
          <a:p>
            <a:pPr algn="ctr"/>
            <a:r>
              <a:rPr lang="ru-RU" b="1" i="1" dirty="0">
                <a:solidFill>
                  <a:srgbClr val="002060"/>
                </a:solidFill>
                <a:latin typeface="Georgia" panose="02040502050405020303" pitchFamily="18" charset="0"/>
              </a:rPr>
              <a:t>в подготовительной к школе группе №5 «Пчёлки»       </a:t>
            </a:r>
          </a:p>
          <a:p>
            <a:pPr algn="ctr"/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                                   </a:t>
            </a:r>
          </a:p>
          <a:p>
            <a:pPr algn="ctr"/>
            <a:r>
              <a:rPr lang="ru-RU" sz="2800" b="1" i="1" dirty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                                                                           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</a:t>
            </a:r>
          </a:p>
          <a:p>
            <a:pPr algn="ctr"/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                                                                                                              Руководители проекта: </a:t>
            </a:r>
          </a:p>
          <a:p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                                                                                                                Воспитатели: </a:t>
            </a:r>
          </a:p>
          <a:p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                                                                                                                        </a:t>
            </a:r>
            <a:r>
              <a:rPr lang="ru-RU" b="1" i="1" dirty="0">
                <a:solidFill>
                  <a:srgbClr val="002060"/>
                </a:solidFill>
                <a:latin typeface="Georgia" panose="02040502050405020303" pitchFamily="18" charset="0"/>
              </a:rPr>
              <a:t>Зиборова Л.В. </a:t>
            </a:r>
          </a:p>
          <a:p>
            <a:r>
              <a:rPr lang="ru-RU" b="1" i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                                                                                                                        Журавлева Т.Н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. </a:t>
            </a:r>
          </a:p>
          <a:p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       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г. Вологда </a:t>
            </a:r>
          </a:p>
          <a:p>
            <a:pPr algn="ctr"/>
            <a:endParaRPr lang="ru-RU" sz="1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2BEC57F-BA55-E0AC-0273-36EE47A85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118" y="5632641"/>
            <a:ext cx="3227882" cy="140140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DA31C32-9C8C-AE67-F204-6A94E9F200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97" y="3510088"/>
            <a:ext cx="4251513" cy="283575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759AD26-6A78-F1D5-0ED3-A1F6BF548B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3126">
            <a:off x="3531428" y="5071850"/>
            <a:ext cx="2042909" cy="1507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070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B0E52CA-1547-52CE-DA3E-47C9533D3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53E5400-81EC-76ED-3DA8-D229C1F8753F}"/>
              </a:ext>
            </a:extLst>
          </p:cNvPr>
          <p:cNvSpPr txBox="1"/>
          <p:nvPr/>
        </p:nvSpPr>
        <p:spPr>
          <a:xfrm>
            <a:off x="2994285" y="974362"/>
            <a:ext cx="8413230" cy="2179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 вашей семье и под вашим руководством </a:t>
            </a:r>
            <a:b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растет будущий гражданин. Все, что совершается</a:t>
            </a:r>
            <a:b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 стране, через вашу душу и вашу мысль должно</a:t>
            </a:r>
            <a:b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приходить к детям.</a:t>
            </a:r>
            <a:b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А. С. Макаренко</a:t>
            </a:r>
            <a:endParaRPr lang="ru-RU" sz="2400" b="1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447EA6F-9A8D-5B9D-62AB-4ED46B02F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9636">
            <a:off x="401456" y="1858038"/>
            <a:ext cx="5694884" cy="427727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55490B7-3FC5-31B7-4F2A-E006A1570F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103" y="5167006"/>
            <a:ext cx="3894897" cy="1690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964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F6C7E-A2D2-3A3C-696A-14800D169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A868BAA-D56C-CCD0-5177-5B80BB68F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79CCAC-6DF3-5082-165D-E1B655D32B6F}"/>
              </a:ext>
            </a:extLst>
          </p:cNvPr>
          <p:cNvSpPr txBox="1"/>
          <p:nvPr/>
        </p:nvSpPr>
        <p:spPr>
          <a:xfrm>
            <a:off x="783771" y="537029"/>
            <a:ext cx="10682516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Цель проекта:</a:t>
            </a:r>
            <a:r>
              <a:rPr lang="ru-RU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ru-RU" sz="160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Воспитание патриотизма у старших дошкольников, чувства гордости за подвиг нашего народа в Великой Отечественной войне.</a:t>
            </a:r>
          </a:p>
          <a:p>
            <a:pPr algn="just"/>
            <a:endParaRPr lang="ru-RU" sz="180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Задачи проекта:  </a:t>
            </a:r>
          </a:p>
          <a:p>
            <a:pPr algn="just"/>
            <a:r>
              <a:rPr lang="ru-RU" sz="1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Образовательные: </a:t>
            </a: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Формировать гражданскую позицию, чувство любви к Родине и осуществлять работу по патриотическому воспитанию дошкольников.</a:t>
            </a: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Расширять и систематизировать знания детей о Великой отечественной войне.</a:t>
            </a: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Сохранять трепетное отношение к празднику Победы, уважение к заслугам и подвигам воинов Великой Отечественной войны.</a:t>
            </a:r>
          </a:p>
          <a:p>
            <a:pPr marL="342900" lvl="0" indent="-342900" algn="just">
              <a:buFont typeface="Wingdings" panose="05000000000000000000" pitchFamily="2" charset="2"/>
              <a:buChar char="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Дать представление о значении победы нашего народа в Великой Отечественной войне; познакомить с историческими фактами военных лет.</a:t>
            </a:r>
            <a:endParaRPr lang="ru-RU" sz="16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Развивающие: 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Обогащать и развивать словарный запас детей. 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ознакомить с произведениями художественной литературы и музыки военных лет. 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роводить работу с родителями, привлекая их к патриотическому воспитанию в семье.</a:t>
            </a:r>
          </a:p>
          <a:p>
            <a:pPr algn="just"/>
            <a:r>
              <a:rPr lang="ru-RU" sz="1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Воспитательные: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Воспитывать в детях бережное отношение к семейным фотографиям и наградам, уважительное отношение к старшему поколению.</a:t>
            </a:r>
          </a:p>
          <a:p>
            <a:endParaRPr lang="ru-RU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855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23726-CB68-6EC0-9D75-9F067C597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E05F328-C7FE-29E5-F150-E73AB7CEC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C7D515-F24C-A78C-99A7-092238D70614}"/>
              </a:ext>
            </a:extLst>
          </p:cNvPr>
          <p:cNvSpPr txBox="1"/>
          <p:nvPr/>
        </p:nvSpPr>
        <p:spPr>
          <a:xfrm>
            <a:off x="1032387" y="779490"/>
            <a:ext cx="10584990" cy="5009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Вид проекта:</a:t>
            </a: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ru-RU" sz="2400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познавательно - творческий</a:t>
            </a:r>
            <a:endParaRPr lang="ru-RU" sz="2400" i="1" u="sng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endParaRPr lang="ru-RU" sz="2400" b="1" i="1" u="sng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Продолжительность проекта:</a:t>
            </a:r>
            <a:r>
              <a:rPr lang="ru-RU" sz="2400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с 13 января по 7 мая 2025 года</a:t>
            </a:r>
          </a:p>
          <a:p>
            <a:pPr algn="just"/>
            <a:endParaRPr lang="ru-RU" sz="2400" b="1" i="1" u="sng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Характер проекта</a:t>
            </a: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  </a:t>
            </a:r>
            <a:r>
              <a:rPr lang="ru-RU" sz="2400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внутренний</a:t>
            </a:r>
          </a:p>
          <a:p>
            <a:pPr algn="just"/>
            <a:endParaRPr lang="ru-RU" sz="24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Участники проекта:</a:t>
            </a: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i="1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Дети и родители подготовительной к школе группы №5 «ПЧЁЛКИ»;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2400" i="1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Воспитатели:  </a:t>
            </a:r>
          </a:p>
          <a:p>
            <a:pPr algn="just">
              <a:lnSpc>
                <a:spcPct val="150000"/>
              </a:lnSpc>
            </a:pPr>
            <a:r>
              <a:rPr lang="ru-RU" sz="2400" i="1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        Зиборова Людмила Вячеславовна, </a:t>
            </a:r>
          </a:p>
          <a:p>
            <a:pPr algn="just">
              <a:lnSpc>
                <a:spcPct val="150000"/>
              </a:lnSpc>
            </a:pPr>
            <a:r>
              <a:rPr lang="ru-RU" sz="2400" i="1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        Журавлева Татьяна Николаевна. </a:t>
            </a:r>
          </a:p>
        </p:txBody>
      </p:sp>
    </p:spTree>
    <p:extLst>
      <p:ext uri="{BB962C8B-B14F-4D97-AF65-F5344CB8AC3E}">
        <p14:creationId xmlns:p14="http://schemas.microsoft.com/office/powerpoint/2010/main" val="4281984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93C7F-89A0-303E-6D1B-F55B880FF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C88A0EE-3C2B-6A3C-3A4C-1F049E63D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4AC80D-BDF1-56CB-57D0-5CCAF43E432F}"/>
              </a:ext>
            </a:extLst>
          </p:cNvPr>
          <p:cNvSpPr txBox="1"/>
          <p:nvPr/>
        </p:nvSpPr>
        <p:spPr>
          <a:xfrm>
            <a:off x="1017638" y="608977"/>
            <a:ext cx="10323871" cy="46320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Организация проекта   </a:t>
            </a:r>
          </a:p>
          <a:p>
            <a:endParaRPr lang="ru-RU" sz="11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0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 этап </a:t>
            </a:r>
            <a:r>
              <a:rPr lang="ru-RU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– подготовительный:  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раскрытие актуальности темы проекта, определение проблемы, выдвижение гипотезы, предполагаемые результаты.</a:t>
            </a:r>
          </a:p>
          <a:p>
            <a:pPr algn="just"/>
            <a:endParaRPr lang="ru-RU"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 этап </a:t>
            </a:r>
            <a:r>
              <a:rPr lang="ru-RU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– основной:  </a:t>
            </a: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реализация проекта. </a:t>
            </a:r>
          </a:p>
          <a:p>
            <a:pPr algn="just"/>
            <a:endParaRPr lang="ru-RU" sz="20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 этап </a:t>
            </a:r>
            <a:r>
              <a:rPr lang="ru-RU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– заключительный:  </a:t>
            </a: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презентация результатов проекта.  </a:t>
            </a:r>
          </a:p>
          <a:p>
            <a:pPr algn="ctr"/>
            <a:endParaRPr lang="ru-RU"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20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Ведущая педагогическая идея: 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формирование патриотизма и осознание исторической ответственности через изучение истории войны и героизма своего народа.</a:t>
            </a:r>
          </a:p>
        </p:txBody>
      </p:sp>
    </p:spTree>
    <p:extLst>
      <p:ext uri="{BB962C8B-B14F-4D97-AF65-F5344CB8AC3E}">
        <p14:creationId xmlns:p14="http://schemas.microsoft.com/office/powerpoint/2010/main" val="3004825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E3192-ADC7-4007-878A-A480DE5F7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8819BCD-47A4-BB6B-A190-5F37BCA9A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E27DAD-2929-19B9-EB63-9A2F17EBAB20}"/>
              </a:ext>
            </a:extLst>
          </p:cNvPr>
          <p:cNvSpPr txBox="1"/>
          <p:nvPr/>
        </p:nvSpPr>
        <p:spPr>
          <a:xfrm>
            <a:off x="1002891" y="486697"/>
            <a:ext cx="10117394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 – этап: 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подготовительный</a:t>
            </a:r>
          </a:p>
          <a:p>
            <a:endParaRPr lang="ru-RU" sz="18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18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Актуальность темы проекта:</a:t>
            </a:r>
            <a:r>
              <a:rPr lang="ru-RU" sz="2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algn="just">
              <a:buNone/>
            </a:pPr>
            <a:r>
              <a:rPr lang="ru-RU" sz="18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В 2025 году наша страна отмечает 80-летие годовщины Победы в Великой Отечественной войне 1941–1945 годов. Патриотическое воспитание подрастающего поколения всегда являлось одной из важнейших задач современного общества. Детство – самая благодатная пора для привития священного чувства любви к Родине. Под патриотическим воспитанием понимается постепенное формирование у детей любви к своей Родине, постоянная готовность к её защите. </a:t>
            </a:r>
            <a:endParaRPr lang="ru-RU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18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Создание проекта «Мы – наследники Победы!» направлено на работу по воспитанию у старших дошкольников чувства гордости за свой народ, уважения к его свершениям и достойным страницам истории, предполагает привлечение детей и родителей к изучению знаменательных дат Великой Отечественной войны 1941-1945 годов и участию в мероприятиях по подготовке и празднованию 80-летия Победы. </a:t>
            </a:r>
            <a:endParaRPr lang="ru-RU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ru-RU" sz="1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48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0D9BC-6D0A-C7A7-20AE-1C4885F51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3832C6-C50D-40C4-229D-74DEFC72E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78F50B-651D-F9EB-6EAD-41765FB46AD8}"/>
              </a:ext>
            </a:extLst>
          </p:cNvPr>
          <p:cNvSpPr txBox="1"/>
          <p:nvPr/>
        </p:nvSpPr>
        <p:spPr>
          <a:xfrm>
            <a:off x="973394" y="516194"/>
            <a:ext cx="1041236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Проблема:  </a:t>
            </a:r>
          </a:p>
          <a:p>
            <a:pPr algn="just"/>
            <a:endParaRPr lang="ru-RU" sz="2000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0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Анализ результатов опроса детей показал, что они мало знают о важных событиях Великой Отечественной войны. Чтобы исправить это и помочь детям лучше понять историю своей страны, был запущен проект «Мы – наследники Победы!". </a:t>
            </a:r>
            <a:endParaRPr lang="ru-RU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ru-RU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24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Гипотеза проекта: </a:t>
            </a:r>
          </a:p>
          <a:p>
            <a:pPr algn="just">
              <a:buNone/>
            </a:pPr>
            <a:endParaRPr lang="ru-RU" sz="2000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Детство – прекрасная пора, когда в каждом из нас формируется целостная личность с собственными принципами и взглядами на мир. Обучающиеся учатся жить в сложном и непонятном мире, а помогают им в этом, родители, воспитатели, специалисты ДОО. То, чему мы учим дошкольников сегодня, составит картину нашего будущего.</a:t>
            </a:r>
          </a:p>
          <a:p>
            <a:pPr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Приходит поколение людей, которое, к огромному сожалению, станет последним поколением, успевшим увидеть ветеранов Великой Отечественной войны. Пройдут годы, и все больше людей станет забывать своих героев, станет забывать подвиг солдат. И не только солдат, подвиг каждого героя, которого коснулось страшное горе под названием «война».</a:t>
            </a:r>
            <a:r>
              <a:rPr lang="ru-RU" sz="180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</a:rPr>
              <a:t> </a:t>
            </a:r>
            <a:endParaRPr lang="ru-RU" sz="2000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l">
              <a:buNone/>
            </a:pPr>
            <a:endParaRPr lang="ru-RU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25865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DB8D1-E601-E96A-9B8B-9DF8CF9B3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6D358E-9E07-57B6-2CC7-5CD83A434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A8ADB5-43C4-0C11-157D-E317DE858A18}"/>
              </a:ext>
            </a:extLst>
          </p:cNvPr>
          <p:cNvSpPr txBox="1"/>
          <p:nvPr/>
        </p:nvSpPr>
        <p:spPr>
          <a:xfrm>
            <a:off x="648930" y="516194"/>
            <a:ext cx="10884310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Прогнозируемый результат:</a:t>
            </a:r>
          </a:p>
          <a:p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Для детей: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Повышение интереса дошкольников к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истории </a:t>
            </a:r>
            <a:r>
              <a:rPr lang="ru-RU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своей страны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ru-RU" b="0" i="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Приобретение детьми навыков социального общения с взрослыми и сверстниками.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Формирование уважительного отношения к участникам войны, труженикам тыла, бережное отношение к семейным фотографиям и реликвиям.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ru-RU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Расширение знаний детей о Великой Отечественной войне.</a:t>
            </a:r>
          </a:p>
          <a:p>
            <a:pPr algn="just"/>
            <a:endParaRPr lang="ru-RU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Для родителей: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Успешное взаимодействие со своими детьми.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Повышение психолого-педагогических компетенций.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Укрепление 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детско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родительских отношений, через совместную творческую деятельность. 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Для педагога: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Обновление и обогащение методическими материалами, мультимедийными продуктами, посвященными 80-летию Победы в Великой Отечественной войне.</a:t>
            </a:r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Повышение уровня развития родителей в психолого-педагогической компетенции и активизация их позиции в более тесном взаимодействии с и детьми.</a:t>
            </a:r>
          </a:p>
          <a:p>
            <a:endParaRPr lang="ru-RU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39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42BE8-34F7-17DA-8D72-E2F1177C7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C107229-A323-FE67-70FC-207B43FD8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9CFD1B-317B-5994-63C6-69B5F9D1B3DC}"/>
              </a:ext>
            </a:extLst>
          </p:cNvPr>
          <p:cNvSpPr txBox="1"/>
          <p:nvPr/>
        </p:nvSpPr>
        <p:spPr>
          <a:xfrm>
            <a:off x="868680" y="274321"/>
            <a:ext cx="10652761" cy="5942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20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Предварительная работа:</a:t>
            </a:r>
            <a:endParaRPr lang="ru-RU"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Работа с методической литературой, материалом по данной теме. 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Подбор наглядно – дидактического материала.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Подбор детской художественной литературы, сюжетных картинок и иллюстраций по теме. 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Организация развивающей среды в группе.</a:t>
            </a:r>
          </a:p>
          <a:p>
            <a:pPr lvl="0" algn="ctr">
              <a:lnSpc>
                <a:spcPct val="115000"/>
              </a:lnSpc>
              <a:spcBef>
                <a:spcPts val="160"/>
              </a:spcBef>
              <a:spcAft>
                <a:spcPts val="160"/>
              </a:spcAft>
              <a:buSzPts val="1000"/>
              <a:tabLst>
                <a:tab pos="457200" algn="l"/>
              </a:tabLst>
            </a:pPr>
            <a:endParaRPr lang="ru-RU" sz="1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</a:endParaRPr>
          </a:p>
          <a:p>
            <a:pPr lvl="0" algn="ctr">
              <a:lnSpc>
                <a:spcPct val="115000"/>
              </a:lnSpc>
              <a:spcBef>
                <a:spcPts val="160"/>
              </a:spcBef>
              <a:spcAft>
                <a:spcPts val="160"/>
              </a:spcAft>
              <a:buSzPts val="1000"/>
              <a:tabLst>
                <a:tab pos="457200" algn="l"/>
              </a:tabLst>
            </a:pPr>
            <a:r>
              <a:rPr lang="ru-RU" sz="20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mbria" pitchFamily="18" charset="0"/>
              </a:rPr>
              <a:t>В соответствии с проблемой и гипотезой были определены </a:t>
            </a:r>
          </a:p>
          <a:p>
            <a:pPr lvl="0" algn="ctr">
              <a:lnSpc>
                <a:spcPct val="115000"/>
              </a:lnSpc>
              <a:spcBef>
                <a:spcPts val="160"/>
              </a:spcBef>
              <a:spcAft>
                <a:spcPts val="160"/>
              </a:spcAft>
              <a:buSzPts val="1000"/>
              <a:tabLst>
                <a:tab pos="457200" algn="l"/>
              </a:tabLst>
            </a:pPr>
            <a:r>
              <a:rPr lang="ru-RU" sz="20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mbria" pitchFamily="18" charset="0"/>
              </a:rPr>
              <a:t>направления работы по проекту:</a:t>
            </a:r>
          </a:p>
          <a:p>
            <a:pPr lvl="0" algn="ctr">
              <a:lnSpc>
                <a:spcPct val="115000"/>
              </a:lnSpc>
              <a:spcBef>
                <a:spcPts val="160"/>
              </a:spcBef>
              <a:spcAft>
                <a:spcPts val="160"/>
              </a:spcAft>
              <a:buSzPts val="1000"/>
              <a:tabLst>
                <a:tab pos="457200" algn="l"/>
              </a:tabLst>
            </a:pP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Составление плана проекта.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Составление алгоритма взаимодействия с родителями, с целью создания положительного эмоционального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        фона не только в дошкольном учреждении, но и в семье.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Организация предметно – пространственной  развивающей среды.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Подготовка наглядно – иллюстративного и демонстрационного материала.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Подбор детской художественной и познавательной литературы, дидактических игр.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Подборки стихов о Родине и городе, в котором живём.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Разработка конспектов занятий, познавательно – речевых и творческих занятий.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Разработка информационного материала для родителей.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Развитие социальных и коммуникативных навыков детей в играх.</a:t>
            </a:r>
          </a:p>
        </p:txBody>
      </p:sp>
    </p:spTree>
    <p:extLst>
      <p:ext uri="{BB962C8B-B14F-4D97-AF65-F5344CB8AC3E}">
        <p14:creationId xmlns:p14="http://schemas.microsoft.com/office/powerpoint/2010/main" val="22775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C33DB-71BB-2C75-58CC-4DDA066CF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18B1F24-F804-8791-F21E-EE5BB4332E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468449-C46E-0A0D-470F-5B2D63795DD8}"/>
              </a:ext>
            </a:extLst>
          </p:cNvPr>
          <p:cNvSpPr txBox="1"/>
          <p:nvPr/>
        </p:nvSpPr>
        <p:spPr>
          <a:xfrm>
            <a:off x="796413" y="589934"/>
            <a:ext cx="10766322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2-й этап – основной </a:t>
            </a:r>
          </a:p>
          <a:p>
            <a:endParaRPr lang="ru-RU" sz="14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Комплексно-тематическое планирование по теме проекта. Непосредственное внедрение в совместную деятельность воспитателя и ребёнка всех образовательных областей для реализации поставленных целей и задач по теме проекта.</a:t>
            </a:r>
          </a:p>
          <a:p>
            <a:pPr algn="ctr"/>
            <a:endParaRPr lang="ru-RU" sz="24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Реализация проекта через разные виды деятельности.</a:t>
            </a:r>
          </a:p>
          <a:p>
            <a:r>
              <a:rPr lang="ru-RU" sz="2400" b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Познавательное развитие: </a:t>
            </a:r>
          </a:p>
          <a:p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Беседы: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«Что я знаю о войне?», «Блокадный Ленинград», «Город – герой Сталинград», «Вологда в годы Великой Отечественной войны», «23 февраля День защитника Отечества», «Дети герои войны», «Подвиги служебных собак в годы Великой Отечественной войны», «Военные профессии»,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«Города – герои», «Памятники», «Ордена моего прадедушки», «Улицы нашего города с именами героев Великой Отечественной войны», «Героические подвиги», «Память о войне»,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«Письма на фронт», «День Победы», «Наша Родина – Россия», «Когда мы едины – мы непобедимы».</a:t>
            </a:r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1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Просмотр презентаций: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«Великая Отечественная война», «Символы великой Победы», </a:t>
            </a:r>
          </a:p>
          <a:p>
            <a:pPr algn="just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«Знать – чтобы чтить и помнить», «Блокада Ленинграда», «Сталинградская битва», </a:t>
            </a:r>
          </a:p>
          <a:p>
            <a:pPr algn="just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«Вологда в годы Великой Отечественной войны», «Подвиги животных во время Великой Отечественной войны»,</a:t>
            </a:r>
          </a:p>
        </p:txBody>
      </p:sp>
    </p:spTree>
    <p:extLst>
      <p:ext uri="{BB962C8B-B14F-4D97-AF65-F5344CB8AC3E}">
        <p14:creationId xmlns:p14="http://schemas.microsoft.com/office/powerpoint/2010/main" val="2900845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6B00A-1577-46E4-99CC-3D257C543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6919722-57EA-94ED-772A-539511880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47E26D-05D0-77A1-5ED5-929A5DA15068}"/>
              </a:ext>
            </a:extLst>
          </p:cNvPr>
          <p:cNvSpPr txBox="1"/>
          <p:nvPr/>
        </p:nvSpPr>
        <p:spPr>
          <a:xfrm>
            <a:off x="722671" y="309717"/>
            <a:ext cx="10722077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«Маршалы Великой Отечественной войны», «Спасибо за мирное небо!», «Детство опалённое войной», «Маленькие герои Большой войны», «Автомобиль – оружие Победы», «Лётные лики», «Ордена и медали Великой Отечественной войны», «Парад Победы 1945 года».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Просмотр познавательных видеофильмов: «Начало Великой Отечественной войны»,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Рассказываем детям о Великой Отечественной войне», «День Победы», «Дети войны», «Война глазами детей», «Мы будем помнить!».</a:t>
            </a:r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Просмотр мультфильмов: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«О войне», «Сказка о Мальчише – Кибальчише», «Легенда о старом маяке», «Приключения красных галстуков», «Солдатская сказка».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Просмотр художественного фильма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«Солдатик».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конструированию из бумаги (оригами):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«Солдатская пилотка».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конструированию из бумаги (оригами):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«Голубь мира».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конструированию: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«Военная переправа».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конструированию из бумаги с элементами аппликации: </a:t>
            </a: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Письма на фронт</a:t>
            </a:r>
            <a:r>
              <a:rPr lang="ru-RU" sz="1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Создание ширмы «Город – герой Сталинград».</a:t>
            </a:r>
          </a:p>
          <a:p>
            <a:pPr algn="just"/>
            <a:r>
              <a:rPr lang="ru-RU" sz="2400" b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Речевое развитие:   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Рассматривание и обсуждение картин: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М. И. Самсонов «Сестрица», К. М. Антонов «Победители», </a:t>
            </a:r>
          </a:p>
          <a:p>
            <a:pPr lvl="0" algn="just">
              <a:tabLst>
                <a:tab pos="627380" algn="l"/>
              </a:tabLst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С. А. Корнеев «Блокада Ленинграда», П. А. Кривоногов «Победа».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Рассматривание альбомов: 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«Города – герои», «Награды войны», «Герои войны», «Юные пионеры – герои Великой Отечественной войны». «Улицы вологодских героев», «Вещи фронтовика».</a:t>
            </a:r>
          </a:p>
        </p:txBody>
      </p:sp>
    </p:spTree>
    <p:extLst>
      <p:ext uri="{BB962C8B-B14F-4D97-AF65-F5344CB8AC3E}">
        <p14:creationId xmlns:p14="http://schemas.microsoft.com/office/powerpoint/2010/main" val="1244409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D313A-F63D-B019-EB1C-6FAF2F51F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1913ACA-2FF5-9BF5-9534-6403E2A04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9A6078-3F3D-AA6F-8DEE-75A59681C148}"/>
              </a:ext>
            </a:extLst>
          </p:cNvPr>
          <p:cNvSpPr txBox="1"/>
          <p:nvPr/>
        </p:nvSpPr>
        <p:spPr>
          <a:xfrm>
            <a:off x="766916" y="707923"/>
            <a:ext cx="10677832" cy="5232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Создание альбома «Книга памяти».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Виртуальная экскурсия «Улицы героев в нашем городе».</a:t>
            </a:r>
          </a:p>
          <a:p>
            <a:pPr lvl="0" algn="just">
              <a:tabLst>
                <a:tab pos="645795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Интерактивная викторина «О той войне …».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Разучивание пальчиковой гимнастики: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«Солдатики», «Марш – бросок», «</a:t>
            </a:r>
            <a:r>
              <a:rPr lang="ru-RU" sz="18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Аты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баты шли солдаты», «Весёлая зарядка», «Часовой», «Отважный капитан», «На высокой скале», «Моя лошадка», «Солдатская каша».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Заучивание стихотворений: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Н. Томилина «День Победы»,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А. Терновский «Обелиски»,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Н. Иванова «Что за праздник?»,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Абдулхак </a:t>
            </a:r>
            <a:r>
              <a:rPr lang="ru-RU" kern="12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Игебаев</a:t>
            </a: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«День Победы»,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Е. </a:t>
            </a:r>
            <a:r>
              <a:rPr lang="ru-RU" kern="12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Раннева</a:t>
            </a: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«На параде»,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Т. Петухова «Прабабушка»,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О. 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</a:t>
            </a:r>
            <a:r>
              <a:rPr lang="ru-RU" kern="12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ысотская</a:t>
            </a: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«Салют»,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С. Пивоваров «Старый снимок», </a:t>
            </a:r>
          </a:p>
          <a:p>
            <a:pPr lvl="0" algn="just">
              <a:tabLst>
                <a:tab pos="627380" algn="l"/>
              </a:tabLst>
            </a:pPr>
            <a:r>
              <a:rPr lang="ru-RU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А. Шамарин «Никто не забыт».</a:t>
            </a:r>
          </a:p>
          <a:p>
            <a:pPr lvl="0" algn="just">
              <a:tabLst>
                <a:tab pos="627380" algn="l"/>
              </a:tabLst>
            </a:pPr>
            <a:r>
              <a:rPr lang="ru-RU" sz="1800" i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Чтение пословиц, поговорок, скороговорок </a:t>
            </a:r>
            <a:r>
              <a:rPr lang="ru-RU" sz="1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и их обсуждение  на протяжении проекта. </a:t>
            </a:r>
          </a:p>
          <a:p>
            <a:pPr lvl="0" algn="just">
              <a:tabLst>
                <a:tab pos="627380" algn="l"/>
              </a:tabLst>
            </a:pPr>
            <a:r>
              <a:rPr lang="ru-RU" sz="1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Разучивание гимна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779957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0D562-8E95-8818-CE3F-C123C21D8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4EE369D-8EF2-CC4A-2436-0EE6BB230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65EE67-5958-71A9-7790-BC34EA8D023F}"/>
              </a:ext>
            </a:extLst>
          </p:cNvPr>
          <p:cNvSpPr txBox="1"/>
          <p:nvPr/>
        </p:nvSpPr>
        <p:spPr>
          <a:xfrm>
            <a:off x="737419" y="516194"/>
            <a:ext cx="10781070" cy="5842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Чтение художественной литературы: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Дмитрий 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Пентегов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«Паровоз «Овечка», А. Гайдар «Сказка о Военной тайне, о Мальчише – Кибальчише и о его твёрдом слове», К. Паустовский «Солдатская сказка», К. Паустовский «Волшебное колечко», Н. 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Ходза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«Дорога жизни», А. Митяев «Письмо с фронта», Ю. Яковлев «Как Серёжа на войну ходил», «Семеро солдатиков», «Кепка – невидимка», «Иван – виллис», «Подкидыш». «Пусть стоит старый солдат», И. 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Туричин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«Крайний случай». </a:t>
            </a:r>
            <a:endParaRPr lang="ru-RU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endParaRPr lang="ru-RU" sz="2400" b="1" u="sng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ru-RU" sz="2400" b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Социально – коммуникативное развитие: 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Беседы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 «Что мы знаем о войне», «Никто не забыт и ничто не забыто», «Почему война называется Великой Отечественной?», «О героических подвигах героев войны и тыла», «Подвиги юных героев», «Война – не место для детей!», «Не забыть нам этой даты».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Ситуативные беседы: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Что означает быть патриотом своей страны?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», «Как мы можем показать уважение к истории и предкам?», «Есть ли у вас в семье истории о том, как ваши предки участвовали в войне?».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Сюжетно – ролевые игры: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Наши з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ащитники», «Разведчики и Пехотинцы», «Военные», «Защитники Родины», «Моряки», «Госпиталь». «Российская Армия»,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Игровые ситуации: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«Где мы будем жить, если не будет дома?»,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Дидактические игры: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«Четвёртый лишний», «Кто защищает наши границы?», «Отгадай военную профессию», «Кто служит в армии», «Посылка на фронт», «Каким должен быть воин?», «Отгадай», «Один – много», Символы Победы», «Парад в День Победы», «Найди тень», «Лабиринт». </a:t>
            </a:r>
            <a:endParaRPr lang="ru-RU" sz="180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100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39078-0A0B-3397-FC04-5E1EAD9F4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836031A-EB13-6C63-1AA8-8D2910DF6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8DD567-76B6-5E47-3E07-CDECEA4DB92E}"/>
              </a:ext>
            </a:extLst>
          </p:cNvPr>
          <p:cNvSpPr txBox="1"/>
          <p:nvPr/>
        </p:nvSpPr>
        <p:spPr>
          <a:xfrm>
            <a:off x="766916" y="707924"/>
            <a:ext cx="10898321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Игра – инсценировка: «В землянке».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Хороводная игра «В Армии служат разные войска».</a:t>
            </a:r>
          </a:p>
          <a:p>
            <a:pPr algn="just"/>
            <a:r>
              <a:rPr lang="ru-RU" sz="2400" b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Художественно – эстетическое развитие: 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Рассматривание репродукций, иллюстраций, фото: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А. Пластов «Фашист пролетел», </a:t>
            </a:r>
            <a:r>
              <a:rPr lang="ru-RU" sz="18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С. В. Герасимов «Мать партизана», А. Меркулов «Салют Победы», </a:t>
            </a:r>
          </a:p>
          <a:p>
            <a:pPr algn="just"/>
            <a:r>
              <a:rPr lang="ru-RU" sz="18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П. Кривоногов «Защитники Брестской крепости», Н. Жуков «Минута молчания», А. Михайлов «Возвращение», Ю. Пименов «1941 год. Часы тревоги», Ю. Пименов «Вспоминание о военном пайковом хлебе», А. Лактионов «Письмо с фронта», П. Кривоногов «Победа».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Изобразительная деятельность: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коллективной аппликации: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«Дарим шар земной детям».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аппликации с элементами рисования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 «Блокадная ласточка».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аппликации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 «Открытка ветерану». </a:t>
            </a:r>
          </a:p>
          <a:p>
            <a:pPr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Объёмная аппликация с элементами рисования: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«Красная площадь – сердце столицы».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рисованию: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Открытка для папы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рисованию: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«Четвероногие герои».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рисованию: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«Ордена моего прадедушки».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Занятие по лепке: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Вечный огонь Победы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Изготовление стенгазеты «Герои Великой Отечественной войны».</a:t>
            </a:r>
          </a:p>
        </p:txBody>
      </p:sp>
    </p:spTree>
    <p:extLst>
      <p:ext uri="{BB962C8B-B14F-4D97-AF65-F5344CB8AC3E}">
        <p14:creationId xmlns:p14="http://schemas.microsoft.com/office/powerpoint/2010/main" val="2939577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F925D-CDB4-6E7C-EC74-1C7EBEB18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6FD2B6-2AE9-43FF-59C1-57C0EDAD9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006169-E77B-E9EC-7DA4-936BDF6A6F37}"/>
              </a:ext>
            </a:extLst>
          </p:cNvPr>
          <p:cNvSpPr txBox="1"/>
          <p:nvPr/>
        </p:nvSpPr>
        <p:spPr>
          <a:xfrm>
            <a:off x="840658" y="589935"/>
            <a:ext cx="10574594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Самостоятельная художественная деятельность:</a:t>
            </a:r>
          </a:p>
          <a:p>
            <a:pPr lvl="0" algn="just"/>
            <a:r>
              <a:rPr lang="ru-RU" sz="1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Рисование: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«Ночные ястребы», «А на нейтральной полосе цветы…», «Танк – в подарок сыну», «Винтовкой и кистью» (плакаты на военную тему).</a:t>
            </a:r>
            <a:endParaRPr lang="ru-RU" sz="180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Музыкально – литературный салон «Песни, с которыми мы победили: </a:t>
            </a:r>
          </a:p>
          <a:p>
            <a:pPr lvl="0" algn="just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муз. Н. Богословского, слова В. </a:t>
            </a:r>
            <a:r>
              <a:rPr lang="ru-RU" sz="18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Агатова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«Тёмная ночь»; муз. А. Александрова, слова В. Лебедева – Кумача «Священная война»;  муз. А. Новикова, слова Я. Швецова «Смуглянка»; муз. А. </a:t>
            </a:r>
            <a:r>
              <a:rPr lang="ru-RU" sz="18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Базя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слова Г. </a:t>
            </a:r>
            <a:r>
              <a:rPr lang="ru-RU" sz="18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Леухиной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«В День Победы»; музыка и слова Е. Никоновой «Победный марш»; муз. Е. Еремеевой, слова Г. Еремеева «Военный оркестр»; муз. В. Юдиной, слова неизвестного автора «Уроки мужества»; муз. О. </a:t>
            </a:r>
            <a:r>
              <a:rPr lang="ru-RU" sz="18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Хромушкина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слова М. Садовского «Не совместимы дети и война»; Муз. Б. Мокроусова, слова А. Жарова «Заветный камень»; муз. М. Блантера, слова М. Исаковского «В лесу прифронтовом».</a:t>
            </a:r>
            <a:endParaRPr lang="ru-RU" sz="16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ru-RU" sz="1800" b="1" u="sng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ru-RU" sz="2400" b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Физическое развитие:  </a:t>
            </a:r>
          </a:p>
          <a:p>
            <a:pPr lvl="0"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Пальчиковые игры: </a:t>
            </a:r>
          </a:p>
          <a:p>
            <a:pPr lvl="0" algn="just">
              <a:tabLst>
                <a:tab pos="627380" algn="l"/>
              </a:tabLst>
            </a:pP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Отважный капитан», «На высокой скале», «Солдатики», «</a:t>
            </a:r>
            <a:r>
              <a:rPr lang="ru-RU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Аты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баты шли солдаты», </a:t>
            </a:r>
          </a:p>
          <a:p>
            <a:pPr lvl="0" algn="just">
              <a:tabLst>
                <a:tab pos="627380" algn="l"/>
              </a:tabLst>
            </a:pP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«Весёлая зарядка», «Часовой», «Марш бросок», «Солдатская каша».</a:t>
            </a:r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tabLst>
                <a:tab pos="627380" algn="l"/>
              </a:tabLst>
            </a:pPr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Упражнения с шариками су – джок: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«Наша армия», «На параде».</a:t>
            </a:r>
            <a:endParaRPr lang="ru-RU" sz="1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/>
            <a:endParaRPr lang="ru-RU" sz="1800" dirty="0">
              <a:solidFill>
                <a:srgbClr val="00206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/>
            <a:endParaRPr lang="ru-RU" sz="18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620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9AA542-1DE9-5184-CFE3-B92BE8A82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DE90AD-C964-57DA-8DFA-EAD6FD68F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D3A500-BCD8-A156-7BDA-4FB4CAC31151}"/>
              </a:ext>
            </a:extLst>
          </p:cNvPr>
          <p:cNvSpPr txBox="1"/>
          <p:nvPr/>
        </p:nvSpPr>
        <p:spPr>
          <a:xfrm>
            <a:off x="929148" y="737419"/>
            <a:ext cx="105156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Подвижные игры:</a:t>
            </a:r>
          </a:p>
          <a:p>
            <a:pPr lvl="0" algn="just"/>
            <a:r>
              <a:rPr lang="ru-RU" sz="200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Связисты», «Пройди с донесением по болоту», «Охота на зайцев», </a:t>
            </a:r>
          </a:p>
          <a:p>
            <a:pPr lvl="0" algn="just"/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«Найди секретный пакет», «Смелый всадник», «Подними флаг», «Походный марш», «Воздушная песня», «Зарница», «Сапёр», «Снайпер», «Самолёты», «Танки», «Лошадки», «Рота подъём!», «Разведчики, парад, засада», «Разминировать поле», «Развести костёр», «Рота вперёд».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Эстафеты: 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«Пройди полосу препятствий», «Всадники», «Доставь конверт с секретным донесением», «Переправа через болото», «Кавалеристы», «Моряки», «Танкисты», «Свистать всех наверх!».</a:t>
            </a:r>
            <a:endParaRPr lang="ru-RU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Физкультминутки: </a:t>
            </a:r>
          </a:p>
          <a:p>
            <a:pPr lvl="0" algn="just"/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«Ура!», «Будем мир мы защищать», «Мы</a:t>
            </a:r>
            <a:r>
              <a:rPr lang="ru-RU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военные», «Раз – два!», «Богатыри», «Солдатик», «Отряд», «Пусть всегда будет мир!», «Ура!», «Победа!», «Игра идёт!», «Стойкий оловянный солдатик». </a:t>
            </a:r>
          </a:p>
          <a:p>
            <a:pPr lvl="0" algn="just"/>
            <a:r>
              <a:rPr lang="ru-RU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Спортивное мероприятие «Вместе с папой».</a:t>
            </a:r>
          </a:p>
        </p:txBody>
      </p:sp>
    </p:spTree>
    <p:extLst>
      <p:ext uri="{BB962C8B-B14F-4D97-AF65-F5344CB8AC3E}">
        <p14:creationId xmlns:p14="http://schemas.microsoft.com/office/powerpoint/2010/main" val="35661374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0AECD-444A-97BC-E8A1-3950DF7D2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DDF1A3C-EE8E-0855-9A8C-0E9F232E8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4414CB-3F8A-3B60-1E5E-DEB51420E466}"/>
              </a:ext>
            </a:extLst>
          </p:cNvPr>
          <p:cNvSpPr txBox="1"/>
          <p:nvPr/>
        </p:nvSpPr>
        <p:spPr>
          <a:xfrm>
            <a:off x="1005840" y="868680"/>
            <a:ext cx="1037991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200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Взаимодействие с родителями: </a:t>
            </a:r>
          </a:p>
          <a:p>
            <a:pPr lvl="0" algn="ctr"/>
            <a:endParaRPr lang="ru-RU"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Помощь родителей в подборе художественной литературы для чтения и заучивания;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Разучивание с детьми стихотворений и пословиц по теме проекта;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Чтение произведений о Великой Отечественной войне  совместно с родителями;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Анкетирование родителей «Нужно ли ребёнку знать о войне?»;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Консультация для родителей «Почему празднуют День Победы», «Как привить детям чувство патриотизма», «Как рассказать ребёнку о войне», «История семьи и Великая Отечественная война».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Помощь родителей в изготовлении пособий, атрибутов для игр;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Помощь родителей в организации фотозоны.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4BBE0F-0EEB-289D-BD94-389388A23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607" y="4137884"/>
            <a:ext cx="2801118" cy="201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1163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A320D-BE7F-3B3E-AFCE-E57BE69FD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3A5DD9E-A0B9-7F5C-1A72-2358A2AB9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FFD68A-68E0-7CC9-9A8B-610B55A65EC1}"/>
              </a:ext>
            </a:extLst>
          </p:cNvPr>
          <p:cNvSpPr txBox="1"/>
          <p:nvPr/>
        </p:nvSpPr>
        <p:spPr>
          <a:xfrm>
            <a:off x="663678" y="640081"/>
            <a:ext cx="10810568" cy="5740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195" marR="36195" indent="450215" algn="ctr">
              <a:spcAft>
                <a:spcPts val="600"/>
              </a:spcAft>
            </a:pPr>
            <a:r>
              <a:rPr lang="ru-RU" sz="2400" b="1" i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3 – й этап - заключительный</a:t>
            </a:r>
          </a:p>
          <a:p>
            <a:pPr marL="379095" marR="36195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Организация выставок детского творчества; </a:t>
            </a:r>
          </a:p>
          <a:p>
            <a:pPr marL="379095" marR="36195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Участие детей в конкурсах;</a:t>
            </a:r>
          </a:p>
          <a:p>
            <a:pPr marL="379095" marR="36195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Досуг, посвящённый празднику «День Победы». </a:t>
            </a:r>
          </a:p>
          <a:p>
            <a:pPr marL="36195" marR="36195" indent="450215" algn="just">
              <a:spcAft>
                <a:spcPts val="600"/>
              </a:spcAft>
            </a:pPr>
            <a:endParaRPr lang="ru-RU" sz="24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36195" marR="36195" indent="450215" algn="just">
              <a:spcAft>
                <a:spcPts val="600"/>
              </a:spcAft>
            </a:pPr>
            <a:r>
              <a:rPr lang="ru-RU" sz="24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Результаты работы: </a:t>
            </a:r>
          </a:p>
          <a:p>
            <a:pPr marL="36195" marR="36195" indent="450215" algn="just">
              <a:spcAft>
                <a:spcPts val="600"/>
              </a:spcAft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В рамках реализации проекта «Мы — наследники Победы!» была достигнута значимая цель: дети получили глубокое и системное понимание ключевых исторических событий, оказавших определяющее влияние на формирование национальной идентичности и государственности нашей страны. Данный образовательный процесс способствовал формированию у подрастающего поколения позитивного и уважительного отношения к защитникам Родины — военнослужащим Российской Армии. Кроме того, проект акцентировал внимание на героическом вкладе предков, воспитывая у детей чувство восхищения их мужеством, стойкостью и самоотверженностью, проявленными в ходе выполнения патриотического долга перед государством. </a:t>
            </a:r>
            <a:endParaRPr lang="ru-RU" sz="20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36195" marR="36195" indent="450215" algn="just">
              <a:spcAft>
                <a:spcPts val="600"/>
              </a:spcAft>
            </a:pPr>
            <a:endParaRPr lang="ru-RU" sz="20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6989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2594</Words>
  <Application>Microsoft Office PowerPoint</Application>
  <PresentationFormat>Широкоэкранный</PresentationFormat>
  <Paragraphs>209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Cambria</vt:lpstr>
      <vt:lpstr>Georgia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15</cp:revision>
  <dcterms:created xsi:type="dcterms:W3CDTF">2025-05-05T17:44:07Z</dcterms:created>
  <dcterms:modified xsi:type="dcterms:W3CDTF">2026-04-07T16:15:42Z</dcterms:modified>
</cp:coreProperties>
</file>