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ppt/theme/themeOverride1.xml" ContentType="application/vnd.openxmlformats-officedocument.themeOverride+xml"/>
  <Override PartName="/ppt/theme/themeOverride2.xml" ContentType="application/vnd.openxmlformats-officedocument.themeOverride+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8"/>
  </p:notesMasterIdLst>
  <p:sldIdLst>
    <p:sldId id="256" r:id="rId2"/>
    <p:sldId id="260" r:id="rId3"/>
    <p:sldId id="258" r:id="rId4"/>
    <p:sldId id="261" r:id="rId5"/>
    <p:sldId id="262" r:id="rId6"/>
    <p:sldId id="263" r:id="rId7"/>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987" autoAdjust="0"/>
    <p:restoredTop sz="90116" autoAdjust="0"/>
  </p:normalViewPr>
  <p:slideViewPr>
    <p:cSldViewPr snapToGrid="0">
      <p:cViewPr varScale="1">
        <p:scale>
          <a:sx n="80" d="100"/>
          <a:sy n="80" d="100"/>
        </p:scale>
        <p:origin x="-84" y="-492"/>
      </p:cViewPr>
      <p:guideLst>
        <p:guide orient="horz" pos="2160"/>
        <p:guide pos="384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B03EBF5-A04B-42C9-A4B1-9FBBCD9EF851}" type="datetimeFigureOut">
              <a:rPr lang="ru-RU" smtClean="0"/>
              <a:pPr/>
              <a:t>07.10.2020</a:t>
            </a:fld>
            <a:endParaRPr lang="ru-RU"/>
          </a:p>
        </p:txBody>
      </p:sp>
      <p:sp>
        <p:nvSpPr>
          <p:cNvPr id="4" name="Образ слайда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EDBA053-9F39-49E5-B7C7-65932B31DB84}" type="slidenum">
              <a:rPr lang="ru-RU" smtClean="0"/>
              <a:pPr/>
              <a:t>‹#›</a:t>
            </a:fld>
            <a:endParaRPr lang="ru-RU"/>
          </a:p>
        </p:txBody>
      </p:sp>
    </p:spTree>
    <p:extLst>
      <p:ext uri="{BB962C8B-B14F-4D97-AF65-F5344CB8AC3E}">
        <p14:creationId xmlns:p14="http://schemas.microsoft.com/office/powerpoint/2010/main" xmlns="" val="219695161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3EDBA053-9F39-49E5-B7C7-65932B31DB84}" type="slidenum">
              <a:rPr lang="ru-RU" smtClean="0"/>
              <a:pPr/>
              <a:t>2</a:t>
            </a:fld>
            <a:endParaRPr lang="ru-RU"/>
          </a:p>
        </p:txBody>
      </p:sp>
    </p:spTree>
    <p:extLst>
      <p:ext uri="{BB962C8B-B14F-4D97-AF65-F5344CB8AC3E}">
        <p14:creationId xmlns:p14="http://schemas.microsoft.com/office/powerpoint/2010/main" xmlns="" val="43460140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3EDBA053-9F39-49E5-B7C7-65932B31DB84}" type="slidenum">
              <a:rPr lang="ru-RU" smtClean="0"/>
              <a:pPr/>
              <a:t>4</a:t>
            </a:fld>
            <a:endParaRPr lang="ru-RU"/>
          </a:p>
        </p:txBody>
      </p:sp>
    </p:spTree>
    <p:extLst>
      <p:ext uri="{BB962C8B-B14F-4D97-AF65-F5344CB8AC3E}">
        <p14:creationId xmlns:p14="http://schemas.microsoft.com/office/powerpoint/2010/main" xmlns="" val="106348208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3EDBA053-9F39-49E5-B7C7-65932B31DB84}" type="slidenum">
              <a:rPr lang="ru-RU" smtClean="0"/>
              <a:pPr/>
              <a:t>6</a:t>
            </a:fld>
            <a:endParaRPr lang="ru-RU"/>
          </a:p>
        </p:txBody>
      </p:sp>
    </p:spTree>
    <p:extLst>
      <p:ext uri="{BB962C8B-B14F-4D97-AF65-F5344CB8AC3E}">
        <p14:creationId xmlns:p14="http://schemas.microsoft.com/office/powerpoint/2010/main" xmlns="" val="141081083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524000" y="1122363"/>
            <a:ext cx="9144000" cy="2387600"/>
          </a:xfrm>
        </p:spPr>
        <p:txBody>
          <a:bodyPr anchor="b"/>
          <a:lstStyle>
            <a:lvl1pPr algn="ctr">
              <a:defRPr sz="6000"/>
            </a:lvl1pPr>
          </a:lstStyle>
          <a:p>
            <a:r>
              <a:rPr lang="ru-RU" smtClean="0"/>
              <a:t>Образец заголовка</a:t>
            </a:r>
            <a:endParaRPr lang="ru-RU"/>
          </a:p>
        </p:txBody>
      </p:sp>
      <p:sp>
        <p:nvSpPr>
          <p:cNvPr id="3" name="Подзаголовок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5121C350-001C-468C-B524-A59EBCD5B581}" type="datetimeFigureOut">
              <a:rPr lang="ru-RU" smtClean="0"/>
              <a:pPr/>
              <a:t>07.10.2020</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E59CC3A2-AAF0-40A7-969E-6EE44289CB89}" type="slidenum">
              <a:rPr lang="ru-RU" smtClean="0"/>
              <a:pPr/>
              <a:t>‹#›</a:t>
            </a:fld>
            <a:endParaRPr lang="ru-RU"/>
          </a:p>
        </p:txBody>
      </p:sp>
    </p:spTree>
    <p:extLst>
      <p:ext uri="{BB962C8B-B14F-4D97-AF65-F5344CB8AC3E}">
        <p14:creationId xmlns:p14="http://schemas.microsoft.com/office/powerpoint/2010/main" xmlns="" val="365954003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5121C350-001C-468C-B524-A59EBCD5B581}" type="datetimeFigureOut">
              <a:rPr lang="ru-RU" smtClean="0"/>
              <a:pPr/>
              <a:t>07.10.2020</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E59CC3A2-AAF0-40A7-969E-6EE44289CB89}" type="slidenum">
              <a:rPr lang="ru-RU" smtClean="0"/>
              <a:pPr/>
              <a:t>‹#›</a:t>
            </a:fld>
            <a:endParaRPr lang="ru-RU"/>
          </a:p>
        </p:txBody>
      </p:sp>
    </p:spTree>
    <p:extLst>
      <p:ext uri="{BB962C8B-B14F-4D97-AF65-F5344CB8AC3E}">
        <p14:creationId xmlns:p14="http://schemas.microsoft.com/office/powerpoint/2010/main" xmlns="" val="405298373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1850" y="1709738"/>
            <a:ext cx="10515600" cy="2852737"/>
          </a:xfrm>
        </p:spPr>
        <p:txBody>
          <a:bodyPr anchor="b"/>
          <a:lstStyle>
            <a:lvl1pPr>
              <a:defRPr sz="6000"/>
            </a:lvl1pPr>
          </a:lstStyle>
          <a:p>
            <a:r>
              <a:rPr lang="ru-RU" smtClean="0"/>
              <a:t>Образец заголовка</a:t>
            </a:r>
            <a:endParaRPr lang="ru-RU"/>
          </a:p>
        </p:txBody>
      </p:sp>
      <p:sp>
        <p:nvSpPr>
          <p:cNvPr id="3" name="Текст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5121C350-001C-468C-B524-A59EBCD5B581}" type="datetimeFigureOut">
              <a:rPr lang="ru-RU" smtClean="0"/>
              <a:pPr/>
              <a:t>07.10.2020</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E59CC3A2-AAF0-40A7-969E-6EE44289CB89}" type="slidenum">
              <a:rPr lang="ru-RU" smtClean="0"/>
              <a:pPr/>
              <a:t>‹#›</a:t>
            </a:fld>
            <a:endParaRPr lang="ru-RU"/>
          </a:p>
        </p:txBody>
      </p:sp>
    </p:spTree>
    <p:extLst>
      <p:ext uri="{BB962C8B-B14F-4D97-AF65-F5344CB8AC3E}">
        <p14:creationId xmlns:p14="http://schemas.microsoft.com/office/powerpoint/2010/main" xmlns="" val="23578508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838200" y="1825625"/>
            <a:ext cx="5181600" cy="435133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6172200" y="1825625"/>
            <a:ext cx="5181600" cy="435133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5121C350-001C-468C-B524-A59EBCD5B581}" type="datetimeFigureOut">
              <a:rPr lang="ru-RU" smtClean="0"/>
              <a:pPr/>
              <a:t>07.10.2020</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E59CC3A2-AAF0-40A7-969E-6EE44289CB89}" type="slidenum">
              <a:rPr lang="ru-RU" smtClean="0"/>
              <a:pPr/>
              <a:t>‹#›</a:t>
            </a:fld>
            <a:endParaRPr lang="ru-RU"/>
          </a:p>
        </p:txBody>
      </p:sp>
    </p:spTree>
    <p:extLst>
      <p:ext uri="{BB962C8B-B14F-4D97-AF65-F5344CB8AC3E}">
        <p14:creationId xmlns:p14="http://schemas.microsoft.com/office/powerpoint/2010/main" xmlns="" val="403357111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365125"/>
            <a:ext cx="10515600" cy="1325563"/>
          </a:xfrm>
        </p:spPr>
        <p:txBody>
          <a:bodyPr/>
          <a:lstStyle/>
          <a:p>
            <a:r>
              <a:rPr lang="ru-RU" smtClean="0"/>
              <a:t>Образец заголовка</a:t>
            </a:r>
            <a:endParaRPr lang="ru-RU"/>
          </a:p>
        </p:txBody>
      </p:sp>
      <p:sp>
        <p:nvSpPr>
          <p:cNvPr id="3" name="Текст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839788" y="2505075"/>
            <a:ext cx="5157787" cy="36845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6172200" y="2505075"/>
            <a:ext cx="5183188" cy="36845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5121C350-001C-468C-B524-A59EBCD5B581}" type="datetimeFigureOut">
              <a:rPr lang="ru-RU" smtClean="0"/>
              <a:pPr/>
              <a:t>07.10.2020</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E59CC3A2-AAF0-40A7-969E-6EE44289CB89}" type="slidenum">
              <a:rPr lang="ru-RU" smtClean="0"/>
              <a:pPr/>
              <a:t>‹#›</a:t>
            </a:fld>
            <a:endParaRPr lang="ru-RU"/>
          </a:p>
        </p:txBody>
      </p:sp>
    </p:spTree>
    <p:extLst>
      <p:ext uri="{BB962C8B-B14F-4D97-AF65-F5344CB8AC3E}">
        <p14:creationId xmlns:p14="http://schemas.microsoft.com/office/powerpoint/2010/main" xmlns="" val="38802539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5121C350-001C-468C-B524-A59EBCD5B581}" type="datetimeFigureOut">
              <a:rPr lang="ru-RU" smtClean="0"/>
              <a:pPr/>
              <a:t>07.10.2020</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E59CC3A2-AAF0-40A7-969E-6EE44289CB89}" type="slidenum">
              <a:rPr lang="ru-RU" smtClean="0"/>
              <a:pPr/>
              <a:t>‹#›</a:t>
            </a:fld>
            <a:endParaRPr lang="ru-RU"/>
          </a:p>
        </p:txBody>
      </p:sp>
    </p:spTree>
    <p:extLst>
      <p:ext uri="{BB962C8B-B14F-4D97-AF65-F5344CB8AC3E}">
        <p14:creationId xmlns:p14="http://schemas.microsoft.com/office/powerpoint/2010/main" xmlns="" val="423897078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5121C350-001C-468C-B524-A59EBCD5B581}" type="datetimeFigureOut">
              <a:rPr lang="ru-RU" smtClean="0"/>
              <a:pPr/>
              <a:t>07.10.2020</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E59CC3A2-AAF0-40A7-969E-6EE44289CB89}" type="slidenum">
              <a:rPr lang="ru-RU" smtClean="0"/>
              <a:pPr/>
              <a:t>‹#›</a:t>
            </a:fld>
            <a:endParaRPr lang="ru-RU"/>
          </a:p>
        </p:txBody>
      </p:sp>
    </p:spTree>
    <p:extLst>
      <p:ext uri="{BB962C8B-B14F-4D97-AF65-F5344CB8AC3E}">
        <p14:creationId xmlns:p14="http://schemas.microsoft.com/office/powerpoint/2010/main" xmlns="" val="334208844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457200"/>
            <a:ext cx="3932237" cy="1600200"/>
          </a:xfrm>
        </p:spPr>
        <p:txBody>
          <a:bodyPr anchor="b"/>
          <a:lstStyle>
            <a:lvl1pPr>
              <a:defRPr sz="3200"/>
            </a:lvl1pPr>
          </a:lstStyle>
          <a:p>
            <a:r>
              <a:rPr lang="ru-RU" smtClean="0"/>
              <a:t>Образец заголовка</a:t>
            </a:r>
            <a:endParaRPr lang="ru-RU"/>
          </a:p>
        </p:txBody>
      </p:sp>
      <p:sp>
        <p:nvSpPr>
          <p:cNvPr id="3" name="Объект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Дата 4"/>
          <p:cNvSpPr>
            <a:spLocks noGrp="1"/>
          </p:cNvSpPr>
          <p:nvPr>
            <p:ph type="dt" sz="half" idx="10"/>
          </p:nvPr>
        </p:nvSpPr>
        <p:spPr/>
        <p:txBody>
          <a:bodyPr/>
          <a:lstStyle/>
          <a:p>
            <a:fld id="{5121C350-001C-468C-B524-A59EBCD5B581}" type="datetimeFigureOut">
              <a:rPr lang="ru-RU" smtClean="0"/>
              <a:pPr/>
              <a:t>07.10.2020</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E59CC3A2-AAF0-40A7-969E-6EE44289CB89}" type="slidenum">
              <a:rPr lang="ru-RU" smtClean="0"/>
              <a:pPr/>
              <a:t>‹#›</a:t>
            </a:fld>
            <a:endParaRPr lang="ru-RU"/>
          </a:p>
        </p:txBody>
      </p:sp>
    </p:spTree>
    <p:extLst>
      <p:ext uri="{BB962C8B-B14F-4D97-AF65-F5344CB8AC3E}">
        <p14:creationId xmlns:p14="http://schemas.microsoft.com/office/powerpoint/2010/main" xmlns="" val="361961292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457200"/>
            <a:ext cx="3932237" cy="1600200"/>
          </a:xfrm>
        </p:spPr>
        <p:txBody>
          <a:bodyPr anchor="b"/>
          <a:lstStyle>
            <a:lvl1pPr>
              <a:defRPr sz="3200"/>
            </a:lvl1pPr>
          </a:lstStyle>
          <a:p>
            <a:r>
              <a:rPr lang="ru-RU" smtClean="0"/>
              <a:t>Образец заголовка</a:t>
            </a:r>
            <a:endParaRPr lang="ru-RU"/>
          </a:p>
        </p:txBody>
      </p:sp>
      <p:sp>
        <p:nvSpPr>
          <p:cNvPr id="3" name="Рисунок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Дата 4"/>
          <p:cNvSpPr>
            <a:spLocks noGrp="1"/>
          </p:cNvSpPr>
          <p:nvPr>
            <p:ph type="dt" sz="half" idx="10"/>
          </p:nvPr>
        </p:nvSpPr>
        <p:spPr/>
        <p:txBody>
          <a:bodyPr/>
          <a:lstStyle/>
          <a:p>
            <a:fld id="{5121C350-001C-468C-B524-A59EBCD5B581}" type="datetimeFigureOut">
              <a:rPr lang="ru-RU" smtClean="0"/>
              <a:pPr/>
              <a:t>07.10.2020</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E59CC3A2-AAF0-40A7-969E-6EE44289CB89}" type="slidenum">
              <a:rPr lang="ru-RU" smtClean="0"/>
              <a:pPr/>
              <a:t>‹#›</a:t>
            </a:fld>
            <a:endParaRPr lang="ru-RU"/>
          </a:p>
        </p:txBody>
      </p:sp>
    </p:spTree>
    <p:extLst>
      <p:ext uri="{BB962C8B-B14F-4D97-AF65-F5344CB8AC3E}">
        <p14:creationId xmlns:p14="http://schemas.microsoft.com/office/powerpoint/2010/main" xmlns="" val="323354213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5121C350-001C-468C-B524-A59EBCD5B581}" type="datetimeFigureOut">
              <a:rPr lang="ru-RU" smtClean="0"/>
              <a:pPr/>
              <a:t>07.10.2020</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E59CC3A2-AAF0-40A7-969E-6EE44289CB89}" type="slidenum">
              <a:rPr lang="ru-RU" smtClean="0"/>
              <a:pPr/>
              <a:t>‹#›</a:t>
            </a:fld>
            <a:endParaRPr lang="ru-RU"/>
          </a:p>
        </p:txBody>
      </p:sp>
    </p:spTree>
    <p:extLst>
      <p:ext uri="{BB962C8B-B14F-4D97-AF65-F5344CB8AC3E}">
        <p14:creationId xmlns:p14="http://schemas.microsoft.com/office/powerpoint/2010/main" xmlns="" val="289465493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8724900" y="365125"/>
            <a:ext cx="2628900" cy="5811838"/>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838200" y="365125"/>
            <a:ext cx="7734300" cy="5811838"/>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5121C350-001C-468C-B524-A59EBCD5B581}" type="datetimeFigureOut">
              <a:rPr lang="ru-RU" smtClean="0"/>
              <a:pPr/>
              <a:t>07.10.2020</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E59CC3A2-AAF0-40A7-969E-6EE44289CB89}" type="slidenum">
              <a:rPr lang="ru-RU" smtClean="0"/>
              <a:pPr/>
              <a:t>‹#›</a:t>
            </a:fld>
            <a:endParaRPr lang="ru-RU"/>
          </a:p>
        </p:txBody>
      </p:sp>
    </p:spTree>
    <p:extLst>
      <p:ext uri="{BB962C8B-B14F-4D97-AF65-F5344CB8AC3E}">
        <p14:creationId xmlns:p14="http://schemas.microsoft.com/office/powerpoint/2010/main" xmlns="" val="89630788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srcRect/>
          <a:tile tx="0" ty="0" sx="100000" sy="100000" flip="none" algn="tl"/>
        </a:blip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121C350-001C-468C-B524-A59EBCD5B581}" type="datetimeFigureOut">
              <a:rPr lang="ru-RU" smtClean="0"/>
              <a:pPr/>
              <a:t>07.10.2020</a:t>
            </a:fld>
            <a:endParaRPr lang="ru-RU"/>
          </a:p>
        </p:txBody>
      </p:sp>
      <p:sp>
        <p:nvSpPr>
          <p:cNvPr id="5" name="Нижний колонтитул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59CC3A2-AAF0-40A7-969E-6EE44289CB89}" type="slidenum">
              <a:rPr lang="ru-RU" smtClean="0"/>
              <a:pPr/>
              <a:t>‹#›</a:t>
            </a:fld>
            <a:endParaRPr lang="ru-RU"/>
          </a:p>
        </p:txBody>
      </p:sp>
    </p:spTree>
    <p:extLst>
      <p:ext uri="{BB962C8B-B14F-4D97-AF65-F5344CB8AC3E}">
        <p14:creationId xmlns:p14="http://schemas.microsoft.com/office/powerpoint/2010/main" xmlns="" val="186539832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2.xml"/><Relationship Id="rId1" Type="http://schemas.openxmlformats.org/officeDocument/2006/relationships/themeOverride" Target="../theme/themeOverride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2.xml"/><Relationship Id="rId1" Type="http://schemas.openxmlformats.org/officeDocument/2006/relationships/themeOverride" Target="../theme/themeOverride2.xml"/><Relationship Id="rId4" Type="http://schemas.openxmlformats.org/officeDocument/2006/relationships/image" Target="../media/image1.jpe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524000" y="2374489"/>
            <a:ext cx="9144000" cy="1902543"/>
          </a:xfrm>
        </p:spPr>
        <p:txBody>
          <a:bodyPr>
            <a:normAutofit fontScale="90000"/>
          </a:bodyPr>
          <a:lstStyle/>
          <a:p>
            <a:r>
              <a:rPr lang="ru-RU" sz="3600" b="1" i="1" dirty="0">
                <a:solidFill>
                  <a:schemeClr val="accent2">
                    <a:lumMod val="50000"/>
                  </a:schemeClr>
                </a:solidFill>
                <a:latin typeface="Arial" panose="020B0604020202020204" pitchFamily="34" charset="0"/>
                <a:ea typeface="Tahoma" panose="020B0604030504040204" pitchFamily="34" charset="0"/>
                <a:cs typeface="Arial" panose="020B0604020202020204" pitchFamily="34" charset="0"/>
              </a:rPr>
              <a:t>«У войны не детское </a:t>
            </a:r>
            <a:r>
              <a:rPr lang="ru-RU" sz="3600" b="1" i="1" dirty="0" smtClean="0">
                <a:solidFill>
                  <a:schemeClr val="accent2">
                    <a:lumMod val="50000"/>
                  </a:schemeClr>
                </a:solidFill>
                <a:latin typeface="Arial" panose="020B0604020202020204" pitchFamily="34" charset="0"/>
                <a:ea typeface="Tahoma" panose="020B0604030504040204" pitchFamily="34" charset="0"/>
                <a:cs typeface="Arial" panose="020B0604020202020204" pitchFamily="34" charset="0"/>
              </a:rPr>
              <a:t>лицо. Поэты </a:t>
            </a:r>
            <a:r>
              <a:rPr lang="ru-RU" sz="3600" i="1" dirty="0">
                <a:solidFill>
                  <a:schemeClr val="accent2">
                    <a:lumMod val="50000"/>
                  </a:schemeClr>
                </a:solidFill>
                <a:latin typeface="Arial" panose="020B0604020202020204" pitchFamily="34" charset="0"/>
                <a:ea typeface="Tahoma" panose="020B0604030504040204" pitchFamily="34" charset="0"/>
                <a:cs typeface="Arial" panose="020B0604020202020204" pitchFamily="34" charset="0"/>
              </a:rPr>
              <a:t/>
            </a:r>
            <a:br>
              <a:rPr lang="ru-RU" sz="3600" i="1" dirty="0">
                <a:solidFill>
                  <a:schemeClr val="accent2">
                    <a:lumMod val="50000"/>
                  </a:schemeClr>
                </a:solidFill>
                <a:latin typeface="Arial" panose="020B0604020202020204" pitchFamily="34" charset="0"/>
                <a:ea typeface="Tahoma" panose="020B0604030504040204" pitchFamily="34" charset="0"/>
                <a:cs typeface="Arial" panose="020B0604020202020204" pitchFamily="34" charset="0"/>
              </a:rPr>
            </a:br>
            <a:r>
              <a:rPr lang="ru-RU" sz="3600" b="1" i="1" dirty="0">
                <a:solidFill>
                  <a:schemeClr val="accent2">
                    <a:lumMod val="50000"/>
                  </a:schemeClr>
                </a:solidFill>
                <a:latin typeface="Arial" panose="020B0604020202020204" pitchFamily="34" charset="0"/>
                <a:ea typeface="Tahoma" panose="020B0604030504040204" pitchFamily="34" charset="0"/>
                <a:cs typeface="Arial" panose="020B0604020202020204" pitchFamily="34" charset="0"/>
              </a:rPr>
              <a:t>о Великой Отечественной </a:t>
            </a:r>
            <a:r>
              <a:rPr lang="ru-RU" sz="3600" b="1" i="1" dirty="0" smtClean="0">
                <a:solidFill>
                  <a:schemeClr val="accent2">
                    <a:lumMod val="50000"/>
                  </a:schemeClr>
                </a:solidFill>
                <a:latin typeface="Arial" panose="020B0604020202020204" pitchFamily="34" charset="0"/>
                <a:ea typeface="Tahoma" panose="020B0604030504040204" pitchFamily="34" charset="0"/>
                <a:cs typeface="Arial" panose="020B0604020202020204" pitchFamily="34" charset="0"/>
              </a:rPr>
              <a:t>войне. Подвиг детей-героев».</a:t>
            </a:r>
            <a:r>
              <a:rPr lang="ru-RU" sz="3600" i="1" dirty="0">
                <a:solidFill>
                  <a:schemeClr val="accent2">
                    <a:lumMod val="50000"/>
                  </a:schemeClr>
                </a:solidFill>
                <a:latin typeface="Arial" panose="020B0604020202020204" pitchFamily="34" charset="0"/>
                <a:ea typeface="Tahoma" panose="020B0604030504040204" pitchFamily="34" charset="0"/>
                <a:cs typeface="Arial" panose="020B0604020202020204" pitchFamily="34" charset="0"/>
              </a:rPr>
              <a:t/>
            </a:r>
            <a:br>
              <a:rPr lang="ru-RU" sz="3600" i="1" dirty="0">
                <a:solidFill>
                  <a:schemeClr val="accent2">
                    <a:lumMod val="50000"/>
                  </a:schemeClr>
                </a:solidFill>
                <a:latin typeface="Arial" panose="020B0604020202020204" pitchFamily="34" charset="0"/>
                <a:ea typeface="Tahoma" panose="020B0604030504040204" pitchFamily="34" charset="0"/>
                <a:cs typeface="Arial" panose="020B0604020202020204" pitchFamily="34" charset="0"/>
              </a:rPr>
            </a:br>
            <a:endParaRPr lang="ru-RU" sz="3600" i="1" dirty="0">
              <a:solidFill>
                <a:schemeClr val="accent2">
                  <a:lumMod val="50000"/>
                </a:schemeClr>
              </a:solidFill>
              <a:latin typeface="Arial" panose="020B0604020202020204" pitchFamily="34" charset="0"/>
              <a:ea typeface="Tahoma" panose="020B0604030504040204" pitchFamily="34" charset="0"/>
              <a:cs typeface="Arial" panose="020B0604020202020204" pitchFamily="34" charset="0"/>
            </a:endParaRPr>
          </a:p>
        </p:txBody>
      </p:sp>
      <p:sp>
        <p:nvSpPr>
          <p:cNvPr id="4" name="TextBox 3"/>
          <p:cNvSpPr txBox="1"/>
          <p:nvPr/>
        </p:nvSpPr>
        <p:spPr>
          <a:xfrm>
            <a:off x="4859090" y="489704"/>
            <a:ext cx="2473818" cy="584775"/>
          </a:xfrm>
          <a:prstGeom prst="rect">
            <a:avLst/>
          </a:prstGeom>
          <a:noFill/>
        </p:spPr>
        <p:txBody>
          <a:bodyPr wrap="none" rtlCol="0">
            <a:spAutoFit/>
          </a:bodyPr>
          <a:lstStyle/>
          <a:p>
            <a:pPr algn="ctr"/>
            <a:r>
              <a:rPr lang="ru-RU" sz="1400" dirty="0" smtClean="0">
                <a:solidFill>
                  <a:schemeClr val="accent2">
                    <a:lumMod val="50000"/>
                  </a:schemeClr>
                </a:solidFill>
              </a:rPr>
              <a:t>МАОУ «Белоярская СОШ №1»</a:t>
            </a:r>
          </a:p>
          <a:p>
            <a:pPr algn="ctr"/>
            <a:endParaRPr lang="ru-RU" dirty="0"/>
          </a:p>
        </p:txBody>
      </p:sp>
      <p:sp>
        <p:nvSpPr>
          <p:cNvPr id="5" name="TextBox 4"/>
          <p:cNvSpPr txBox="1"/>
          <p:nvPr/>
        </p:nvSpPr>
        <p:spPr>
          <a:xfrm>
            <a:off x="332760" y="854021"/>
            <a:ext cx="3368588" cy="1200329"/>
          </a:xfrm>
          <a:prstGeom prst="rect">
            <a:avLst/>
          </a:prstGeom>
          <a:noFill/>
        </p:spPr>
        <p:txBody>
          <a:bodyPr wrap="square" rtlCol="0">
            <a:spAutoFit/>
          </a:bodyPr>
          <a:lstStyle/>
          <a:p>
            <a:r>
              <a:rPr lang="ru-RU" i="1" dirty="0" smtClean="0">
                <a:solidFill>
                  <a:schemeClr val="accent2">
                    <a:lumMod val="50000"/>
                  </a:schemeClr>
                </a:solidFill>
                <a:latin typeface="Arial" panose="020B0604020202020204" pitchFamily="34" charset="0"/>
                <a:cs typeface="Arial" panose="020B0604020202020204" pitchFamily="34" charset="0"/>
              </a:rPr>
              <a:t>План-конспект </a:t>
            </a:r>
            <a:r>
              <a:rPr lang="ru-RU" i="1" dirty="0">
                <a:solidFill>
                  <a:schemeClr val="accent2">
                    <a:lumMod val="50000"/>
                  </a:schemeClr>
                </a:solidFill>
                <a:latin typeface="Arial" panose="020B0604020202020204" pitchFamily="34" charset="0"/>
                <a:cs typeface="Arial" panose="020B0604020202020204" pitchFamily="34" charset="0"/>
              </a:rPr>
              <a:t>урока</a:t>
            </a:r>
          </a:p>
          <a:p>
            <a:r>
              <a:rPr lang="ru-RU" i="1" dirty="0" smtClean="0">
                <a:solidFill>
                  <a:schemeClr val="accent2">
                    <a:lumMod val="50000"/>
                  </a:schemeClr>
                </a:solidFill>
                <a:latin typeface="Arial" panose="020B0604020202020204" pitchFamily="34" charset="0"/>
                <a:cs typeface="Arial" panose="020B0604020202020204" pitchFamily="34" charset="0"/>
              </a:rPr>
              <a:t>литературы </a:t>
            </a:r>
            <a:r>
              <a:rPr lang="ru-RU" i="1" dirty="0">
                <a:solidFill>
                  <a:schemeClr val="accent2">
                    <a:lumMod val="50000"/>
                  </a:schemeClr>
                </a:solidFill>
                <a:latin typeface="Arial" panose="020B0604020202020204" pitchFamily="34" charset="0"/>
                <a:cs typeface="Arial" panose="020B0604020202020204" pitchFamily="34" charset="0"/>
              </a:rPr>
              <a:t>в 5 классе </a:t>
            </a:r>
          </a:p>
          <a:p>
            <a:r>
              <a:rPr lang="ru-RU" i="1" dirty="0" smtClean="0">
                <a:solidFill>
                  <a:schemeClr val="accent2">
                    <a:lumMod val="50000"/>
                  </a:schemeClr>
                </a:solidFill>
                <a:latin typeface="Arial" panose="020B0604020202020204" pitchFamily="34" charset="0"/>
                <a:cs typeface="Arial" panose="020B0604020202020204" pitchFamily="34" charset="0"/>
              </a:rPr>
              <a:t>по теме:</a:t>
            </a:r>
            <a:endParaRPr lang="ru-RU" i="1" dirty="0">
              <a:solidFill>
                <a:schemeClr val="accent2">
                  <a:lumMod val="50000"/>
                </a:schemeClr>
              </a:solidFill>
              <a:latin typeface="Arial" panose="020B0604020202020204" pitchFamily="34" charset="0"/>
              <a:cs typeface="Arial" panose="020B0604020202020204" pitchFamily="34" charset="0"/>
            </a:endParaRPr>
          </a:p>
          <a:p>
            <a:endParaRPr lang="ru-RU" dirty="0"/>
          </a:p>
        </p:txBody>
      </p:sp>
      <p:sp>
        <p:nvSpPr>
          <p:cNvPr id="7" name="Блок-схема: узел 6"/>
          <p:cNvSpPr/>
          <p:nvPr/>
        </p:nvSpPr>
        <p:spPr>
          <a:xfrm>
            <a:off x="7849101" y="4889717"/>
            <a:ext cx="3751006" cy="1401993"/>
          </a:xfrm>
          <a:prstGeom prst="flowChartConnector">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6" name="Прямоугольный треугольник 5"/>
          <p:cNvSpPr/>
          <p:nvPr/>
        </p:nvSpPr>
        <p:spPr>
          <a:xfrm>
            <a:off x="0" y="4468761"/>
            <a:ext cx="3392128" cy="2389239"/>
          </a:xfrm>
          <a:prstGeom prst="rtTriangle">
            <a:avLst/>
          </a:prstGeom>
          <a:solidFill>
            <a:schemeClr val="accent2">
              <a:lumMod val="75000"/>
              <a:alpha val="50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ru-RU" b="1">
              <a:ln w="22225">
                <a:solidFill>
                  <a:schemeClr val="accent2"/>
                </a:solidFill>
                <a:prstDash val="solid"/>
              </a:ln>
              <a:solidFill>
                <a:schemeClr val="accent2">
                  <a:lumMod val="40000"/>
                  <a:lumOff val="60000"/>
                </a:schemeClr>
              </a:solidFill>
            </a:endParaRPr>
          </a:p>
        </p:txBody>
      </p:sp>
      <p:sp>
        <p:nvSpPr>
          <p:cNvPr id="3" name="Подзаголовок 2"/>
          <p:cNvSpPr>
            <a:spLocks noGrp="1"/>
          </p:cNvSpPr>
          <p:nvPr>
            <p:ph type="subTitle" idx="1"/>
          </p:nvPr>
        </p:nvSpPr>
        <p:spPr>
          <a:xfrm>
            <a:off x="7332908" y="4994865"/>
            <a:ext cx="4783393" cy="1655762"/>
          </a:xfrm>
        </p:spPr>
        <p:txBody>
          <a:bodyPr anchor="ctr">
            <a:normAutofit/>
          </a:bodyPr>
          <a:lstStyle/>
          <a:p>
            <a:r>
              <a:rPr lang="ru-RU" sz="1800" i="1" dirty="0" smtClean="0">
                <a:solidFill>
                  <a:schemeClr val="accent2">
                    <a:lumMod val="50000"/>
                  </a:schemeClr>
                </a:solidFill>
                <a:effectLst>
                  <a:outerShdw blurRad="38100" dist="38100" dir="2700000" algn="tl">
                    <a:srgbClr val="000000">
                      <a:alpha val="43137"/>
                    </a:srgbClr>
                  </a:outerShdw>
                </a:effectLst>
              </a:rPr>
              <a:t>Учитель русского языка и </a:t>
            </a:r>
            <a:r>
              <a:rPr lang="ru-RU" sz="1800" i="1" dirty="0">
                <a:solidFill>
                  <a:schemeClr val="accent2">
                    <a:lumMod val="50000"/>
                  </a:schemeClr>
                </a:solidFill>
                <a:effectLst>
                  <a:outerShdw blurRad="38100" dist="38100" dir="2700000" algn="tl">
                    <a:srgbClr val="000000">
                      <a:alpha val="43137"/>
                    </a:srgbClr>
                  </a:outerShdw>
                </a:effectLst>
              </a:rPr>
              <a:t>литературы</a:t>
            </a:r>
            <a:r>
              <a:rPr lang="ru-RU" sz="1800" i="1" dirty="0" smtClean="0">
                <a:solidFill>
                  <a:schemeClr val="accent2">
                    <a:lumMod val="50000"/>
                  </a:schemeClr>
                </a:solidFill>
                <a:effectLst>
                  <a:outerShdw blurRad="38100" dist="38100" dir="2700000" algn="tl">
                    <a:srgbClr val="000000">
                      <a:alpha val="43137"/>
                    </a:srgbClr>
                  </a:outerShdw>
                </a:effectLst>
              </a:rPr>
              <a:t>                                                                                   Окунева Ольга Александровна</a:t>
            </a:r>
          </a:p>
          <a:p>
            <a:endParaRPr lang="ru-RU" sz="1800" dirty="0"/>
          </a:p>
        </p:txBody>
      </p:sp>
      <p:cxnSp>
        <p:nvCxnSpPr>
          <p:cNvPr id="9" name="Прямая соединительная линия 8"/>
          <p:cNvCxnSpPr/>
          <p:nvPr/>
        </p:nvCxnSpPr>
        <p:spPr>
          <a:xfrm>
            <a:off x="4174772" y="3982065"/>
            <a:ext cx="3842455" cy="29497"/>
          </a:xfrm>
          <a:prstGeom prst="line">
            <a:avLst/>
          </a:prstGeom>
          <a:ln w="142875" cap="sq">
            <a:solidFill>
              <a:schemeClr val="accent2">
                <a:lumMod val="60000"/>
                <a:lumOff val="40000"/>
              </a:schemeClr>
            </a:solidFill>
            <a:prstDash val="sysDot"/>
            <a:miter lim="800000"/>
            <a:headEnd type="none" w="sm" len="sm"/>
            <a:tailEnd type="none"/>
          </a:ln>
        </p:spPr>
        <p:style>
          <a:lnRef idx="1">
            <a:schemeClr val="accent1"/>
          </a:lnRef>
          <a:fillRef idx="0">
            <a:schemeClr val="accent1"/>
          </a:fillRef>
          <a:effectRef idx="0">
            <a:schemeClr val="accent1"/>
          </a:effectRef>
          <a:fontRef idx="minor">
            <a:schemeClr val="tx1"/>
          </a:fontRef>
        </p:style>
      </p:cxnSp>
      <p:sp>
        <p:nvSpPr>
          <p:cNvPr id="14" name="Диагональная полоса 13"/>
          <p:cNvSpPr/>
          <p:nvPr/>
        </p:nvSpPr>
        <p:spPr>
          <a:xfrm rot="5400000">
            <a:off x="10709036" y="-75449"/>
            <a:ext cx="1407515" cy="1558413"/>
          </a:xfrm>
          <a:prstGeom prst="diagStripe">
            <a:avLst/>
          </a:prstGeom>
          <a:solidFill>
            <a:schemeClr val="accent2">
              <a:lumMod val="50000"/>
            </a:schemeClr>
          </a:solidFill>
          <a:ln w="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solidFill>
                <a:schemeClr val="tx1"/>
              </a:solidFill>
            </a:endParaRPr>
          </a:p>
        </p:txBody>
      </p:sp>
    </p:spTree>
    <p:extLst>
      <p:ext uri="{BB962C8B-B14F-4D97-AF65-F5344CB8AC3E}">
        <p14:creationId xmlns:p14="http://schemas.microsoft.com/office/powerpoint/2010/main" xmlns="" val="257138162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1"/>
          <p:cNvSpPr>
            <a:spLocks noGrp="1" noChangeArrowheads="1"/>
          </p:cNvSpPr>
          <p:nvPr>
            <p:ph type="title"/>
          </p:nvPr>
        </p:nvSpPr>
        <p:spPr bwMode="auto">
          <a:xfrm>
            <a:off x="5052601" y="-30778"/>
            <a:ext cx="2280618" cy="292388"/>
          </a:xfrm>
          <a:prstGeom prst="rect">
            <a:avLst/>
          </a:prstGeom>
          <a:noFill/>
          <a:ln>
            <a:noFill/>
          </a:ln>
          <a:effectLst/>
        </p:spPr>
        <p:txBody>
          <a:bodyPr vert="horz" wrap="none" lIns="1028376" tIns="45720" rIns="91440" bIns="0" numCol="1" rtlCol="0" anchor="ctr" anchorCtr="0" compatLnSpc="1">
            <a:prstTxWarp prst="textNoShape">
              <a:avLst/>
            </a:prstTxWarp>
            <a:spAutoFit/>
          </a:bodyPr>
          <a:lstStyle/>
          <a:p>
            <a:pPr algn="ctr" eaLnBrk="0" fontAlgn="base" hangingPunct="0">
              <a:lnSpc>
                <a:spcPct val="100000"/>
              </a:lnSpc>
              <a:spcAft>
                <a:spcPct val="0"/>
              </a:spcAft>
            </a:pPr>
            <a:r>
              <a:rPr lang="ru-RU" altLang="ru-RU" sz="1600" b="1" dirty="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План урока</a:t>
            </a:r>
          </a:p>
        </p:txBody>
      </p:sp>
      <p:graphicFrame>
        <p:nvGraphicFramePr>
          <p:cNvPr id="4" name="Объект 3"/>
          <p:cNvGraphicFramePr>
            <a:graphicFrameLocks noGrp="1"/>
          </p:cNvGraphicFramePr>
          <p:nvPr>
            <p:ph idx="1"/>
            <p:extLst>
              <p:ext uri="{D42A27DB-BD31-4B8C-83A1-F6EECF244321}">
                <p14:modId xmlns:p14="http://schemas.microsoft.com/office/powerpoint/2010/main" xmlns="" val="351778841"/>
              </p:ext>
            </p:extLst>
          </p:nvPr>
        </p:nvGraphicFramePr>
        <p:xfrm>
          <a:off x="182880" y="298382"/>
          <a:ext cx="11867949" cy="6501997"/>
        </p:xfrm>
        <a:graphic>
          <a:graphicData uri="http://schemas.openxmlformats.org/drawingml/2006/table">
            <a:tbl>
              <a:tblPr firstRow="1" firstCol="1" lastRow="1" lastCol="1" bandRow="1" bandCol="1">
                <a:tableStyleId>{5C22544A-7EE6-4342-B048-85BDC9FD1C3A}</a:tableStyleId>
              </a:tblPr>
              <a:tblGrid>
                <a:gridCol w="1414914">
                  <a:extLst>
                    <a:ext uri="{9D8B030D-6E8A-4147-A177-3AD203B41FA5}">
                      <a16:colId xmlns:a16="http://schemas.microsoft.com/office/drawing/2014/main" xmlns="" val="2546605093"/>
                    </a:ext>
                  </a:extLst>
                </a:gridCol>
                <a:gridCol w="10453035">
                  <a:extLst>
                    <a:ext uri="{9D8B030D-6E8A-4147-A177-3AD203B41FA5}">
                      <a16:colId xmlns:a16="http://schemas.microsoft.com/office/drawing/2014/main" xmlns="" val="1394447009"/>
                    </a:ext>
                  </a:extLst>
                </a:gridCol>
              </a:tblGrid>
              <a:tr h="266801">
                <a:tc>
                  <a:txBody>
                    <a:bodyPr/>
                    <a:lstStyle/>
                    <a:p>
                      <a:pPr>
                        <a:lnSpc>
                          <a:spcPct val="150000"/>
                        </a:lnSpc>
                        <a:spcAft>
                          <a:spcPts val="0"/>
                        </a:spcAft>
                      </a:pPr>
                      <a:r>
                        <a:rPr lang="ru-RU" sz="1200" b="1" kern="1200" dirty="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Предмет:</a:t>
                      </a:r>
                    </a:p>
                  </a:txBody>
                  <a:tcPr marL="48468" marR="48468"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nSpc>
                          <a:spcPct val="150000"/>
                        </a:lnSpc>
                        <a:spcAft>
                          <a:spcPts val="0"/>
                        </a:spcAft>
                      </a:pPr>
                      <a:r>
                        <a:rPr lang="ru-RU" sz="1200" b="1" kern="1200" dirty="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Родная (русская) литература (5 класс</a:t>
                      </a:r>
                      <a:r>
                        <a:rPr lang="ru-RU" sz="1200" b="1" kern="1200" dirty="0" smtClean="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a:t>
                      </a:r>
                    </a:p>
                    <a:p>
                      <a:pPr>
                        <a:lnSpc>
                          <a:spcPct val="150000"/>
                        </a:lnSpc>
                        <a:spcAft>
                          <a:spcPts val="0"/>
                        </a:spcAft>
                      </a:pPr>
                      <a:endParaRPr lang="ru-RU" sz="1200" b="1" kern="1200" dirty="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endParaRPr>
                    </a:p>
                  </a:txBody>
                  <a:tcPr marL="48468" marR="48468"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xmlns="" val="4284343587"/>
                  </a:ext>
                </a:extLst>
              </a:tr>
              <a:tr h="410186">
                <a:tc>
                  <a:txBody>
                    <a:bodyPr/>
                    <a:lstStyle/>
                    <a:p>
                      <a:pPr>
                        <a:spcAft>
                          <a:spcPts val="0"/>
                        </a:spcAft>
                      </a:pPr>
                      <a:r>
                        <a:rPr lang="ru-RU" sz="1200" b="1" kern="1200" dirty="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Место в системе уроков</a:t>
                      </a:r>
                    </a:p>
                  </a:txBody>
                  <a:tcPr marL="48468" marR="48468"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spcAft>
                          <a:spcPts val="0"/>
                        </a:spcAft>
                      </a:pPr>
                      <a:r>
                        <a:rPr lang="ru-RU" sz="1200" b="1" kern="1200" dirty="0">
                          <a:ln>
                            <a:gradFill flip="none" rotWithShape="1">
                              <a:gsLst>
                                <a:gs pos="0">
                                  <a:schemeClr val="accent2">
                                    <a:lumMod val="38000"/>
                                    <a:lumOff val="62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Пятый</a:t>
                      </a:r>
                      <a:r>
                        <a:rPr lang="ru-RU" sz="1200" b="1" kern="1200" dirty="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 в разделе  «Из русской литературы XX века»</a:t>
                      </a:r>
                    </a:p>
                  </a:txBody>
                  <a:tcPr marL="48468" marR="48468"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xmlns="" val="2078267613"/>
                  </a:ext>
                </a:extLst>
              </a:tr>
              <a:tr h="266801">
                <a:tc>
                  <a:txBody>
                    <a:bodyPr/>
                    <a:lstStyle/>
                    <a:p>
                      <a:pPr>
                        <a:lnSpc>
                          <a:spcPct val="150000"/>
                        </a:lnSpc>
                        <a:spcAft>
                          <a:spcPts val="0"/>
                        </a:spcAft>
                      </a:pPr>
                      <a:r>
                        <a:rPr lang="ru-RU" sz="1200" b="1" kern="1200" dirty="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Тема урока:</a:t>
                      </a:r>
                    </a:p>
                  </a:txBody>
                  <a:tcPr marL="48468" marR="48468"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just">
                        <a:spcAft>
                          <a:spcPts val="0"/>
                        </a:spcAft>
                      </a:pPr>
                      <a:r>
                        <a:rPr lang="ru-RU" sz="1200" b="1" kern="1200" dirty="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«У войны не детское </a:t>
                      </a:r>
                      <a:r>
                        <a:rPr lang="ru-RU" sz="1200" b="1" kern="1200" dirty="0" smtClean="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лицо. Поэты о Великой </a:t>
                      </a:r>
                      <a:r>
                        <a:rPr lang="ru-RU" sz="1200" b="1" kern="1200" dirty="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Отечественной войне</a:t>
                      </a:r>
                      <a:r>
                        <a:rPr lang="ru-RU" sz="1200" b="1" kern="1200" dirty="0" smtClean="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 Подвиг детей-героев».</a:t>
                      </a:r>
                      <a:endParaRPr lang="ru-RU" sz="1200" b="1" kern="1200" dirty="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endParaRPr>
                    </a:p>
                  </a:txBody>
                  <a:tcPr marL="48468" marR="48468"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xmlns="" val="768093847"/>
                  </a:ext>
                </a:extLst>
              </a:tr>
              <a:tr h="399905">
                <a:tc>
                  <a:txBody>
                    <a:bodyPr/>
                    <a:lstStyle/>
                    <a:p>
                      <a:pPr>
                        <a:spcAft>
                          <a:spcPts val="0"/>
                        </a:spcAft>
                      </a:pPr>
                      <a:r>
                        <a:rPr lang="ru-RU" sz="1200" b="1" kern="120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Цель урока:</a:t>
                      </a:r>
                    </a:p>
                  </a:txBody>
                  <a:tcPr marL="48468" marR="48468"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indent="0" algn="l">
                        <a:spcAft>
                          <a:spcPts val="0"/>
                        </a:spcAft>
                      </a:pPr>
                      <a:r>
                        <a:rPr lang="ru-RU" sz="1200" b="1" kern="1200" dirty="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Познакомить учащихся с лирическими произведениями о </a:t>
                      </a:r>
                      <a:r>
                        <a:rPr lang="ru-RU" sz="1200" b="1" kern="1200" dirty="0" smtClean="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подвигах </a:t>
                      </a:r>
                      <a:r>
                        <a:rPr lang="ru-RU" sz="1200" b="1" kern="1200" dirty="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детей </a:t>
                      </a:r>
                      <a:r>
                        <a:rPr lang="ru-RU" sz="1200" b="1" kern="1200" dirty="0" smtClean="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в годы </a:t>
                      </a:r>
                      <a:r>
                        <a:rPr lang="ru-RU" sz="1200" b="1" kern="1200" dirty="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Великой Отечественной </a:t>
                      </a:r>
                      <a:r>
                        <a:rPr lang="ru-RU" sz="1200" b="1" kern="1200" dirty="0" smtClean="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войны.</a:t>
                      </a:r>
                      <a:endParaRPr lang="ru-RU" sz="1200" b="1" kern="1200" dirty="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endParaRPr>
                    </a:p>
                  </a:txBody>
                  <a:tcPr marL="48468" marR="48468"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xmlns="" val="3490249124"/>
                  </a:ext>
                </a:extLst>
              </a:tr>
              <a:tr h="1488899">
                <a:tc>
                  <a:txBody>
                    <a:bodyPr/>
                    <a:lstStyle/>
                    <a:p>
                      <a:pPr>
                        <a:spcAft>
                          <a:spcPts val="0"/>
                        </a:spcAft>
                      </a:pPr>
                      <a:r>
                        <a:rPr lang="ru-RU" sz="1200" b="1" kern="1200" dirty="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Планируемые результаты:</a:t>
                      </a:r>
                    </a:p>
                  </a:txBody>
                  <a:tcPr marL="48468" marR="48468"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spcAft>
                          <a:spcPts val="0"/>
                        </a:spcAft>
                      </a:pPr>
                      <a:r>
                        <a:rPr lang="ru-RU" sz="1200" b="1" kern="1200" dirty="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Предметные: воспитание грамотного читателя и слушателя, способного </a:t>
                      </a:r>
                      <a:r>
                        <a:rPr lang="ru-RU" sz="1200" b="1" kern="1200" dirty="0" smtClean="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правильно формулировать и аргументировать свою точку</a:t>
                      </a:r>
                      <a:r>
                        <a:rPr lang="ru-RU" sz="1200" b="1" kern="1200" baseline="0" dirty="0" smtClean="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 зрения во время монолога или диалога на уроке, а также при выполнении творческих и самостоятельных работ в письменной форме.</a:t>
                      </a:r>
                    </a:p>
                    <a:p>
                      <a:pPr>
                        <a:spcAft>
                          <a:spcPts val="0"/>
                        </a:spcAft>
                      </a:pPr>
                      <a:endParaRPr lang="ru-RU" sz="1200" b="1" kern="1200" dirty="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endParaRPr>
                    </a:p>
                    <a:p>
                      <a:pPr>
                        <a:spcAft>
                          <a:spcPts val="0"/>
                        </a:spcAft>
                      </a:pPr>
                      <a:r>
                        <a:rPr lang="ru-RU" sz="1200" b="1" kern="1200" dirty="0" err="1">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Метапредметные</a:t>
                      </a:r>
                      <a:r>
                        <a:rPr lang="ru-RU" sz="1200" b="1" kern="1200" dirty="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 </a:t>
                      </a:r>
                      <a:r>
                        <a:rPr lang="ru-RU" sz="1200" b="1" kern="1200" dirty="0" smtClean="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ученики умеют </a:t>
                      </a:r>
                      <a:r>
                        <a:rPr lang="ru-RU" sz="1200" b="1" kern="1200" dirty="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соотносить содержание литературного произведения с определенной исторической эпохой, </a:t>
                      </a:r>
                    </a:p>
                    <a:p>
                      <a:pPr>
                        <a:spcAft>
                          <a:spcPts val="0"/>
                        </a:spcAft>
                      </a:pPr>
                      <a:r>
                        <a:rPr lang="ru-RU" sz="1200" b="1" kern="1200" dirty="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художественными ценностями культуры: произведениями изобразительного искусства, музыкальными и кинопроизведениями.</a:t>
                      </a:r>
                    </a:p>
                    <a:p>
                      <a:pPr>
                        <a:spcAft>
                          <a:spcPts val="0"/>
                        </a:spcAft>
                      </a:pPr>
                      <a:endParaRPr lang="ru-RU" sz="1200" b="1" kern="1200" dirty="0" smtClean="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endParaRPr>
                    </a:p>
                    <a:p>
                      <a:pPr>
                        <a:spcAft>
                          <a:spcPts val="0"/>
                        </a:spcAft>
                      </a:pPr>
                      <a:r>
                        <a:rPr lang="ru-RU" sz="1200" b="1" kern="1200" dirty="0" smtClean="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Личностные</a:t>
                      </a:r>
                      <a:r>
                        <a:rPr lang="ru-RU" sz="1200" b="1" kern="1200" dirty="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 </a:t>
                      </a:r>
                      <a:r>
                        <a:rPr lang="ru-RU" sz="1200" b="1" kern="1200" dirty="0" smtClean="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учен</a:t>
                      </a:r>
                      <a:r>
                        <a:rPr lang="ru-RU" sz="1200" b="1" kern="1200" baseline="0" dirty="0" smtClean="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ики демонстрируют владение навыком </a:t>
                      </a:r>
                      <a:r>
                        <a:rPr lang="ru-RU" sz="1200" b="1" kern="1200" dirty="0" smtClean="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вести </a:t>
                      </a:r>
                      <a:r>
                        <a:rPr lang="ru-RU" sz="1200" b="1" kern="1200" dirty="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коммуникативную деятельность, устанавливать связь между целью своей деятельности и её мотивом; </a:t>
                      </a:r>
                      <a:r>
                        <a:rPr lang="ru-RU" sz="1200" b="1" kern="1200" dirty="0" smtClean="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проходят этап осознания учебных</a:t>
                      </a:r>
                      <a:r>
                        <a:rPr lang="ru-RU" sz="1200" b="1" kern="1200" baseline="0" dirty="0" smtClean="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 задач и облада</a:t>
                      </a:r>
                      <a:r>
                        <a:rPr lang="ru-RU" sz="1200" b="1" kern="1200" dirty="0" smtClean="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ют необходимыми компетенциями для их решения,</a:t>
                      </a:r>
                      <a:r>
                        <a:rPr lang="ru-RU" sz="1200" b="1" kern="1200" baseline="0" dirty="0" smtClean="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 основываясь на личност</a:t>
                      </a:r>
                      <a:r>
                        <a:rPr lang="ru-RU" sz="1200" b="1" kern="1200" dirty="0" smtClean="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ном выборе, формированных нравственных чувствах </a:t>
                      </a:r>
                      <a:r>
                        <a:rPr lang="ru-RU" sz="1200" b="1" kern="1200" dirty="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и </a:t>
                      </a:r>
                      <a:r>
                        <a:rPr lang="ru-RU" sz="1200" b="1" kern="1200" dirty="0" smtClean="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поведении.</a:t>
                      </a:r>
                      <a:r>
                        <a:rPr lang="ru-RU" sz="1200" b="1" kern="1200" baseline="0" dirty="0" smtClean="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 Обучающиеся </a:t>
                      </a:r>
                      <a:r>
                        <a:rPr lang="ru-RU" sz="1200" b="1" kern="1200" dirty="0" smtClean="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осознанно </a:t>
                      </a:r>
                      <a:r>
                        <a:rPr lang="ru-RU" sz="1200" b="1" kern="1200" dirty="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и </a:t>
                      </a:r>
                      <a:r>
                        <a:rPr lang="ru-RU" sz="1200" b="1" kern="1200" dirty="0" smtClean="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ответственно относятся к собственным словам и поступкам, действиям других людей.</a:t>
                      </a:r>
                    </a:p>
                    <a:p>
                      <a:pPr>
                        <a:spcAft>
                          <a:spcPts val="0"/>
                        </a:spcAft>
                      </a:pPr>
                      <a:endParaRPr lang="ru-RU" sz="1200" b="1" kern="1200" dirty="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endParaRPr>
                    </a:p>
                  </a:txBody>
                  <a:tcPr marL="48468" marR="48468"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xmlns="" val="981664150"/>
                  </a:ext>
                </a:extLst>
              </a:tr>
              <a:tr h="439988">
                <a:tc>
                  <a:txBody>
                    <a:bodyPr/>
                    <a:lstStyle/>
                    <a:p>
                      <a:pPr>
                        <a:lnSpc>
                          <a:spcPct val="150000"/>
                        </a:lnSpc>
                        <a:spcAft>
                          <a:spcPts val="0"/>
                        </a:spcAft>
                      </a:pPr>
                      <a:r>
                        <a:rPr lang="ru-RU" sz="1200" b="1" kern="120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Тип урока:</a:t>
                      </a:r>
                    </a:p>
                  </a:txBody>
                  <a:tcPr marL="48468" marR="48468"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just">
                        <a:spcAft>
                          <a:spcPts val="0"/>
                        </a:spcAft>
                      </a:pPr>
                      <a:r>
                        <a:rPr lang="ru-RU" sz="1200" b="1" kern="1200" dirty="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Комбинированный. </a:t>
                      </a:r>
                      <a:r>
                        <a:rPr lang="ru-RU" sz="1200" b="1" kern="1200" dirty="0" smtClean="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(актуализация </a:t>
                      </a:r>
                      <a:r>
                        <a:rPr lang="ru-RU" sz="1200" b="1" kern="1200" dirty="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имеющихся знаний о военной лирике, </a:t>
                      </a:r>
                      <a:r>
                        <a:rPr lang="ru-RU" sz="1200" b="1" kern="1200" dirty="0" smtClean="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изучение </a:t>
                      </a:r>
                      <a:r>
                        <a:rPr lang="ru-RU" sz="1200" b="1" kern="1200" dirty="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нового материала, </a:t>
                      </a:r>
                      <a:r>
                        <a:rPr lang="ru-RU" sz="1200" b="1" kern="1200" dirty="0" smtClean="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художественное </a:t>
                      </a:r>
                      <a:r>
                        <a:rPr lang="ru-RU" sz="1200" b="1" kern="1200" dirty="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восприятие, осмысление и осознание человеческих ценностей посредством </a:t>
                      </a:r>
                      <a:r>
                        <a:rPr lang="ru-RU" sz="1200" b="1" kern="1200" dirty="0" smtClean="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изучения текстов </a:t>
                      </a:r>
                      <a:r>
                        <a:rPr lang="ru-RU" sz="1200" b="1" kern="1200" dirty="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лирических произведений.</a:t>
                      </a:r>
                    </a:p>
                  </a:txBody>
                  <a:tcPr marL="48468" marR="48468"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xmlns="" val="3402622774"/>
                  </a:ext>
                </a:extLst>
              </a:tr>
              <a:tr h="555763">
                <a:tc>
                  <a:txBody>
                    <a:bodyPr/>
                    <a:lstStyle/>
                    <a:p>
                      <a:pPr>
                        <a:spcAft>
                          <a:spcPts val="0"/>
                        </a:spcAft>
                      </a:pPr>
                      <a:r>
                        <a:rPr lang="ru-RU" sz="1200" b="1" kern="120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Формы и методы работы:</a:t>
                      </a:r>
                    </a:p>
                  </a:txBody>
                  <a:tcPr marL="48468" marR="48468"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21590" algn="just">
                        <a:spcAft>
                          <a:spcPts val="0"/>
                        </a:spcAft>
                      </a:pPr>
                      <a:r>
                        <a:rPr lang="ru-RU" sz="1200" b="1" kern="1200" dirty="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фронтальная, индивидуальная, групповая; </a:t>
                      </a:r>
                      <a:endParaRPr lang="ru-RU" sz="1200" b="1" kern="1200" dirty="0" smtClean="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endParaRPr>
                    </a:p>
                    <a:p>
                      <a:pPr marL="21590" algn="just">
                        <a:spcAft>
                          <a:spcPts val="0"/>
                        </a:spcAft>
                      </a:pPr>
                      <a:endParaRPr lang="ru-RU" sz="1200" b="1" kern="1200" dirty="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endParaRPr>
                    </a:p>
                    <a:p>
                      <a:pPr marL="21590" algn="just">
                        <a:spcAft>
                          <a:spcPts val="0"/>
                        </a:spcAft>
                      </a:pPr>
                      <a:r>
                        <a:rPr lang="ru-RU" sz="1200" b="1" kern="1200" dirty="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вербальные (беседа, объяснение и рассказ учителя с элементами беседы; выразительное чтение), </a:t>
                      </a:r>
                    </a:p>
                    <a:p>
                      <a:pPr marL="21590" algn="just">
                        <a:spcAft>
                          <a:spcPts val="0"/>
                        </a:spcAft>
                      </a:pPr>
                      <a:r>
                        <a:rPr lang="ru-RU" sz="1200" b="1" kern="1200" dirty="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практические (словарная работа, анализ произведения по плану), творческая работа (домашнее задание</a:t>
                      </a:r>
                      <a:r>
                        <a:rPr lang="ru-RU" sz="1200" b="1" kern="1200" dirty="0" smtClean="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a:t>
                      </a:r>
                    </a:p>
                    <a:p>
                      <a:pPr marL="21590" algn="just">
                        <a:spcAft>
                          <a:spcPts val="0"/>
                        </a:spcAft>
                      </a:pPr>
                      <a:endParaRPr lang="ru-RU" sz="1200" b="1" kern="1200" dirty="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endParaRPr>
                    </a:p>
                  </a:txBody>
                  <a:tcPr marL="48468" marR="48468"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xmlns="" val="50663831"/>
                  </a:ext>
                </a:extLst>
              </a:tr>
              <a:tr h="222718">
                <a:tc>
                  <a:txBody>
                    <a:bodyPr/>
                    <a:lstStyle/>
                    <a:p>
                      <a:pPr>
                        <a:spcAft>
                          <a:spcPts val="0"/>
                        </a:spcAft>
                      </a:pPr>
                      <a:r>
                        <a:rPr lang="ru-RU" sz="1200" b="1" kern="120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Приемы:</a:t>
                      </a:r>
                    </a:p>
                  </a:txBody>
                  <a:tcPr marL="48468" marR="48468"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21590" algn="just">
                        <a:spcAft>
                          <a:spcPts val="0"/>
                        </a:spcAft>
                      </a:pPr>
                      <a:r>
                        <a:rPr lang="ru-RU" sz="1200" b="1" kern="1200" dirty="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«Иллюстрация», «Ассоциации», «Физкультминутка», «</a:t>
                      </a:r>
                      <a:r>
                        <a:rPr lang="ru-RU" sz="1200" b="1" kern="1200" dirty="0" err="1">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Синквейн</a:t>
                      </a:r>
                      <a:r>
                        <a:rPr lang="ru-RU" sz="1200" b="1" kern="1200" dirty="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 «Наш урожай».</a:t>
                      </a:r>
                    </a:p>
                  </a:txBody>
                  <a:tcPr marL="48468" marR="48468"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xmlns="" val="1993334481"/>
                  </a:ext>
                </a:extLst>
              </a:tr>
              <a:tr h="1136957">
                <a:tc>
                  <a:txBody>
                    <a:bodyPr/>
                    <a:lstStyle/>
                    <a:p>
                      <a:pPr algn="just">
                        <a:lnSpc>
                          <a:spcPct val="150000"/>
                        </a:lnSpc>
                        <a:spcAft>
                          <a:spcPts val="0"/>
                        </a:spcAft>
                      </a:pPr>
                      <a:r>
                        <a:rPr lang="ru-RU" sz="1200" b="1" kern="120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Оборудование,</a:t>
                      </a:r>
                    </a:p>
                    <a:p>
                      <a:pPr algn="just">
                        <a:lnSpc>
                          <a:spcPct val="150000"/>
                        </a:lnSpc>
                        <a:spcAft>
                          <a:spcPts val="0"/>
                        </a:spcAft>
                      </a:pPr>
                      <a:r>
                        <a:rPr lang="ru-RU" sz="1200" b="1" kern="120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Оформление доски: </a:t>
                      </a:r>
                    </a:p>
                    <a:p>
                      <a:pPr>
                        <a:lnSpc>
                          <a:spcPct val="150000"/>
                        </a:lnSpc>
                        <a:spcAft>
                          <a:spcPts val="0"/>
                        </a:spcAft>
                      </a:pPr>
                      <a:r>
                        <a:rPr lang="ru-RU" sz="1200" b="1" kern="120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 </a:t>
                      </a:r>
                    </a:p>
                  </a:txBody>
                  <a:tcPr marL="48468" marR="48468"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342900" lvl="0" indent="-342900" algn="just">
                        <a:spcAft>
                          <a:spcPts val="0"/>
                        </a:spcAft>
                        <a:buFont typeface="+mj-lt"/>
                        <a:buAutoNum type="arabicPeriod"/>
                      </a:pPr>
                      <a:r>
                        <a:rPr lang="ru-RU" sz="1200" b="1" kern="1200" dirty="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Портреты поэтов, фотографии военных лет и картины </a:t>
                      </a:r>
                      <a:r>
                        <a:rPr lang="ru-RU" sz="1200" b="1" kern="1200" dirty="0" smtClean="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на военную тематику; </a:t>
                      </a:r>
                      <a:endParaRPr lang="ru-RU" sz="1200" b="1" kern="1200" dirty="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endParaRPr>
                    </a:p>
                    <a:p>
                      <a:pPr marL="342900" lvl="0" indent="-342900" algn="just">
                        <a:spcAft>
                          <a:spcPts val="0"/>
                        </a:spcAft>
                        <a:buFont typeface="+mj-lt"/>
                        <a:buAutoNum type="arabicPeriod"/>
                      </a:pPr>
                      <a:r>
                        <a:rPr lang="ru-RU" sz="1200" b="1" kern="1200" dirty="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Тексты лирических произведений о войне;</a:t>
                      </a:r>
                    </a:p>
                    <a:p>
                      <a:pPr marL="342900" lvl="0" indent="-342900" algn="just">
                        <a:spcAft>
                          <a:spcPts val="0"/>
                        </a:spcAft>
                        <a:buFont typeface="+mj-lt"/>
                        <a:buAutoNum type="arabicPeriod"/>
                      </a:pPr>
                      <a:r>
                        <a:rPr lang="ru-RU" sz="1200" b="1" kern="1200" dirty="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Таблицы и плакаты: «Ассоциативный ряд к слову «Война»», «</a:t>
                      </a:r>
                      <a:r>
                        <a:rPr lang="ru-RU" sz="1200" b="1" kern="1200" dirty="0" err="1">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Синквейн</a:t>
                      </a:r>
                      <a:r>
                        <a:rPr lang="ru-RU" sz="1200" b="1" kern="1200" dirty="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 «Анализ стихотворения»; </a:t>
                      </a:r>
                    </a:p>
                    <a:p>
                      <a:pPr marL="342900" lvl="0" indent="-342900" algn="just">
                        <a:spcAft>
                          <a:spcPts val="0"/>
                        </a:spcAft>
                        <a:buFont typeface="+mj-lt"/>
                        <a:buAutoNum type="arabicPeriod"/>
                      </a:pPr>
                      <a:r>
                        <a:rPr lang="ru-RU" sz="1200" b="1" kern="1200" dirty="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Мультимедийная презентация «У войны не детское лицо», проектор, экран, компьютер;</a:t>
                      </a:r>
                    </a:p>
                    <a:p>
                      <a:pPr marL="342900" lvl="0" indent="-342900" algn="just">
                        <a:spcAft>
                          <a:spcPts val="0"/>
                        </a:spcAft>
                        <a:buFont typeface="+mj-lt"/>
                        <a:buAutoNum type="arabicPeriod"/>
                      </a:pPr>
                      <a:r>
                        <a:rPr lang="ru-RU" sz="1200" b="1" kern="1200" dirty="0" smtClean="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Видеоматериал (музыкальный клип на песню </a:t>
                      </a:r>
                      <a:r>
                        <a:rPr lang="ru-RU" sz="1200" b="1" kern="1200" dirty="0" err="1" smtClean="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Т.Гвердцители</a:t>
                      </a:r>
                      <a:r>
                        <a:rPr lang="ru-RU" sz="1200" b="1" kern="1200" dirty="0" smtClean="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 «Дети </a:t>
                      </a:r>
                      <a:r>
                        <a:rPr lang="ru-RU" sz="1200" b="1" kern="1200" dirty="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войны»; художественная озвучка известных стихов о войне; </a:t>
                      </a:r>
                    </a:p>
                    <a:p>
                      <a:pPr marL="342900" lvl="0" indent="-342900" algn="just">
                        <a:spcAft>
                          <a:spcPts val="0"/>
                        </a:spcAft>
                        <a:buFont typeface="+mj-lt"/>
                        <a:buAutoNum type="arabicPeriod"/>
                      </a:pPr>
                      <a:r>
                        <a:rPr lang="ru-RU" sz="1200" b="1" kern="1200" dirty="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Творческие работы учащихся: рисунки на военную тематику; </a:t>
                      </a:r>
                      <a:r>
                        <a:rPr lang="ru-RU" sz="1200" b="1" kern="1200" dirty="0" err="1" smtClean="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рахдаточный</a:t>
                      </a:r>
                      <a:r>
                        <a:rPr lang="ru-RU" sz="1200" b="1" kern="1200" dirty="0" smtClean="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 </a:t>
                      </a:r>
                      <a:r>
                        <a:rPr lang="ru-RU" sz="1200" b="1" kern="1200" dirty="0" err="1" smtClean="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патериал</a:t>
                      </a:r>
                      <a:r>
                        <a:rPr lang="ru-RU" sz="1200" b="1" kern="1200" dirty="0" smtClean="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 наградные </a:t>
                      </a:r>
                      <a:r>
                        <a:rPr lang="ru-RU" sz="1200" b="1" kern="1200" dirty="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«звезды», таблички с названием «</a:t>
                      </a:r>
                      <a:r>
                        <a:rPr lang="ru-RU" sz="1200" b="1" kern="1200" dirty="0" smtClean="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отрядов».</a:t>
                      </a:r>
                      <a:endParaRPr lang="ru-RU" sz="1200" b="1" kern="1200" dirty="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endParaRPr>
                    </a:p>
                  </a:txBody>
                  <a:tcPr marL="48468" marR="48468"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xmlns="" val="2297987883"/>
                  </a:ext>
                </a:extLst>
              </a:tr>
            </a:tbl>
          </a:graphicData>
        </a:graphic>
      </p:graphicFrame>
    </p:spTree>
    <p:extLst>
      <p:ext uri="{BB962C8B-B14F-4D97-AF65-F5344CB8AC3E}">
        <p14:creationId xmlns:p14="http://schemas.microsoft.com/office/powerpoint/2010/main" xmlns="" val="2311534320"/>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1"/>
          <p:cNvSpPr>
            <a:spLocks noChangeArrowheads="1"/>
          </p:cNvSpPr>
          <p:nvPr/>
        </p:nvSpPr>
        <p:spPr bwMode="auto">
          <a:xfrm>
            <a:off x="4629752" y="75006"/>
            <a:ext cx="2646946" cy="307777"/>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tabLst>
                <a:tab pos="2524125" algn="l"/>
              </a:tabLst>
              <a:defRPr>
                <a:solidFill>
                  <a:schemeClr val="tx1"/>
                </a:solidFill>
                <a:latin typeface="Arial" panose="020B0604020202020204" pitchFamily="34" charset="0"/>
              </a:defRPr>
            </a:lvl1pPr>
            <a:lvl2pPr eaLnBrk="0" fontAlgn="base" hangingPunct="0">
              <a:spcBef>
                <a:spcPct val="0"/>
              </a:spcBef>
              <a:spcAft>
                <a:spcPct val="0"/>
              </a:spcAft>
              <a:tabLst>
                <a:tab pos="2524125" algn="l"/>
              </a:tabLst>
              <a:defRPr>
                <a:solidFill>
                  <a:schemeClr val="tx1"/>
                </a:solidFill>
                <a:latin typeface="Arial" panose="020B0604020202020204" pitchFamily="34" charset="0"/>
              </a:defRPr>
            </a:lvl2pPr>
            <a:lvl3pPr eaLnBrk="0" fontAlgn="base" hangingPunct="0">
              <a:spcBef>
                <a:spcPct val="0"/>
              </a:spcBef>
              <a:spcAft>
                <a:spcPct val="0"/>
              </a:spcAft>
              <a:tabLst>
                <a:tab pos="2524125" algn="l"/>
              </a:tabLst>
              <a:defRPr>
                <a:solidFill>
                  <a:schemeClr val="tx1"/>
                </a:solidFill>
                <a:latin typeface="Arial" panose="020B0604020202020204" pitchFamily="34" charset="0"/>
              </a:defRPr>
            </a:lvl3pPr>
            <a:lvl4pPr eaLnBrk="0" fontAlgn="base" hangingPunct="0">
              <a:spcBef>
                <a:spcPct val="0"/>
              </a:spcBef>
              <a:spcAft>
                <a:spcPct val="0"/>
              </a:spcAft>
              <a:tabLst>
                <a:tab pos="2524125" algn="l"/>
              </a:tabLst>
              <a:defRPr>
                <a:solidFill>
                  <a:schemeClr val="tx1"/>
                </a:solidFill>
                <a:latin typeface="Arial" panose="020B0604020202020204" pitchFamily="34" charset="0"/>
              </a:defRPr>
            </a:lvl4pPr>
            <a:lvl5pPr eaLnBrk="0" fontAlgn="base" hangingPunct="0">
              <a:spcBef>
                <a:spcPct val="0"/>
              </a:spcBef>
              <a:spcAft>
                <a:spcPct val="0"/>
              </a:spcAft>
              <a:tabLst>
                <a:tab pos="2524125" algn="l"/>
              </a:tabLst>
              <a:defRPr>
                <a:solidFill>
                  <a:schemeClr val="tx1"/>
                </a:solidFill>
                <a:latin typeface="Arial" panose="020B0604020202020204" pitchFamily="34" charset="0"/>
              </a:defRPr>
            </a:lvl5pPr>
            <a:lvl6pPr eaLnBrk="0" fontAlgn="base" hangingPunct="0">
              <a:spcBef>
                <a:spcPct val="0"/>
              </a:spcBef>
              <a:spcAft>
                <a:spcPct val="0"/>
              </a:spcAft>
              <a:tabLst>
                <a:tab pos="2524125" algn="l"/>
              </a:tabLst>
              <a:defRPr>
                <a:solidFill>
                  <a:schemeClr val="tx1"/>
                </a:solidFill>
                <a:latin typeface="Arial" panose="020B0604020202020204" pitchFamily="34" charset="0"/>
              </a:defRPr>
            </a:lvl6pPr>
            <a:lvl7pPr eaLnBrk="0" fontAlgn="base" hangingPunct="0">
              <a:spcBef>
                <a:spcPct val="0"/>
              </a:spcBef>
              <a:spcAft>
                <a:spcPct val="0"/>
              </a:spcAft>
              <a:tabLst>
                <a:tab pos="2524125" algn="l"/>
              </a:tabLst>
              <a:defRPr>
                <a:solidFill>
                  <a:schemeClr val="tx1"/>
                </a:solidFill>
                <a:latin typeface="Arial" panose="020B0604020202020204" pitchFamily="34" charset="0"/>
              </a:defRPr>
            </a:lvl7pPr>
            <a:lvl8pPr eaLnBrk="0" fontAlgn="base" hangingPunct="0">
              <a:spcBef>
                <a:spcPct val="0"/>
              </a:spcBef>
              <a:spcAft>
                <a:spcPct val="0"/>
              </a:spcAft>
              <a:tabLst>
                <a:tab pos="2524125" algn="l"/>
              </a:tabLst>
              <a:defRPr>
                <a:solidFill>
                  <a:schemeClr val="tx1"/>
                </a:solidFill>
                <a:latin typeface="Arial" panose="020B0604020202020204" pitchFamily="34" charset="0"/>
              </a:defRPr>
            </a:lvl8pPr>
            <a:lvl9pPr eaLnBrk="0" fontAlgn="base" hangingPunct="0">
              <a:spcBef>
                <a:spcPct val="0"/>
              </a:spcBef>
              <a:spcAft>
                <a:spcPct val="0"/>
              </a:spcAft>
              <a:tabLst>
                <a:tab pos="2524125" algn="l"/>
              </a:tabLst>
              <a:defRPr>
                <a:solidFill>
                  <a:schemeClr val="tx1"/>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tab pos="2524125" algn="l"/>
              </a:tabLst>
            </a:pPr>
            <a:r>
              <a:rPr lang="ru-RU" altLang="ru-RU" sz="1400" b="1" dirty="0">
                <a:ln>
                  <a:gradFill flip="none" rotWithShape="1">
                    <a:gsLst>
                      <a:gs pos="0">
                        <a:schemeClr val="accent2">
                          <a:lumMod val="40000"/>
                          <a:lumOff val="60000"/>
                        </a:schemeClr>
                      </a:gs>
                      <a:gs pos="46000">
                        <a:schemeClr val="accent2">
                          <a:lumMod val="95000"/>
                          <a:lumOff val="5000"/>
                        </a:schemeClr>
                      </a:gs>
                      <a:gs pos="100000">
                        <a:schemeClr val="accent2">
                          <a:lumMod val="60000"/>
                        </a:schemeClr>
                      </a:gs>
                    </a:gsLst>
                    <a:path path="circle">
                      <a:fillToRect l="50000" t="130000" r="50000" b="-30000"/>
                    </a:path>
                    <a:tileRect/>
                  </a:gradFill>
                </a:ln>
                <a:solidFill>
                  <a:schemeClr val="accent2">
                    <a:lumMod val="50000"/>
                  </a:schemeClr>
                </a:solidFill>
                <a:cs typeface="Arial" panose="020B0604020202020204" pitchFamily="34" charset="0"/>
              </a:rPr>
              <a:t>ХОД</a:t>
            </a:r>
            <a:r>
              <a:rPr kumimoji="0" lang="ru-RU" altLang="ru-RU" sz="1400" b="1" i="0" u="none" strike="noStrike" cap="none" normalizeH="0" baseline="0" dirty="0" smtClean="0">
                <a:ln>
                  <a:noFill/>
                </a:ln>
                <a:solidFill>
                  <a:schemeClr val="tx1"/>
                </a:solidFill>
                <a:effectLst/>
                <a:ea typeface="Times New Roman" panose="02020603050405020304" pitchFamily="18" charset="0"/>
              </a:rPr>
              <a:t> </a:t>
            </a:r>
            <a:r>
              <a:rPr lang="ru-RU" altLang="ru-RU" sz="1400" b="1" dirty="0">
                <a:ln>
                  <a:gradFill flip="none" rotWithShape="1">
                    <a:gsLst>
                      <a:gs pos="0">
                        <a:schemeClr val="accent2">
                          <a:lumMod val="40000"/>
                          <a:lumOff val="60000"/>
                        </a:schemeClr>
                      </a:gs>
                      <a:gs pos="46000">
                        <a:schemeClr val="accent2">
                          <a:lumMod val="95000"/>
                          <a:lumOff val="5000"/>
                        </a:schemeClr>
                      </a:gs>
                      <a:gs pos="100000">
                        <a:schemeClr val="accent2">
                          <a:lumMod val="60000"/>
                        </a:schemeClr>
                      </a:gs>
                    </a:gsLst>
                    <a:path path="circle">
                      <a:fillToRect l="50000" t="130000" r="50000" b="-30000"/>
                    </a:path>
                    <a:tileRect/>
                  </a:gradFill>
                </a:ln>
                <a:solidFill>
                  <a:schemeClr val="accent2">
                    <a:lumMod val="50000"/>
                  </a:schemeClr>
                </a:solidFill>
                <a:cs typeface="Arial" panose="020B0604020202020204" pitchFamily="34" charset="0"/>
              </a:rPr>
              <a:t>УРОКА</a:t>
            </a:r>
            <a:r>
              <a:rPr kumimoji="0" lang="ru-RU" altLang="ru-RU" sz="1400" b="1" i="0" u="none" strike="noStrike" cap="none" normalizeH="0" baseline="0" dirty="0" smtClean="0">
                <a:ln>
                  <a:noFill/>
                </a:ln>
                <a:solidFill>
                  <a:schemeClr val="tx1"/>
                </a:solidFill>
                <a:effectLst/>
                <a:ea typeface="Times New Roman" panose="02020603050405020304" pitchFamily="18" charset="0"/>
              </a:rPr>
              <a:t>:</a:t>
            </a:r>
            <a:endParaRPr kumimoji="0" lang="ru-RU" altLang="ru-RU" sz="1400" b="0" i="0" u="none" strike="noStrike" cap="none" normalizeH="0" baseline="0" dirty="0" smtClean="0">
              <a:ln>
                <a:noFill/>
              </a:ln>
              <a:solidFill>
                <a:schemeClr val="tx1"/>
              </a:solidFill>
              <a:effectLst/>
            </a:endParaRPr>
          </a:p>
        </p:txBody>
      </p:sp>
      <p:graphicFrame>
        <p:nvGraphicFramePr>
          <p:cNvPr id="8" name="Объект 7"/>
          <p:cNvGraphicFramePr>
            <a:graphicFrameLocks noGrp="1"/>
          </p:cNvGraphicFramePr>
          <p:nvPr>
            <p:ph idx="1"/>
            <p:extLst>
              <p:ext uri="{D42A27DB-BD31-4B8C-83A1-F6EECF244321}">
                <p14:modId xmlns:p14="http://schemas.microsoft.com/office/powerpoint/2010/main" xmlns="" val="799377823"/>
              </p:ext>
            </p:extLst>
          </p:nvPr>
        </p:nvGraphicFramePr>
        <p:xfrm>
          <a:off x="202132" y="382783"/>
          <a:ext cx="11839072" cy="6433661"/>
        </p:xfrm>
        <a:graphic>
          <a:graphicData uri="http://schemas.openxmlformats.org/drawingml/2006/table">
            <a:tbl>
              <a:tblPr firstRow="1" firstCol="1" bandRow="1">
                <a:tableStyleId>{5C22544A-7EE6-4342-B048-85BDC9FD1C3A}</a:tableStyleId>
              </a:tblPr>
              <a:tblGrid>
                <a:gridCol w="1251283">
                  <a:extLst>
                    <a:ext uri="{9D8B030D-6E8A-4147-A177-3AD203B41FA5}">
                      <a16:colId xmlns:a16="http://schemas.microsoft.com/office/drawing/2014/main" xmlns="" val="4051505882"/>
                    </a:ext>
                  </a:extLst>
                </a:gridCol>
                <a:gridCol w="5808193">
                  <a:extLst>
                    <a:ext uri="{9D8B030D-6E8A-4147-A177-3AD203B41FA5}">
                      <a16:colId xmlns:a16="http://schemas.microsoft.com/office/drawing/2014/main" xmlns="" val="2463652009"/>
                    </a:ext>
                  </a:extLst>
                </a:gridCol>
                <a:gridCol w="1102997">
                  <a:extLst>
                    <a:ext uri="{9D8B030D-6E8A-4147-A177-3AD203B41FA5}">
                      <a16:colId xmlns:a16="http://schemas.microsoft.com/office/drawing/2014/main" xmlns="" val="1074608621"/>
                    </a:ext>
                  </a:extLst>
                </a:gridCol>
                <a:gridCol w="1127299">
                  <a:extLst>
                    <a:ext uri="{9D8B030D-6E8A-4147-A177-3AD203B41FA5}">
                      <a16:colId xmlns:a16="http://schemas.microsoft.com/office/drawing/2014/main" xmlns="" val="2280624814"/>
                    </a:ext>
                  </a:extLst>
                </a:gridCol>
                <a:gridCol w="1273429">
                  <a:extLst>
                    <a:ext uri="{9D8B030D-6E8A-4147-A177-3AD203B41FA5}">
                      <a16:colId xmlns:a16="http://schemas.microsoft.com/office/drawing/2014/main" xmlns="" val="1978383486"/>
                    </a:ext>
                  </a:extLst>
                </a:gridCol>
                <a:gridCol w="1275871">
                  <a:extLst>
                    <a:ext uri="{9D8B030D-6E8A-4147-A177-3AD203B41FA5}">
                      <a16:colId xmlns:a16="http://schemas.microsoft.com/office/drawing/2014/main" xmlns="" val="760706470"/>
                    </a:ext>
                  </a:extLst>
                </a:gridCol>
              </a:tblGrid>
              <a:tr h="230981">
                <a:tc>
                  <a:txBody>
                    <a:bodyPr/>
                    <a:lstStyle/>
                    <a:p>
                      <a:pPr marL="0" algn="l" defTabSz="914400" rtl="0" eaLnBrk="1" latinLnBrk="0" hangingPunct="1">
                        <a:lnSpc>
                          <a:spcPct val="100000"/>
                        </a:lnSpc>
                        <a:spcAft>
                          <a:spcPts val="0"/>
                        </a:spcAft>
                      </a:pPr>
                      <a:r>
                        <a:rPr lang="ru-RU" sz="1100" b="1" kern="1200" dirty="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Этапы урока</a:t>
                      </a:r>
                    </a:p>
                  </a:txBody>
                  <a:tcPr marL="12087" marR="1208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algn="l" defTabSz="914400" rtl="0" eaLnBrk="1" latinLnBrk="0" hangingPunct="1">
                        <a:lnSpc>
                          <a:spcPct val="100000"/>
                        </a:lnSpc>
                        <a:spcAft>
                          <a:spcPts val="0"/>
                        </a:spcAft>
                      </a:pPr>
                      <a:r>
                        <a:rPr lang="ru-RU" sz="1100" b="1" kern="1200" dirty="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Формы работы (деятельность) учителя</a:t>
                      </a:r>
                    </a:p>
                  </a:txBody>
                  <a:tcPr marL="12087" marR="1208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gridSpan="4">
                  <a:txBody>
                    <a:bodyPr/>
                    <a:lstStyle/>
                    <a:p>
                      <a:pPr marL="0" algn="l" defTabSz="914400" rtl="0" eaLnBrk="1" latinLnBrk="0" hangingPunct="1">
                        <a:lnSpc>
                          <a:spcPct val="100000"/>
                        </a:lnSpc>
                        <a:spcAft>
                          <a:spcPts val="0"/>
                        </a:spcAft>
                      </a:pPr>
                      <a:r>
                        <a:rPr lang="ru-RU" sz="1100" b="1" kern="120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Формы работы (деятельность) учащихся</a:t>
                      </a:r>
                    </a:p>
                  </a:txBody>
                  <a:tcPr marL="12087" marR="1208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endParaRPr lang="ru-RU"/>
                    </a:p>
                  </a:txBody>
                  <a:tcPr/>
                </a:tc>
                <a:tc hMerge="1">
                  <a:txBody>
                    <a:bodyPr/>
                    <a:lstStyle/>
                    <a:p>
                      <a:endParaRPr lang="ru-RU"/>
                    </a:p>
                  </a:txBody>
                  <a:tcPr/>
                </a:tc>
                <a:tc hMerge="1">
                  <a:txBody>
                    <a:bodyPr/>
                    <a:lstStyle/>
                    <a:p>
                      <a:endParaRPr lang="ru-RU"/>
                    </a:p>
                  </a:txBody>
                  <a:tcPr/>
                </a:tc>
                <a:extLst>
                  <a:ext uri="{0D108BD9-81ED-4DB2-BD59-A6C34878D82A}">
                    <a16:rowId xmlns:a16="http://schemas.microsoft.com/office/drawing/2014/main" xmlns="" val="1815811713"/>
                  </a:ext>
                </a:extLst>
              </a:tr>
              <a:tr h="412720">
                <a:tc>
                  <a:txBody>
                    <a:bodyPr/>
                    <a:lstStyle/>
                    <a:p>
                      <a:pPr marL="0" algn="l" defTabSz="914400" rtl="0" eaLnBrk="1" latinLnBrk="0" hangingPunct="1">
                        <a:lnSpc>
                          <a:spcPct val="100000"/>
                        </a:lnSpc>
                        <a:spcAft>
                          <a:spcPts val="0"/>
                        </a:spcAft>
                      </a:pPr>
                      <a:r>
                        <a:rPr lang="ru-RU" sz="1100" b="1" kern="1200" dirty="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Приветствие </a:t>
                      </a:r>
                      <a:r>
                        <a:rPr lang="ru-RU" sz="1100" b="1" kern="1200" dirty="0" err="1">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Оргмомент</a:t>
                      </a:r>
                      <a:endParaRPr lang="ru-RU" sz="1100" b="1" kern="1200" dirty="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endParaRPr>
                    </a:p>
                    <a:p>
                      <a:pPr marL="0" algn="l" defTabSz="914400" rtl="0" eaLnBrk="1" latinLnBrk="0" hangingPunct="1">
                        <a:lnSpc>
                          <a:spcPct val="100000"/>
                        </a:lnSpc>
                        <a:spcAft>
                          <a:spcPts val="0"/>
                        </a:spcAft>
                      </a:pPr>
                      <a:r>
                        <a:rPr lang="ru-RU" sz="1100" b="1" kern="1200" dirty="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 </a:t>
                      </a:r>
                    </a:p>
                  </a:txBody>
                  <a:tcPr marL="12087" marR="1208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algn="l" defTabSz="914400" rtl="0" eaLnBrk="1" latinLnBrk="0" hangingPunct="1">
                        <a:lnSpc>
                          <a:spcPct val="100000"/>
                        </a:lnSpc>
                        <a:spcAft>
                          <a:spcPts val="0"/>
                        </a:spcAft>
                      </a:pPr>
                      <a:r>
                        <a:rPr lang="uk-UA" sz="1100" b="1" kern="1200" dirty="0" err="1">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Приветствие</a:t>
                      </a:r>
                      <a:r>
                        <a:rPr lang="uk-UA" sz="1100" b="1" kern="1200" dirty="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 </a:t>
                      </a:r>
                      <a:r>
                        <a:rPr lang="uk-UA" sz="1100" b="1" kern="1200" dirty="0" err="1">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детей</a:t>
                      </a:r>
                      <a:r>
                        <a:rPr lang="uk-UA" sz="1100" b="1" kern="1200" dirty="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 </a:t>
                      </a:r>
                      <a:r>
                        <a:rPr lang="ru-RU" sz="1100" b="1" kern="1200" dirty="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Психологическая подготовка и настрой учащихся на работу.</a:t>
                      </a:r>
                    </a:p>
                    <a:p>
                      <a:pPr marL="0" algn="l" defTabSz="914400" rtl="0" eaLnBrk="1" latinLnBrk="0" hangingPunct="1">
                        <a:lnSpc>
                          <a:spcPct val="100000"/>
                        </a:lnSpc>
                        <a:spcAft>
                          <a:spcPts val="0"/>
                        </a:spcAft>
                      </a:pPr>
                      <a:r>
                        <a:rPr lang="ru-RU" sz="1100" b="1" kern="1200" dirty="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 Здравствуйте, дети! Как ваше настроение? Поприветствуйте друг друга. Присаживайтесь! </a:t>
                      </a:r>
                    </a:p>
                  </a:txBody>
                  <a:tcPr marL="12087" marR="1208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gridSpan="4">
                  <a:txBody>
                    <a:bodyPr/>
                    <a:lstStyle/>
                    <a:p>
                      <a:pPr marL="0" algn="l" defTabSz="914400" rtl="0" eaLnBrk="1" latinLnBrk="0" hangingPunct="1">
                        <a:lnSpc>
                          <a:spcPct val="100000"/>
                        </a:lnSpc>
                        <a:spcAft>
                          <a:spcPts val="0"/>
                        </a:spcAft>
                      </a:pPr>
                      <a:r>
                        <a:rPr lang="ru-RU" sz="1100" b="1" kern="120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Приветствие детей</a:t>
                      </a:r>
                    </a:p>
                  </a:txBody>
                  <a:tcPr marL="12087" marR="1208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endParaRPr lang="ru-RU"/>
                    </a:p>
                  </a:txBody>
                  <a:tcPr/>
                </a:tc>
                <a:tc hMerge="1">
                  <a:txBody>
                    <a:bodyPr/>
                    <a:lstStyle/>
                    <a:p>
                      <a:endParaRPr lang="ru-RU"/>
                    </a:p>
                  </a:txBody>
                  <a:tcPr/>
                </a:tc>
                <a:tc hMerge="1">
                  <a:txBody>
                    <a:bodyPr/>
                    <a:lstStyle/>
                    <a:p>
                      <a:endParaRPr lang="ru-RU"/>
                    </a:p>
                  </a:txBody>
                  <a:tcPr/>
                </a:tc>
                <a:extLst>
                  <a:ext uri="{0D108BD9-81ED-4DB2-BD59-A6C34878D82A}">
                    <a16:rowId xmlns:a16="http://schemas.microsoft.com/office/drawing/2014/main" xmlns="" val="3643297517"/>
                  </a:ext>
                </a:extLst>
              </a:tr>
              <a:tr h="825441">
                <a:tc>
                  <a:txBody>
                    <a:bodyPr/>
                    <a:lstStyle/>
                    <a:p>
                      <a:pPr marL="0" algn="l" defTabSz="914400" rtl="0" eaLnBrk="1" latinLnBrk="0" hangingPunct="1">
                        <a:lnSpc>
                          <a:spcPct val="100000"/>
                        </a:lnSpc>
                        <a:spcAft>
                          <a:spcPts val="0"/>
                        </a:spcAft>
                      </a:pPr>
                      <a:r>
                        <a:rPr lang="ru-RU" sz="1100" b="1" kern="120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Постановка проблемы.</a:t>
                      </a:r>
                    </a:p>
                    <a:p>
                      <a:pPr marL="0" algn="l" defTabSz="914400" rtl="0" eaLnBrk="1" latinLnBrk="0" hangingPunct="1">
                        <a:lnSpc>
                          <a:spcPct val="100000"/>
                        </a:lnSpc>
                        <a:spcAft>
                          <a:spcPts val="0"/>
                        </a:spcAft>
                      </a:pPr>
                      <a:r>
                        <a:rPr lang="ru-RU" sz="1100" b="1" kern="120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 </a:t>
                      </a:r>
                    </a:p>
                    <a:p>
                      <a:pPr marL="0" algn="l" defTabSz="914400" rtl="0" eaLnBrk="1" latinLnBrk="0" hangingPunct="1">
                        <a:lnSpc>
                          <a:spcPct val="100000"/>
                        </a:lnSpc>
                        <a:spcAft>
                          <a:spcPts val="0"/>
                        </a:spcAft>
                      </a:pPr>
                      <a:r>
                        <a:rPr lang="ru-RU" sz="1100" b="1" kern="120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 </a:t>
                      </a:r>
                    </a:p>
                  </a:txBody>
                  <a:tcPr marL="12087" marR="1208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algn="l" defTabSz="914400" rtl="0" eaLnBrk="1" latinLnBrk="0" hangingPunct="1">
                        <a:lnSpc>
                          <a:spcPct val="100000"/>
                        </a:lnSpc>
                        <a:spcAft>
                          <a:spcPts val="0"/>
                        </a:spcAft>
                      </a:pPr>
                      <a:r>
                        <a:rPr lang="ru-RU" sz="1100" b="1" kern="1200" dirty="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 Начать урок мне бы хотелось с необычных вопросов: </a:t>
                      </a:r>
                    </a:p>
                    <a:p>
                      <a:pPr marL="0" algn="l" defTabSz="914400" rtl="0" eaLnBrk="1" latinLnBrk="0" hangingPunct="1">
                        <a:lnSpc>
                          <a:spcPct val="100000"/>
                        </a:lnSpc>
                        <a:spcAft>
                          <a:spcPts val="0"/>
                        </a:spcAft>
                      </a:pPr>
                      <a:r>
                        <a:rPr lang="uk-UA" sz="1100" b="1" kern="1200" dirty="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«Ч</a:t>
                      </a:r>
                      <a:r>
                        <a:rPr lang="ru-RU" sz="1100" b="1" kern="1200" dirty="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его бы вы, дети 21 века, хотели больше всего на свете? Что в этой жизни вы считаете самым важным и самым ценным?»</a:t>
                      </a:r>
                    </a:p>
                    <a:p>
                      <a:pPr marL="0" algn="l" defTabSz="914400" rtl="0" eaLnBrk="1" latinLnBrk="0" hangingPunct="1">
                        <a:lnSpc>
                          <a:spcPct val="100000"/>
                        </a:lnSpc>
                        <a:spcAft>
                          <a:spcPts val="0"/>
                        </a:spcAft>
                      </a:pPr>
                      <a:r>
                        <a:rPr lang="ru-RU" sz="1100" b="1" kern="1200" dirty="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 </a:t>
                      </a:r>
                    </a:p>
                    <a:p>
                      <a:pPr marL="0" algn="l" defTabSz="914400" rtl="0" eaLnBrk="1" latinLnBrk="0" hangingPunct="1">
                        <a:lnSpc>
                          <a:spcPct val="100000"/>
                        </a:lnSpc>
                        <a:spcAft>
                          <a:spcPts val="0"/>
                        </a:spcAft>
                      </a:pPr>
                      <a:r>
                        <a:rPr lang="ru-RU" sz="1100" b="1" kern="1200" dirty="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 </a:t>
                      </a:r>
                    </a:p>
                    <a:p>
                      <a:pPr marL="0" algn="l" defTabSz="914400" rtl="0" eaLnBrk="1" latinLnBrk="0" hangingPunct="1">
                        <a:lnSpc>
                          <a:spcPct val="100000"/>
                        </a:lnSpc>
                        <a:spcAft>
                          <a:spcPts val="0"/>
                        </a:spcAft>
                      </a:pPr>
                      <a:r>
                        <a:rPr lang="ru-RU" sz="1100" b="1" kern="1200" dirty="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 </a:t>
                      </a:r>
                    </a:p>
                    <a:p>
                      <a:pPr marL="0" algn="l" defTabSz="914400" rtl="0" eaLnBrk="1" latinLnBrk="0" hangingPunct="1">
                        <a:lnSpc>
                          <a:spcPct val="100000"/>
                        </a:lnSpc>
                        <a:spcAft>
                          <a:spcPts val="0"/>
                        </a:spcAft>
                      </a:pPr>
                      <a:r>
                        <a:rPr lang="ru-RU" sz="1100" b="1" kern="1200" dirty="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 Хорошо! В конце урока мы еще вернемся к этому вопросу. Возможно, ваши ответы изменятся.</a:t>
                      </a:r>
                    </a:p>
                  </a:txBody>
                  <a:tcPr marL="12087" marR="1208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gridSpan="4">
                  <a:txBody>
                    <a:bodyPr/>
                    <a:lstStyle/>
                    <a:p>
                      <a:pPr marL="0" algn="l" defTabSz="914400" rtl="0" eaLnBrk="1" latinLnBrk="0" hangingPunct="1">
                        <a:lnSpc>
                          <a:spcPct val="100000"/>
                        </a:lnSpc>
                        <a:spcAft>
                          <a:spcPts val="0"/>
                        </a:spcAft>
                      </a:pPr>
                      <a:r>
                        <a:rPr lang="ru-RU" sz="1100" b="1" kern="1200" dirty="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Ответы учащихся на проблемный вопрос.</a:t>
                      </a:r>
                    </a:p>
                    <a:p>
                      <a:pPr marL="0" algn="l" defTabSz="914400" rtl="0" eaLnBrk="1" latinLnBrk="0" hangingPunct="1">
                        <a:lnSpc>
                          <a:spcPct val="100000"/>
                        </a:lnSpc>
                        <a:spcAft>
                          <a:spcPts val="0"/>
                        </a:spcAft>
                      </a:pPr>
                      <a:r>
                        <a:rPr lang="ru-RU" sz="1100" b="1" kern="1200" dirty="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 </a:t>
                      </a:r>
                    </a:p>
                    <a:p>
                      <a:pPr marL="0" algn="l" defTabSz="914400" rtl="0" eaLnBrk="1" latinLnBrk="0" hangingPunct="1">
                        <a:lnSpc>
                          <a:spcPct val="100000"/>
                        </a:lnSpc>
                        <a:spcAft>
                          <a:spcPts val="0"/>
                        </a:spcAft>
                      </a:pPr>
                      <a:r>
                        <a:rPr lang="ru-RU" sz="1100" b="1" kern="1200" dirty="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 новый </a:t>
                      </a:r>
                      <a:r>
                        <a:rPr lang="ru-RU" sz="1100" b="1" kern="1200" dirty="0" err="1">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айфон</a:t>
                      </a:r>
                      <a:endParaRPr lang="ru-RU" sz="1100" b="1" kern="1200" dirty="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endParaRPr>
                    </a:p>
                    <a:p>
                      <a:pPr marL="0" algn="l" defTabSz="914400" rtl="0" eaLnBrk="1" latinLnBrk="0" hangingPunct="1">
                        <a:lnSpc>
                          <a:spcPct val="100000"/>
                        </a:lnSpc>
                        <a:spcAft>
                          <a:spcPts val="0"/>
                        </a:spcAft>
                      </a:pPr>
                      <a:r>
                        <a:rPr lang="ru-RU" sz="1100" b="1" kern="1200" dirty="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 игровую приставку </a:t>
                      </a:r>
                      <a:r>
                        <a:rPr lang="ru-RU" sz="1100" b="1" kern="1200" dirty="0" err="1">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плейстейшн</a:t>
                      </a:r>
                      <a:r>
                        <a:rPr lang="ru-RU" sz="1100" b="1" kern="1200" dirty="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 </a:t>
                      </a:r>
                    </a:p>
                    <a:p>
                      <a:pPr marL="0" algn="l" defTabSz="914400" rtl="0" eaLnBrk="1" latinLnBrk="0" hangingPunct="1">
                        <a:lnSpc>
                          <a:spcPct val="100000"/>
                        </a:lnSpc>
                        <a:spcAft>
                          <a:spcPts val="0"/>
                        </a:spcAft>
                      </a:pPr>
                      <a:r>
                        <a:rPr lang="ru-RU" sz="1100" b="1" kern="1200" dirty="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 </a:t>
                      </a:r>
                      <a:r>
                        <a:rPr lang="ru-RU" sz="1100" b="1" kern="1200" dirty="0" err="1">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гироскутер</a:t>
                      </a:r>
                      <a:r>
                        <a:rPr lang="ru-RU" sz="1100" b="1" kern="1200" dirty="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a:t>
                      </a:r>
                    </a:p>
                    <a:p>
                      <a:pPr marL="0" algn="l" defTabSz="914400" rtl="0" eaLnBrk="1" latinLnBrk="0" hangingPunct="1">
                        <a:lnSpc>
                          <a:spcPct val="100000"/>
                        </a:lnSpc>
                        <a:spcAft>
                          <a:spcPts val="0"/>
                        </a:spcAft>
                      </a:pPr>
                      <a:r>
                        <a:rPr lang="ru-RU" sz="1100" b="1" kern="1200" dirty="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 собаку…</a:t>
                      </a:r>
                    </a:p>
                  </a:txBody>
                  <a:tcPr marL="12087" marR="1208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endParaRPr lang="ru-RU"/>
                    </a:p>
                  </a:txBody>
                  <a:tcPr/>
                </a:tc>
                <a:tc hMerge="1">
                  <a:txBody>
                    <a:bodyPr/>
                    <a:lstStyle/>
                    <a:p>
                      <a:endParaRPr lang="ru-RU"/>
                    </a:p>
                  </a:txBody>
                  <a:tcPr/>
                </a:tc>
                <a:tc hMerge="1">
                  <a:txBody>
                    <a:bodyPr/>
                    <a:lstStyle/>
                    <a:p>
                      <a:endParaRPr lang="ru-RU"/>
                    </a:p>
                  </a:txBody>
                  <a:tcPr/>
                </a:tc>
                <a:extLst>
                  <a:ext uri="{0D108BD9-81ED-4DB2-BD59-A6C34878D82A}">
                    <a16:rowId xmlns:a16="http://schemas.microsoft.com/office/drawing/2014/main" xmlns="" val="962506774"/>
                  </a:ext>
                </a:extLst>
              </a:tr>
              <a:tr h="1341341">
                <a:tc>
                  <a:txBody>
                    <a:bodyPr/>
                    <a:lstStyle/>
                    <a:p>
                      <a:pPr marL="0" algn="l" defTabSz="914400" rtl="0" eaLnBrk="1" latinLnBrk="0" hangingPunct="1">
                        <a:lnSpc>
                          <a:spcPct val="100000"/>
                        </a:lnSpc>
                        <a:spcAft>
                          <a:spcPts val="0"/>
                        </a:spcAft>
                      </a:pPr>
                      <a:r>
                        <a:rPr lang="ru-RU" sz="1100" b="1" kern="1200" dirty="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Формулировка темы урока </a:t>
                      </a:r>
                    </a:p>
                    <a:p>
                      <a:pPr marL="0" algn="l" defTabSz="914400" rtl="0" eaLnBrk="1" latinLnBrk="0" hangingPunct="1">
                        <a:lnSpc>
                          <a:spcPct val="100000"/>
                        </a:lnSpc>
                        <a:spcAft>
                          <a:spcPts val="0"/>
                        </a:spcAft>
                      </a:pPr>
                      <a:r>
                        <a:rPr lang="ru-RU" sz="1100" b="1" kern="1200" dirty="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 </a:t>
                      </a:r>
                    </a:p>
                    <a:p>
                      <a:pPr marL="0" algn="l" defTabSz="914400" rtl="0" eaLnBrk="1" latinLnBrk="0" hangingPunct="1">
                        <a:lnSpc>
                          <a:spcPct val="100000"/>
                        </a:lnSpc>
                        <a:spcAft>
                          <a:spcPts val="0"/>
                        </a:spcAft>
                      </a:pPr>
                      <a:r>
                        <a:rPr lang="ru-RU" sz="1100" b="1" kern="1200" dirty="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 </a:t>
                      </a:r>
                    </a:p>
                    <a:p>
                      <a:pPr marL="0" algn="l" defTabSz="914400" rtl="0" eaLnBrk="1" latinLnBrk="0" hangingPunct="1">
                        <a:lnSpc>
                          <a:spcPct val="100000"/>
                        </a:lnSpc>
                        <a:spcAft>
                          <a:spcPts val="0"/>
                        </a:spcAft>
                      </a:pPr>
                      <a:r>
                        <a:rPr lang="ru-RU" sz="1100" b="1" kern="1200" dirty="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 </a:t>
                      </a:r>
                    </a:p>
                    <a:p>
                      <a:pPr marL="0" algn="l" defTabSz="914400" rtl="0" eaLnBrk="1" latinLnBrk="0" hangingPunct="1">
                        <a:lnSpc>
                          <a:spcPct val="100000"/>
                        </a:lnSpc>
                        <a:spcAft>
                          <a:spcPts val="0"/>
                        </a:spcAft>
                      </a:pPr>
                      <a:r>
                        <a:rPr lang="ru-RU" sz="1100" b="1" kern="1200" dirty="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 </a:t>
                      </a:r>
                    </a:p>
                    <a:p>
                      <a:pPr marL="0" algn="l" defTabSz="914400" rtl="0" eaLnBrk="1" latinLnBrk="0" hangingPunct="1">
                        <a:lnSpc>
                          <a:spcPct val="100000"/>
                        </a:lnSpc>
                        <a:spcAft>
                          <a:spcPts val="0"/>
                        </a:spcAft>
                      </a:pPr>
                      <a:r>
                        <a:rPr lang="ru-RU" sz="1100" b="1" kern="1200" dirty="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 </a:t>
                      </a:r>
                    </a:p>
                    <a:p>
                      <a:pPr marL="0" algn="l" defTabSz="914400" rtl="0" eaLnBrk="1" latinLnBrk="0" hangingPunct="1">
                        <a:lnSpc>
                          <a:spcPct val="100000"/>
                        </a:lnSpc>
                        <a:spcAft>
                          <a:spcPts val="0"/>
                        </a:spcAft>
                      </a:pPr>
                      <a:r>
                        <a:rPr lang="ru-RU" sz="1100" b="1" kern="1200" dirty="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 </a:t>
                      </a:r>
                    </a:p>
                    <a:p>
                      <a:pPr marL="0" algn="l" defTabSz="914400" rtl="0" eaLnBrk="1" latinLnBrk="0" hangingPunct="1">
                        <a:lnSpc>
                          <a:spcPct val="100000"/>
                        </a:lnSpc>
                        <a:spcAft>
                          <a:spcPts val="0"/>
                        </a:spcAft>
                      </a:pPr>
                      <a:r>
                        <a:rPr lang="ru-RU" sz="1100" b="1" kern="1200" dirty="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 </a:t>
                      </a:r>
                    </a:p>
                    <a:p>
                      <a:pPr marL="0" algn="l" defTabSz="914400" rtl="0" eaLnBrk="1" latinLnBrk="0" hangingPunct="1">
                        <a:lnSpc>
                          <a:spcPct val="100000"/>
                        </a:lnSpc>
                        <a:spcAft>
                          <a:spcPts val="0"/>
                        </a:spcAft>
                      </a:pPr>
                      <a:r>
                        <a:rPr lang="ru-RU" sz="1100" b="1" kern="1200" dirty="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 </a:t>
                      </a:r>
                    </a:p>
                  </a:txBody>
                  <a:tcPr marL="12087" marR="1208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algn="l" defTabSz="914400" rtl="0" eaLnBrk="1" latinLnBrk="0" hangingPunct="1">
                        <a:lnSpc>
                          <a:spcPct val="100000"/>
                        </a:lnSpc>
                        <a:spcAft>
                          <a:spcPts val="0"/>
                        </a:spcAft>
                      </a:pPr>
                      <a:r>
                        <a:rPr lang="ru-RU" sz="1100" b="1" kern="1200" dirty="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 Ребята, предлагаю посмотреть небольшой видеофрагмент и определить, какова же тема сегодняшнего урока?</a:t>
                      </a:r>
                    </a:p>
                    <a:p>
                      <a:pPr marL="0" algn="l" defTabSz="914400" rtl="0" eaLnBrk="1" latinLnBrk="0" hangingPunct="1">
                        <a:lnSpc>
                          <a:spcPct val="100000"/>
                        </a:lnSpc>
                        <a:spcAft>
                          <a:spcPts val="0"/>
                        </a:spcAft>
                      </a:pPr>
                      <a:r>
                        <a:rPr lang="ru-RU" sz="1100" b="1" kern="1200" dirty="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(просмотр </a:t>
                      </a:r>
                      <a:r>
                        <a:rPr lang="ru-RU" sz="1100" b="1" kern="1200" dirty="0" smtClean="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видеоклип</a:t>
                      </a:r>
                      <a:r>
                        <a:rPr lang="ru-RU" sz="1100" b="1" kern="1200" baseline="0" dirty="0" smtClean="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 песне </a:t>
                      </a:r>
                      <a:r>
                        <a:rPr lang="ru-RU" sz="1100" b="1" kern="1200" baseline="0" dirty="0" err="1" smtClean="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Т.Гвердцители</a:t>
                      </a:r>
                      <a:r>
                        <a:rPr lang="ru-RU" sz="1100" b="1" kern="1200" dirty="0" smtClean="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 </a:t>
                      </a:r>
                      <a:r>
                        <a:rPr lang="ru-RU" sz="1100" b="1" kern="1200" dirty="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«Дети </a:t>
                      </a:r>
                      <a:r>
                        <a:rPr lang="ru-RU" sz="1100" b="1" kern="1200" dirty="0" smtClean="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войны».)</a:t>
                      </a:r>
                      <a:endParaRPr lang="ru-RU" sz="1100" b="1" kern="1200" dirty="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endParaRPr>
                    </a:p>
                    <a:p>
                      <a:pPr marL="0" algn="l" defTabSz="914400" rtl="0" eaLnBrk="1" latinLnBrk="0" hangingPunct="1">
                        <a:lnSpc>
                          <a:spcPct val="100000"/>
                        </a:lnSpc>
                        <a:spcAft>
                          <a:spcPts val="0"/>
                        </a:spcAft>
                      </a:pPr>
                      <a:r>
                        <a:rPr lang="ru-RU" sz="1100" b="1" kern="1200" dirty="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 </a:t>
                      </a:r>
                    </a:p>
                    <a:p>
                      <a:pPr marL="0" algn="l" defTabSz="914400" rtl="0" eaLnBrk="1" latinLnBrk="0" hangingPunct="1">
                        <a:lnSpc>
                          <a:spcPct val="100000"/>
                        </a:lnSpc>
                        <a:spcAft>
                          <a:spcPts val="0"/>
                        </a:spcAft>
                      </a:pPr>
                      <a:r>
                        <a:rPr lang="ru-RU" sz="1100" b="1" kern="1200" dirty="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Вопрос учителя: - Итак, какова же тема нашего урока?</a:t>
                      </a:r>
                    </a:p>
                    <a:p>
                      <a:pPr marL="0" algn="l" defTabSz="914400" rtl="0" eaLnBrk="1" latinLnBrk="0" hangingPunct="1">
                        <a:lnSpc>
                          <a:spcPct val="100000"/>
                        </a:lnSpc>
                        <a:spcAft>
                          <a:spcPts val="0"/>
                        </a:spcAft>
                      </a:pPr>
                      <a:r>
                        <a:rPr lang="ru-RU" sz="1100" b="1" kern="1200" dirty="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 </a:t>
                      </a:r>
                    </a:p>
                    <a:p>
                      <a:pPr marL="0" algn="l" defTabSz="914400" rtl="0" eaLnBrk="1" latinLnBrk="0" hangingPunct="1">
                        <a:lnSpc>
                          <a:spcPct val="100000"/>
                        </a:lnSpc>
                        <a:spcAft>
                          <a:spcPts val="0"/>
                        </a:spcAft>
                      </a:pPr>
                      <a:r>
                        <a:rPr lang="ru-RU" sz="1100" b="1" kern="1200" dirty="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 </a:t>
                      </a:r>
                    </a:p>
                    <a:p>
                      <a:pPr marL="0" algn="l" defTabSz="914400" rtl="0" eaLnBrk="1" latinLnBrk="0" hangingPunct="1">
                        <a:lnSpc>
                          <a:spcPct val="100000"/>
                        </a:lnSpc>
                        <a:spcAft>
                          <a:spcPts val="0"/>
                        </a:spcAft>
                      </a:pPr>
                      <a:r>
                        <a:rPr lang="ru-RU" sz="1100" b="1" kern="1200" dirty="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 </a:t>
                      </a:r>
                    </a:p>
                    <a:p>
                      <a:pPr marL="0" algn="l" defTabSz="914400" rtl="0" eaLnBrk="1" latinLnBrk="0" hangingPunct="1">
                        <a:lnSpc>
                          <a:spcPct val="100000"/>
                        </a:lnSpc>
                        <a:spcAft>
                          <a:spcPts val="0"/>
                        </a:spcAft>
                      </a:pPr>
                      <a:r>
                        <a:rPr lang="ru-RU" sz="1100" b="1" kern="1200" dirty="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 Вы на верном пути. Чтобы убедиться в этом посмотрим на слайд.  СЛАЙД 2.</a:t>
                      </a:r>
                    </a:p>
                    <a:p>
                      <a:pPr marL="0" algn="l" defTabSz="914400" rtl="0" eaLnBrk="1" latinLnBrk="0" hangingPunct="1">
                        <a:lnSpc>
                          <a:spcPct val="100000"/>
                        </a:lnSpc>
                        <a:spcAft>
                          <a:spcPts val="0"/>
                        </a:spcAft>
                      </a:pPr>
                      <a:r>
                        <a:rPr lang="ru-RU" sz="1100" b="1" kern="1200" dirty="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 Тема нашего урока звучит так: «У войны не детское </a:t>
                      </a:r>
                      <a:r>
                        <a:rPr lang="ru-RU" sz="1100" b="1" kern="1200" dirty="0" smtClean="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лицо. Поэты о </a:t>
                      </a:r>
                      <a:r>
                        <a:rPr lang="ru-RU" sz="1100" b="1" kern="1200" dirty="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Великой Отечественной войне</a:t>
                      </a:r>
                      <a:r>
                        <a:rPr lang="ru-RU" sz="1100" b="1" kern="1200" dirty="0" smtClean="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 Подвиг детей-героев».</a:t>
                      </a:r>
                      <a:endParaRPr lang="ru-RU" sz="1100" b="1" kern="1200" dirty="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endParaRPr>
                    </a:p>
                  </a:txBody>
                  <a:tcPr marL="12087" marR="1208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gridSpan="4">
                  <a:txBody>
                    <a:bodyPr/>
                    <a:lstStyle/>
                    <a:p>
                      <a:pPr marL="0" algn="l" defTabSz="914400" rtl="0" eaLnBrk="1" latinLnBrk="0" hangingPunct="1">
                        <a:lnSpc>
                          <a:spcPct val="100000"/>
                        </a:lnSpc>
                        <a:spcAft>
                          <a:spcPts val="0"/>
                        </a:spcAft>
                      </a:pPr>
                      <a:r>
                        <a:rPr lang="ru-RU" sz="1100" b="1" kern="1200" dirty="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Учащиеся смотрят фильм. Пробуют определить тему урока. При необходимости делают заметки в тетради. </a:t>
                      </a:r>
                    </a:p>
                    <a:p>
                      <a:pPr marL="0" algn="l" defTabSz="914400" rtl="0" eaLnBrk="1" latinLnBrk="0" hangingPunct="1">
                        <a:lnSpc>
                          <a:spcPct val="100000"/>
                        </a:lnSpc>
                        <a:spcAft>
                          <a:spcPts val="0"/>
                        </a:spcAft>
                      </a:pPr>
                      <a:r>
                        <a:rPr lang="ru-RU" sz="1100" b="1" kern="1200" dirty="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 </a:t>
                      </a:r>
                    </a:p>
                    <a:p>
                      <a:pPr marL="0" algn="l" defTabSz="914400" rtl="0" eaLnBrk="1" latinLnBrk="0" hangingPunct="1">
                        <a:lnSpc>
                          <a:spcPct val="100000"/>
                        </a:lnSpc>
                        <a:spcAft>
                          <a:spcPts val="0"/>
                        </a:spcAft>
                      </a:pPr>
                      <a:r>
                        <a:rPr lang="ru-RU" sz="1100" b="1" kern="1200" dirty="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 </a:t>
                      </a:r>
                    </a:p>
                    <a:p>
                      <a:pPr marL="0" algn="l" defTabSz="914400" rtl="0" eaLnBrk="1" latinLnBrk="0" hangingPunct="1">
                        <a:lnSpc>
                          <a:spcPct val="100000"/>
                        </a:lnSpc>
                        <a:spcAft>
                          <a:spcPts val="0"/>
                        </a:spcAft>
                      </a:pPr>
                      <a:r>
                        <a:rPr lang="ru-RU" sz="1100" b="1" kern="1200" dirty="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 </a:t>
                      </a:r>
                      <a:r>
                        <a:rPr lang="ru-RU" sz="1100" b="1" kern="1200" dirty="0" smtClean="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Ответы </a:t>
                      </a:r>
                      <a:r>
                        <a:rPr lang="ru-RU" sz="1100" b="1" kern="1200" dirty="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учащихся: </a:t>
                      </a:r>
                    </a:p>
                    <a:p>
                      <a:pPr marL="0" algn="l" defTabSz="914400" rtl="0" eaLnBrk="1" latinLnBrk="0" hangingPunct="1">
                        <a:lnSpc>
                          <a:spcPct val="100000"/>
                        </a:lnSpc>
                        <a:spcAft>
                          <a:spcPts val="0"/>
                        </a:spcAft>
                      </a:pPr>
                      <a:r>
                        <a:rPr lang="ru-RU" sz="1100" b="1" kern="1200" dirty="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-война и дети</a:t>
                      </a:r>
                    </a:p>
                    <a:p>
                      <a:pPr marL="0" algn="l" defTabSz="914400" rtl="0" eaLnBrk="1" latinLnBrk="0" hangingPunct="1">
                        <a:lnSpc>
                          <a:spcPct val="100000"/>
                        </a:lnSpc>
                        <a:spcAft>
                          <a:spcPts val="0"/>
                        </a:spcAft>
                      </a:pPr>
                      <a:r>
                        <a:rPr lang="ru-RU" sz="1100" b="1" kern="1200" dirty="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-дети на войне</a:t>
                      </a:r>
                    </a:p>
                    <a:p>
                      <a:pPr marL="0" algn="l" defTabSz="914400" rtl="0" eaLnBrk="1" latinLnBrk="0" hangingPunct="1">
                        <a:lnSpc>
                          <a:spcPct val="100000"/>
                        </a:lnSpc>
                        <a:spcAft>
                          <a:spcPts val="0"/>
                        </a:spcAft>
                      </a:pPr>
                      <a:r>
                        <a:rPr lang="ru-RU" sz="1100" b="1" kern="1200" dirty="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 помощь детей армии и Родине в борьбе с врагами…</a:t>
                      </a:r>
                    </a:p>
                    <a:p>
                      <a:pPr marL="0" algn="l" defTabSz="914400" rtl="0" eaLnBrk="1" latinLnBrk="0" hangingPunct="1">
                        <a:lnSpc>
                          <a:spcPct val="100000"/>
                        </a:lnSpc>
                        <a:spcAft>
                          <a:spcPts val="0"/>
                        </a:spcAft>
                      </a:pPr>
                      <a:r>
                        <a:rPr lang="ru-RU" sz="1100" b="1" kern="1200" dirty="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 подвиги детей</a:t>
                      </a:r>
                    </a:p>
                    <a:p>
                      <a:pPr marL="0" algn="l" defTabSz="914400" rtl="0" eaLnBrk="1" latinLnBrk="0" hangingPunct="1">
                        <a:lnSpc>
                          <a:spcPct val="100000"/>
                        </a:lnSpc>
                        <a:spcAft>
                          <a:spcPts val="0"/>
                        </a:spcAft>
                      </a:pPr>
                      <a:r>
                        <a:rPr lang="ru-RU" sz="1100" b="1" kern="1200" dirty="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-военное детство</a:t>
                      </a:r>
                    </a:p>
                  </a:txBody>
                  <a:tcPr marL="12087" marR="1208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endParaRPr lang="ru-RU"/>
                    </a:p>
                  </a:txBody>
                  <a:tcPr/>
                </a:tc>
                <a:tc hMerge="1">
                  <a:txBody>
                    <a:bodyPr/>
                    <a:lstStyle/>
                    <a:p>
                      <a:endParaRPr lang="ru-RU"/>
                    </a:p>
                  </a:txBody>
                  <a:tcPr/>
                </a:tc>
                <a:tc hMerge="1">
                  <a:txBody>
                    <a:bodyPr/>
                    <a:lstStyle/>
                    <a:p>
                      <a:endParaRPr lang="ru-RU"/>
                    </a:p>
                  </a:txBody>
                  <a:tcPr/>
                </a:tc>
                <a:extLst>
                  <a:ext uri="{0D108BD9-81ED-4DB2-BD59-A6C34878D82A}">
                    <a16:rowId xmlns:a16="http://schemas.microsoft.com/office/drawing/2014/main" xmlns="" val="481445988"/>
                  </a:ext>
                </a:extLst>
              </a:tr>
              <a:tr h="664286">
                <a:tc rowSpan="3">
                  <a:txBody>
                    <a:bodyPr/>
                    <a:lstStyle/>
                    <a:p>
                      <a:pPr marL="0" algn="l" defTabSz="914400" rtl="0" eaLnBrk="1" latinLnBrk="0" hangingPunct="1">
                        <a:lnSpc>
                          <a:spcPct val="100000"/>
                        </a:lnSpc>
                        <a:spcAft>
                          <a:spcPts val="0"/>
                        </a:spcAft>
                      </a:pPr>
                      <a:r>
                        <a:rPr lang="ru-RU" sz="1100" b="1" kern="1200" dirty="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Актуализация + </a:t>
                      </a:r>
                      <a:r>
                        <a:rPr lang="ru-RU" sz="1100" b="1" kern="1200" dirty="0" err="1" smtClean="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физминутка</a:t>
                      </a:r>
                      <a:endParaRPr lang="ru-RU" sz="1100" b="1" kern="1200" dirty="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endParaRPr>
                    </a:p>
                    <a:p>
                      <a:pPr marL="0" algn="l" defTabSz="914400" rtl="0" eaLnBrk="1" latinLnBrk="0" hangingPunct="1">
                        <a:lnSpc>
                          <a:spcPct val="100000"/>
                        </a:lnSpc>
                        <a:spcAft>
                          <a:spcPts val="0"/>
                        </a:spcAft>
                      </a:pPr>
                      <a:r>
                        <a:rPr lang="ru-RU" sz="1100" b="1" kern="1200" dirty="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 </a:t>
                      </a:r>
                    </a:p>
                  </a:txBody>
                  <a:tcPr marL="12087" marR="1208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rowSpan="3">
                  <a:txBody>
                    <a:bodyPr/>
                    <a:lstStyle/>
                    <a:p>
                      <a:pPr marL="0" algn="l" defTabSz="914400" rtl="0" eaLnBrk="1" latinLnBrk="0" hangingPunct="1">
                        <a:lnSpc>
                          <a:spcPct val="100000"/>
                        </a:lnSpc>
                        <a:spcAft>
                          <a:spcPts val="0"/>
                        </a:spcAft>
                      </a:pPr>
                      <a:r>
                        <a:rPr lang="ru-RU" sz="1100" b="1" kern="1200" dirty="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Учитель дает установку на актуализацию первичных знаний детей о </a:t>
                      </a:r>
                      <a:r>
                        <a:rPr lang="ru-RU" sz="1100" b="1" kern="1200" dirty="0" smtClean="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войне, </a:t>
                      </a:r>
                      <a:r>
                        <a:rPr lang="ru-RU" sz="1100" b="1" kern="1200" dirty="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предлагает заполнить </a:t>
                      </a:r>
                      <a:r>
                        <a:rPr lang="ru-RU" sz="1100" b="1" kern="1200" dirty="0" smtClean="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Ассоциативную таблицу </a:t>
                      </a:r>
                      <a:r>
                        <a:rPr lang="ru-RU" sz="1100" b="1" kern="1200" dirty="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«Война». Для этого дети делятся учителем на 4 команды, пишут на подготовленных полосках бумаги слова выбранной категории (звуки, запахи, картины, чувства) и прикрепляют их в порядке очереди в соответствующей графе таблицы на доске с помощью магнитов. Время: 3 минуты. За 1 слово участник команды добавляет в «общую копилку наград» 1 красную звезду. Команда, получившая наибольшее количество звезд (включая заработанные в результате индивидуальной работы) за время урока, станет победителем. </a:t>
                      </a:r>
                    </a:p>
                    <a:p>
                      <a:pPr marL="0" algn="l" defTabSz="914400" rtl="0" eaLnBrk="1" latinLnBrk="0" hangingPunct="1">
                        <a:lnSpc>
                          <a:spcPct val="100000"/>
                        </a:lnSpc>
                        <a:spcAft>
                          <a:spcPts val="0"/>
                        </a:spcAft>
                      </a:pPr>
                      <a:r>
                        <a:rPr lang="ru-RU" sz="1100" b="1" kern="1200" dirty="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 Так что же такое война? Что мы знаем о ней? Давайте попробуем на уровне ассоциаций создать представление о войне. Вспомните, что вы читали, видели, слышали и добавьте свои ассоциации в таблицу: звуки, запахи войны, что видит и чувствует человек на войне.  (работа в группах)</a:t>
                      </a:r>
                    </a:p>
                    <a:p>
                      <a:pPr marL="0" algn="l" defTabSz="914400" rtl="0" eaLnBrk="1" latinLnBrk="0" hangingPunct="1">
                        <a:lnSpc>
                          <a:spcPct val="100000"/>
                        </a:lnSpc>
                        <a:spcAft>
                          <a:spcPts val="0"/>
                        </a:spcAft>
                      </a:pPr>
                      <a:r>
                        <a:rPr lang="ru-RU" sz="1100" b="1" kern="1200" dirty="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 </a:t>
                      </a:r>
                      <a:r>
                        <a:rPr lang="ru-RU" sz="1100" b="1" kern="1200" dirty="0" smtClean="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 </a:t>
                      </a:r>
                      <a:r>
                        <a:rPr lang="ru-RU" sz="1100" b="1" kern="1200" dirty="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Давайте прочитаем, что у нас получилось. И подсчитаем звезды!</a:t>
                      </a:r>
                    </a:p>
                    <a:p>
                      <a:pPr marL="0" algn="l" defTabSz="914400" rtl="0" eaLnBrk="1" latinLnBrk="0" hangingPunct="1">
                        <a:lnSpc>
                          <a:spcPct val="100000"/>
                        </a:lnSpc>
                        <a:spcAft>
                          <a:spcPts val="0"/>
                        </a:spcAft>
                      </a:pPr>
                      <a:r>
                        <a:rPr lang="ru-RU" sz="1100" b="1" kern="1200" dirty="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Вы молодцы! </a:t>
                      </a:r>
                    </a:p>
                  </a:txBody>
                  <a:tcPr marL="12087" marR="1208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gridSpan="4">
                  <a:txBody>
                    <a:bodyPr/>
                    <a:lstStyle/>
                    <a:p>
                      <a:pPr marL="0" algn="l" defTabSz="914400" rtl="0" eaLnBrk="1" latinLnBrk="0" hangingPunct="1">
                        <a:lnSpc>
                          <a:spcPct val="100000"/>
                        </a:lnSpc>
                        <a:spcAft>
                          <a:spcPts val="0"/>
                        </a:spcAft>
                      </a:pPr>
                      <a:r>
                        <a:rPr lang="ru-RU" sz="1100" b="1" kern="1200" dirty="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Дети работают в группах, двигаются по классу к доске, передавая эстафету заполнения таблицы участникам своей команды, делая жест рукой «под козырек»:</a:t>
                      </a:r>
                    </a:p>
                    <a:p>
                      <a:pPr marL="0" algn="l" defTabSz="914400" rtl="0" eaLnBrk="1" latinLnBrk="0" hangingPunct="1">
                        <a:lnSpc>
                          <a:spcPct val="100000"/>
                        </a:lnSpc>
                        <a:spcAft>
                          <a:spcPts val="0"/>
                        </a:spcAft>
                      </a:pPr>
                      <a:r>
                        <a:rPr lang="ru-RU" sz="1100" b="1" kern="1200" dirty="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 </a:t>
                      </a:r>
                      <a:r>
                        <a:rPr lang="ru-RU" sz="1100" b="1" kern="1200" dirty="0" smtClean="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  </a:t>
                      </a:r>
                      <a:endParaRPr lang="ru-RU" sz="1100" b="1" kern="1200" dirty="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endParaRPr>
                    </a:p>
                  </a:txBody>
                  <a:tcPr marL="12087" marR="1208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endParaRPr lang="ru-RU"/>
                    </a:p>
                  </a:txBody>
                  <a:tcPr/>
                </a:tc>
                <a:tc hMerge="1">
                  <a:txBody>
                    <a:bodyPr/>
                    <a:lstStyle/>
                    <a:p>
                      <a:endParaRPr lang="ru-RU"/>
                    </a:p>
                  </a:txBody>
                  <a:tcPr/>
                </a:tc>
                <a:tc hMerge="1">
                  <a:txBody>
                    <a:bodyPr/>
                    <a:lstStyle/>
                    <a:p>
                      <a:endParaRPr lang="ru-RU"/>
                    </a:p>
                  </a:txBody>
                  <a:tcPr/>
                </a:tc>
                <a:extLst>
                  <a:ext uri="{0D108BD9-81ED-4DB2-BD59-A6C34878D82A}">
                    <a16:rowId xmlns:a16="http://schemas.microsoft.com/office/drawing/2014/main" xmlns="" val="1869193889"/>
                  </a:ext>
                </a:extLst>
              </a:tr>
              <a:tr h="533247">
                <a:tc vMerge="1">
                  <a:txBody>
                    <a:bodyPr/>
                    <a:lstStyle/>
                    <a:p>
                      <a:endParaRPr lang="ru-RU"/>
                    </a:p>
                  </a:txBody>
                  <a:tcPr/>
                </a:tc>
                <a:tc vMerge="1">
                  <a:txBody>
                    <a:bodyPr/>
                    <a:lstStyle/>
                    <a:p>
                      <a:endParaRPr lang="ru-RU"/>
                    </a:p>
                  </a:txBody>
                  <a:tcPr/>
                </a:tc>
                <a:tc>
                  <a:txBody>
                    <a:bodyPr/>
                    <a:lstStyle/>
                    <a:p>
                      <a:pPr marL="0" algn="l" defTabSz="914400" rtl="0" eaLnBrk="1" latinLnBrk="0" hangingPunct="1">
                        <a:lnSpc>
                          <a:spcPct val="100000"/>
                        </a:lnSpc>
                        <a:spcAft>
                          <a:spcPts val="0"/>
                        </a:spcAft>
                      </a:pPr>
                      <a:r>
                        <a:rPr lang="ru-RU" sz="1100" b="1" kern="120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Звуки </a:t>
                      </a:r>
                    </a:p>
                    <a:p>
                      <a:pPr marL="0" algn="l" defTabSz="914400" rtl="0" eaLnBrk="1" latinLnBrk="0" hangingPunct="1">
                        <a:lnSpc>
                          <a:spcPct val="100000"/>
                        </a:lnSpc>
                        <a:spcAft>
                          <a:spcPts val="0"/>
                        </a:spcAft>
                      </a:pPr>
                      <a:r>
                        <a:rPr lang="ru-RU" sz="1100" b="1" kern="120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войны</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algn="l" defTabSz="914400" rtl="0" eaLnBrk="1" latinLnBrk="0" hangingPunct="1">
                        <a:lnSpc>
                          <a:spcPct val="100000"/>
                        </a:lnSpc>
                        <a:spcAft>
                          <a:spcPts val="0"/>
                        </a:spcAft>
                      </a:pPr>
                      <a:r>
                        <a:rPr lang="ru-RU" sz="1100" b="1" kern="1200" dirty="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Запахи войны</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algn="l" defTabSz="914400" rtl="0" eaLnBrk="1" latinLnBrk="0" hangingPunct="1">
                        <a:lnSpc>
                          <a:spcPct val="100000"/>
                        </a:lnSpc>
                        <a:spcAft>
                          <a:spcPts val="0"/>
                        </a:spcAft>
                      </a:pPr>
                      <a:r>
                        <a:rPr lang="ru-RU" sz="1100" b="1" kern="1200" dirty="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Человек видит на войне…</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algn="l" defTabSz="914400" rtl="0" eaLnBrk="1" latinLnBrk="0" hangingPunct="1">
                        <a:lnSpc>
                          <a:spcPct val="100000"/>
                        </a:lnSpc>
                        <a:spcAft>
                          <a:spcPts val="0"/>
                        </a:spcAft>
                      </a:pPr>
                      <a:r>
                        <a:rPr lang="ru-RU" sz="1100" b="1" kern="1200" dirty="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Человек чувствует на войне…</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xmlns="" val="1066105298"/>
                  </a:ext>
                </a:extLst>
              </a:tr>
              <a:tr h="753707">
                <a:tc vMerge="1">
                  <a:txBody>
                    <a:bodyPr/>
                    <a:lstStyle/>
                    <a:p>
                      <a:endParaRPr lang="ru-RU"/>
                    </a:p>
                  </a:txBody>
                  <a:tcPr/>
                </a:tc>
                <a:tc vMerge="1">
                  <a:txBody>
                    <a:bodyPr/>
                    <a:lstStyle/>
                    <a:p>
                      <a:endParaRPr lang="ru-RU"/>
                    </a:p>
                  </a:txBody>
                  <a:tcPr/>
                </a:tc>
                <a:tc>
                  <a:txBody>
                    <a:bodyPr/>
                    <a:lstStyle/>
                    <a:p>
                      <a:pPr marL="0" algn="l" defTabSz="914400" rtl="0" eaLnBrk="1" latinLnBrk="0" hangingPunct="1">
                        <a:lnSpc>
                          <a:spcPct val="100000"/>
                        </a:lnSpc>
                        <a:spcAft>
                          <a:spcPts val="0"/>
                        </a:spcAft>
                      </a:pPr>
                      <a:r>
                        <a:rPr lang="ru-RU" sz="1100" b="1" kern="120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Грохот снарядов, выстрелы, крики, стоны</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algn="l" defTabSz="914400" rtl="0" eaLnBrk="1" latinLnBrk="0" hangingPunct="1">
                        <a:lnSpc>
                          <a:spcPct val="100000"/>
                        </a:lnSpc>
                        <a:spcAft>
                          <a:spcPts val="0"/>
                        </a:spcAft>
                      </a:pPr>
                      <a:r>
                        <a:rPr lang="ru-RU" sz="1100" b="1" kern="1200" dirty="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Гарь, </a:t>
                      </a:r>
                      <a:endParaRPr lang="ru-RU" sz="1100" b="1" kern="1200" dirty="0" smtClean="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endParaRPr>
                    </a:p>
                    <a:p>
                      <a:pPr marL="0" algn="l" defTabSz="914400" rtl="0" eaLnBrk="1" latinLnBrk="0" hangingPunct="1">
                        <a:lnSpc>
                          <a:spcPct val="100000"/>
                        </a:lnSpc>
                        <a:spcAft>
                          <a:spcPts val="0"/>
                        </a:spcAft>
                      </a:pPr>
                      <a:r>
                        <a:rPr lang="ru-RU" sz="1100" b="1" kern="1200" dirty="0" smtClean="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копоть,</a:t>
                      </a:r>
                    </a:p>
                    <a:p>
                      <a:pPr marL="0" algn="l" defTabSz="914400" rtl="0" eaLnBrk="1" latinLnBrk="0" hangingPunct="1">
                        <a:lnSpc>
                          <a:spcPct val="100000"/>
                        </a:lnSpc>
                        <a:spcAft>
                          <a:spcPts val="0"/>
                        </a:spcAft>
                      </a:pPr>
                      <a:r>
                        <a:rPr lang="ru-RU" sz="1100" b="1" kern="1200" dirty="0" smtClean="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 </a:t>
                      </a:r>
                      <a:r>
                        <a:rPr lang="ru-RU" sz="1100" b="1" kern="1200" dirty="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дым</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algn="l" defTabSz="914400" rtl="0" eaLnBrk="1" latinLnBrk="0" hangingPunct="1">
                        <a:lnSpc>
                          <a:spcPct val="100000"/>
                        </a:lnSpc>
                        <a:spcAft>
                          <a:spcPts val="0"/>
                        </a:spcAft>
                      </a:pPr>
                      <a:r>
                        <a:rPr lang="ru-RU" sz="1100" b="1" kern="1200" dirty="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Смерть, разруха, </a:t>
                      </a:r>
                      <a:endParaRPr lang="ru-RU" sz="1100" b="1" kern="1200" dirty="0" smtClean="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endParaRPr>
                    </a:p>
                    <a:p>
                      <a:pPr marL="0" algn="l" defTabSz="914400" rtl="0" eaLnBrk="1" latinLnBrk="0" hangingPunct="1">
                        <a:lnSpc>
                          <a:spcPct val="100000"/>
                        </a:lnSpc>
                        <a:spcAft>
                          <a:spcPts val="0"/>
                        </a:spcAft>
                      </a:pPr>
                      <a:r>
                        <a:rPr lang="ru-RU" sz="1100" b="1" kern="1200" dirty="0" smtClean="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враг</a:t>
                      </a:r>
                      <a:r>
                        <a:rPr lang="ru-RU" sz="1100" b="1" kern="1200" dirty="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 </a:t>
                      </a:r>
                      <a:endParaRPr lang="ru-RU" sz="1100" b="1" kern="1200" dirty="0" smtClean="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endParaRPr>
                    </a:p>
                    <a:p>
                      <a:pPr marL="0" algn="l" defTabSz="914400" rtl="0" eaLnBrk="1" latinLnBrk="0" hangingPunct="1">
                        <a:lnSpc>
                          <a:spcPct val="100000"/>
                        </a:lnSpc>
                        <a:spcAft>
                          <a:spcPts val="0"/>
                        </a:spcAft>
                      </a:pPr>
                      <a:r>
                        <a:rPr lang="ru-RU" sz="1100" b="1" kern="1200" dirty="0" smtClean="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оружие</a:t>
                      </a:r>
                      <a:r>
                        <a:rPr lang="ru-RU" sz="1100" b="1" kern="1200" dirty="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 </a:t>
                      </a:r>
                      <a:endParaRPr lang="ru-RU" sz="1100" b="1" kern="1200" dirty="0" smtClean="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endParaRPr>
                    </a:p>
                    <a:p>
                      <a:pPr marL="0" algn="l" defTabSz="914400" rtl="0" eaLnBrk="1" latinLnBrk="0" hangingPunct="1">
                        <a:lnSpc>
                          <a:spcPct val="100000"/>
                        </a:lnSpc>
                        <a:spcAft>
                          <a:spcPts val="0"/>
                        </a:spcAft>
                      </a:pPr>
                      <a:r>
                        <a:rPr lang="ru-RU" sz="1100" b="1" kern="1200" dirty="0" smtClean="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кровь,</a:t>
                      </a:r>
                    </a:p>
                    <a:p>
                      <a:pPr marL="0" algn="l" defTabSz="914400" rtl="0" eaLnBrk="1" latinLnBrk="0" hangingPunct="1">
                        <a:lnSpc>
                          <a:spcPct val="100000"/>
                        </a:lnSpc>
                        <a:spcAft>
                          <a:spcPts val="0"/>
                        </a:spcAft>
                      </a:pPr>
                      <a:r>
                        <a:rPr lang="ru-RU" sz="1100" b="1" kern="1200" dirty="0" smtClean="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 </a:t>
                      </a:r>
                      <a:r>
                        <a:rPr lang="ru-RU" sz="1100" b="1" kern="1200" dirty="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плен</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algn="l" defTabSz="914400" rtl="0" eaLnBrk="1" latinLnBrk="0" hangingPunct="1">
                        <a:lnSpc>
                          <a:spcPct val="100000"/>
                        </a:lnSpc>
                        <a:spcAft>
                          <a:spcPts val="0"/>
                        </a:spcAft>
                      </a:pPr>
                      <a:r>
                        <a:rPr lang="ru-RU" sz="1100" b="1" kern="1200" dirty="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Боль, ненависть, страх…</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xmlns="" val="3702915564"/>
                  </a:ext>
                </a:extLst>
              </a:tr>
            </a:tbl>
          </a:graphicData>
        </a:graphic>
      </p:graphicFrame>
    </p:spTree>
    <p:extLst>
      <p:ext uri="{BB962C8B-B14F-4D97-AF65-F5344CB8AC3E}">
        <p14:creationId xmlns:p14="http://schemas.microsoft.com/office/powerpoint/2010/main" xmlns="" val="2955425715"/>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4"/>
          <a:srcRect/>
          <a:tile tx="0" ty="0" sx="100000" sy="100000" flip="none" algn="tl"/>
        </a:blipFill>
        <a:effectLst/>
      </p:bgPr>
    </p:bg>
    <p:spTree>
      <p:nvGrpSpPr>
        <p:cNvPr id="1" name=""/>
        <p:cNvGrpSpPr/>
        <p:nvPr/>
      </p:nvGrpSpPr>
      <p:grpSpPr>
        <a:xfrm>
          <a:off x="0" y="0"/>
          <a:ext cx="0" cy="0"/>
          <a:chOff x="0" y="0"/>
          <a:chExt cx="0" cy="0"/>
        </a:xfrm>
      </p:grpSpPr>
      <p:graphicFrame>
        <p:nvGraphicFramePr>
          <p:cNvPr id="5" name="Объект 4"/>
          <p:cNvGraphicFramePr>
            <a:graphicFrameLocks noGrp="1"/>
          </p:cNvGraphicFramePr>
          <p:nvPr>
            <p:ph idx="1"/>
            <p:extLst>
              <p:ext uri="{D42A27DB-BD31-4B8C-83A1-F6EECF244321}">
                <p14:modId xmlns:p14="http://schemas.microsoft.com/office/powerpoint/2010/main" xmlns="" val="4255482506"/>
              </p:ext>
            </p:extLst>
          </p:nvPr>
        </p:nvGraphicFramePr>
        <p:xfrm>
          <a:off x="105878" y="-57150"/>
          <a:ext cx="11964202" cy="6858000"/>
        </p:xfrm>
        <a:graphic>
          <a:graphicData uri="http://schemas.openxmlformats.org/drawingml/2006/table">
            <a:tbl>
              <a:tblPr firstRow="1" firstCol="1" bandRow="1">
                <a:tableStyleId>{5C22544A-7EE6-4342-B048-85BDC9FD1C3A}</a:tableStyleId>
              </a:tblPr>
              <a:tblGrid>
                <a:gridCol w="1033792">
                  <a:extLst>
                    <a:ext uri="{9D8B030D-6E8A-4147-A177-3AD203B41FA5}">
                      <a16:colId xmlns:a16="http://schemas.microsoft.com/office/drawing/2014/main" xmlns="" val="1244706939"/>
                    </a:ext>
                  </a:extLst>
                </a:gridCol>
                <a:gridCol w="7773324">
                  <a:extLst>
                    <a:ext uri="{9D8B030D-6E8A-4147-A177-3AD203B41FA5}">
                      <a16:colId xmlns:a16="http://schemas.microsoft.com/office/drawing/2014/main" xmlns="" val="1555506640"/>
                    </a:ext>
                  </a:extLst>
                </a:gridCol>
                <a:gridCol w="3157086">
                  <a:extLst>
                    <a:ext uri="{9D8B030D-6E8A-4147-A177-3AD203B41FA5}">
                      <a16:colId xmlns:a16="http://schemas.microsoft.com/office/drawing/2014/main" xmlns="" val="4294096044"/>
                    </a:ext>
                  </a:extLst>
                </a:gridCol>
              </a:tblGrid>
              <a:tr h="1182865">
                <a:tc>
                  <a:txBody>
                    <a:bodyPr/>
                    <a:lstStyle/>
                    <a:p>
                      <a:pPr marL="0" algn="l" defTabSz="914400" rtl="0" eaLnBrk="1" latinLnBrk="0" hangingPunct="1">
                        <a:lnSpc>
                          <a:spcPct val="100000"/>
                        </a:lnSpc>
                        <a:spcAft>
                          <a:spcPts val="0"/>
                        </a:spcAft>
                      </a:pPr>
                      <a:r>
                        <a:rPr lang="ru-RU" sz="1000" b="1" kern="1200" dirty="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Формулировка цели урока.</a:t>
                      </a:r>
                    </a:p>
                    <a:p>
                      <a:pPr marL="0" algn="l" defTabSz="914400" rtl="0" eaLnBrk="1" latinLnBrk="0" hangingPunct="1">
                        <a:lnSpc>
                          <a:spcPct val="100000"/>
                        </a:lnSpc>
                        <a:spcAft>
                          <a:spcPts val="0"/>
                        </a:spcAft>
                      </a:pPr>
                      <a:r>
                        <a:rPr lang="ru-RU" sz="1000" b="1" kern="1200" dirty="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 </a:t>
                      </a:r>
                    </a:p>
                  </a:txBody>
                  <a:tcPr marL="37949" marR="37949"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algn="l" defTabSz="914400" rtl="0" eaLnBrk="1" latinLnBrk="0" hangingPunct="1">
                        <a:lnSpc>
                          <a:spcPct val="100000"/>
                        </a:lnSpc>
                        <a:spcAft>
                          <a:spcPts val="0"/>
                        </a:spcAft>
                      </a:pPr>
                      <a:r>
                        <a:rPr lang="ru-RU" sz="1000" b="1" kern="1200" dirty="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Наводящий вопрос учителя: </a:t>
                      </a:r>
                    </a:p>
                    <a:p>
                      <a:pPr marL="0" algn="l" defTabSz="914400" rtl="0" eaLnBrk="1" latinLnBrk="0" hangingPunct="1">
                        <a:lnSpc>
                          <a:spcPct val="100000"/>
                        </a:lnSpc>
                        <a:spcAft>
                          <a:spcPts val="0"/>
                        </a:spcAft>
                      </a:pPr>
                      <a:r>
                        <a:rPr lang="ru-RU" sz="1000" b="1" kern="1200" dirty="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 Как вы думаете, какова цель сегодняшнего урока? Что бы вы хотели узнать? С чем познакомиться?</a:t>
                      </a:r>
                    </a:p>
                    <a:p>
                      <a:pPr marL="0" algn="l" defTabSz="914400" rtl="0" eaLnBrk="1" latinLnBrk="0" hangingPunct="1">
                        <a:lnSpc>
                          <a:spcPct val="100000"/>
                        </a:lnSpc>
                        <a:spcAft>
                          <a:spcPts val="0"/>
                        </a:spcAft>
                      </a:pPr>
                      <a:r>
                        <a:rPr lang="ru-RU" sz="1000" b="1" kern="1200" dirty="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 </a:t>
                      </a:r>
                    </a:p>
                    <a:p>
                      <a:pPr marL="0" algn="l" defTabSz="914400" rtl="0" eaLnBrk="1" latinLnBrk="0" hangingPunct="1">
                        <a:lnSpc>
                          <a:spcPct val="100000"/>
                        </a:lnSpc>
                        <a:spcAft>
                          <a:spcPts val="0"/>
                        </a:spcAft>
                      </a:pPr>
                      <a:r>
                        <a:rPr lang="ru-RU" sz="1000" b="1" kern="1200" dirty="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-Но сначала нам нужно вспомнить, что такое Война и какой след в истории России  и русской литературы занимает ВОВ.</a:t>
                      </a:r>
                    </a:p>
                  </a:txBody>
                  <a:tcPr marL="37949" marR="37949"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algn="l" defTabSz="914400" rtl="0" eaLnBrk="1" latinLnBrk="0" hangingPunct="1">
                        <a:lnSpc>
                          <a:spcPct val="100000"/>
                        </a:lnSpc>
                        <a:spcAft>
                          <a:spcPts val="0"/>
                        </a:spcAft>
                      </a:pPr>
                      <a:r>
                        <a:rPr lang="ru-RU" sz="1000" b="1" kern="1200" dirty="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Отвечают на вопросы учителя, формулируют цели урока.</a:t>
                      </a:r>
                    </a:p>
                    <a:p>
                      <a:pPr marL="0" algn="l" defTabSz="914400" rtl="0" eaLnBrk="1" latinLnBrk="0" hangingPunct="1">
                        <a:lnSpc>
                          <a:spcPct val="100000"/>
                        </a:lnSpc>
                        <a:spcAft>
                          <a:spcPts val="0"/>
                        </a:spcAft>
                      </a:pPr>
                      <a:r>
                        <a:rPr lang="ru-RU" sz="1000" b="1" kern="1200" dirty="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-узнать, какие стихи и рассказы посвящены войне, кто их написал..</a:t>
                      </a:r>
                    </a:p>
                    <a:p>
                      <a:pPr marL="0" algn="l" defTabSz="914400" rtl="0" eaLnBrk="1" latinLnBrk="0" hangingPunct="1">
                        <a:lnSpc>
                          <a:spcPct val="100000"/>
                        </a:lnSpc>
                        <a:spcAft>
                          <a:spcPts val="0"/>
                        </a:spcAft>
                      </a:pPr>
                      <a:r>
                        <a:rPr lang="ru-RU" sz="1000" b="1" kern="1200" dirty="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 понять, как и почему дети становились участниками и героями войны</a:t>
                      </a:r>
                    </a:p>
                    <a:p>
                      <a:pPr marL="0" algn="l" defTabSz="914400" rtl="0" eaLnBrk="1" latinLnBrk="0" hangingPunct="1">
                        <a:lnSpc>
                          <a:spcPct val="100000"/>
                        </a:lnSpc>
                        <a:spcAft>
                          <a:spcPts val="0"/>
                        </a:spcAft>
                      </a:pPr>
                      <a:r>
                        <a:rPr lang="ru-RU" sz="1000" b="1" kern="1200" dirty="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-почувствовать, что они испытали и как жили в эти годы</a:t>
                      </a:r>
                    </a:p>
                  </a:txBody>
                  <a:tcPr marL="37949" marR="37949"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xmlns="" val="3284881090"/>
                  </a:ext>
                </a:extLst>
              </a:tr>
              <a:tr h="3992166">
                <a:tc>
                  <a:txBody>
                    <a:bodyPr/>
                    <a:lstStyle/>
                    <a:p>
                      <a:pPr marL="0" algn="l" defTabSz="914400" rtl="0" eaLnBrk="1" latinLnBrk="0" hangingPunct="1">
                        <a:lnSpc>
                          <a:spcPct val="100000"/>
                        </a:lnSpc>
                        <a:spcAft>
                          <a:spcPts val="0"/>
                        </a:spcAft>
                      </a:pPr>
                      <a:r>
                        <a:rPr lang="ru-RU" sz="1000" b="1" kern="120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Подготовка учащихся к усвоению нового материала</a:t>
                      </a:r>
                    </a:p>
                    <a:p>
                      <a:pPr marL="0" algn="l" defTabSz="914400" rtl="0" eaLnBrk="1" latinLnBrk="0" hangingPunct="1">
                        <a:lnSpc>
                          <a:spcPct val="100000"/>
                        </a:lnSpc>
                        <a:spcAft>
                          <a:spcPts val="0"/>
                        </a:spcAft>
                      </a:pPr>
                      <a:r>
                        <a:rPr lang="ru-RU" sz="1000" b="1" kern="120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 </a:t>
                      </a:r>
                    </a:p>
                  </a:txBody>
                  <a:tcPr marL="37949" marR="37949"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algn="l" defTabSz="914400" rtl="0" eaLnBrk="1" latinLnBrk="0" hangingPunct="1">
                        <a:lnSpc>
                          <a:spcPct val="100000"/>
                        </a:lnSpc>
                        <a:spcAft>
                          <a:spcPts val="0"/>
                        </a:spcAft>
                      </a:pPr>
                      <a:r>
                        <a:rPr lang="ru-RU" sz="1000" b="1" kern="1200" dirty="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Слово учителя: </a:t>
                      </a:r>
                    </a:p>
                    <a:p>
                      <a:pPr marL="0" algn="l" defTabSz="914400" rtl="0" eaLnBrk="1" latinLnBrk="0" hangingPunct="1">
                        <a:lnSpc>
                          <a:spcPct val="100000"/>
                        </a:lnSpc>
                        <a:spcAft>
                          <a:spcPts val="0"/>
                        </a:spcAft>
                      </a:pPr>
                      <a:r>
                        <a:rPr lang="ru-RU" sz="1000" b="1" kern="1200" dirty="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- 9 мая наша страна отметит 75-ю годовщину Победы в Великой Отечественной войне. …Во многих войнах пришлось участвовать нашей России, но такой страшной, тяжелой, кровопролитной, как война 1941-1945 гг. – не было. Речь шла о жизни и смерти всего советского народа. Поэтому в войне участвовали все. Даже дети. Они встретили войну в разном возрасте. Кто-то совсем крохой, кто-то подростком. А кто-то был на пороге своей юности.  Герой стихотворения поэта </a:t>
                      </a:r>
                      <a:r>
                        <a:rPr lang="ru-RU" sz="1000" b="1" kern="1200" dirty="0" err="1">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А.Иоффе</a:t>
                      </a:r>
                      <a:r>
                        <a:rPr lang="ru-RU" sz="1000" b="1" kern="1200" dirty="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 говорит:</a:t>
                      </a:r>
                    </a:p>
                    <a:p>
                      <a:pPr marL="0" algn="l" defTabSz="914400" rtl="0" eaLnBrk="1" latinLnBrk="0" hangingPunct="1">
                        <a:lnSpc>
                          <a:spcPct val="100000"/>
                        </a:lnSpc>
                        <a:spcAft>
                          <a:spcPts val="0"/>
                        </a:spcAft>
                      </a:pPr>
                      <a:r>
                        <a:rPr lang="ru-RU" sz="1000" b="1" kern="1200" dirty="0" smtClean="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  СЛАЙД </a:t>
                      </a:r>
                      <a:r>
                        <a:rPr lang="ru-RU" sz="1000" b="1" kern="1200" dirty="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3.</a:t>
                      </a:r>
                    </a:p>
                    <a:p>
                      <a:pPr marL="0" algn="l" defTabSz="914400" rtl="0" eaLnBrk="1" latinLnBrk="0" hangingPunct="1">
                        <a:lnSpc>
                          <a:spcPct val="100000"/>
                        </a:lnSpc>
                        <a:spcAft>
                          <a:spcPts val="0"/>
                        </a:spcAft>
                      </a:pPr>
                      <a:r>
                        <a:rPr lang="ru-RU" sz="1000" b="1" kern="1200" dirty="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Его я узнал не из книжки –</a:t>
                      </a:r>
                    </a:p>
                    <a:p>
                      <a:pPr marL="0" algn="l" defTabSz="914400" rtl="0" eaLnBrk="1" latinLnBrk="0" hangingPunct="1">
                        <a:lnSpc>
                          <a:spcPct val="100000"/>
                        </a:lnSpc>
                        <a:spcAft>
                          <a:spcPts val="0"/>
                        </a:spcAft>
                      </a:pPr>
                      <a:r>
                        <a:rPr lang="ru-RU" sz="1000" b="1" kern="1200" dirty="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Жестокое слово – война!</a:t>
                      </a:r>
                    </a:p>
                    <a:p>
                      <a:pPr marL="0" algn="l" defTabSz="914400" rtl="0" eaLnBrk="1" latinLnBrk="0" hangingPunct="1">
                        <a:lnSpc>
                          <a:spcPct val="100000"/>
                        </a:lnSpc>
                        <a:spcAft>
                          <a:spcPts val="0"/>
                        </a:spcAft>
                      </a:pPr>
                      <a:r>
                        <a:rPr lang="ru-RU" sz="1000" b="1" kern="1200" dirty="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Прожектором яростной вспышки</a:t>
                      </a:r>
                    </a:p>
                    <a:p>
                      <a:pPr marL="0" algn="l" defTabSz="914400" rtl="0" eaLnBrk="1" latinLnBrk="0" hangingPunct="1">
                        <a:lnSpc>
                          <a:spcPct val="100000"/>
                        </a:lnSpc>
                        <a:spcAft>
                          <a:spcPts val="0"/>
                        </a:spcAft>
                      </a:pPr>
                      <a:r>
                        <a:rPr lang="ru-RU" sz="1000" b="1" kern="1200" dirty="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К нам в детство врывалась она.</a:t>
                      </a:r>
                    </a:p>
                    <a:p>
                      <a:pPr marL="0" algn="l" defTabSz="914400" rtl="0" eaLnBrk="1" latinLnBrk="0" hangingPunct="1">
                        <a:lnSpc>
                          <a:spcPct val="100000"/>
                        </a:lnSpc>
                        <a:spcAft>
                          <a:spcPts val="0"/>
                        </a:spcAft>
                      </a:pPr>
                      <a:r>
                        <a:rPr lang="ru-RU" sz="1000" b="1" kern="1200" dirty="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В те дни мы в войну не играли – </a:t>
                      </a:r>
                    </a:p>
                    <a:p>
                      <a:pPr marL="0" algn="l" defTabSz="914400" rtl="0" eaLnBrk="1" latinLnBrk="0" hangingPunct="1">
                        <a:lnSpc>
                          <a:spcPct val="100000"/>
                        </a:lnSpc>
                        <a:spcAft>
                          <a:spcPts val="0"/>
                        </a:spcAft>
                      </a:pPr>
                      <a:r>
                        <a:rPr lang="ru-RU" sz="1000" b="1" kern="1200" dirty="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Мы просто дышали войной…</a:t>
                      </a:r>
                    </a:p>
                    <a:p>
                      <a:pPr marL="171450" indent="-171450" algn="l" defTabSz="914400" rtl="0" eaLnBrk="1" latinLnBrk="0" hangingPunct="1">
                        <a:lnSpc>
                          <a:spcPct val="100000"/>
                        </a:lnSpc>
                        <a:spcAft>
                          <a:spcPts val="0"/>
                        </a:spcAft>
                        <a:buFontTx/>
                        <a:buChar char="-"/>
                      </a:pPr>
                      <a:r>
                        <a:rPr lang="ru-RU" sz="1000" b="1" kern="1200" dirty="0" smtClean="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До </a:t>
                      </a:r>
                      <a:r>
                        <a:rPr lang="ru-RU" sz="1000" b="1" kern="1200" dirty="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войны это были самые обыкновенные мальчишки и девчонки. Учились, помогали старшим, играли, бегали-прыгали, разбивали носы и коленки. Их имена знали только родные, одноклассники да друзья. Но когда пришел час - они показали, каким огромным может стать маленькое детское сердце, когда разгорается в нем священная любовь к родине и ненависть к ее </a:t>
                      </a:r>
                      <a:r>
                        <a:rPr lang="ru-RU" sz="1000" b="1" kern="1200" dirty="0" smtClean="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врагам.</a:t>
                      </a:r>
                    </a:p>
                    <a:p>
                      <a:pPr marL="0" indent="0" algn="l" defTabSz="914400" rtl="0" eaLnBrk="1" latinLnBrk="0" hangingPunct="1">
                        <a:lnSpc>
                          <a:spcPct val="100000"/>
                        </a:lnSpc>
                        <a:spcAft>
                          <a:spcPts val="0"/>
                        </a:spcAft>
                        <a:buFontTx/>
                        <a:buNone/>
                      </a:pPr>
                      <a:r>
                        <a:rPr lang="ru-RU" sz="1000" b="1" kern="1200" baseline="0" dirty="0" smtClean="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   </a:t>
                      </a:r>
                    </a:p>
                    <a:p>
                      <a:pPr marL="0" indent="0" algn="l" defTabSz="914400" rtl="0" eaLnBrk="1" latinLnBrk="0" hangingPunct="1">
                        <a:lnSpc>
                          <a:spcPct val="100000"/>
                        </a:lnSpc>
                        <a:spcAft>
                          <a:spcPts val="0"/>
                        </a:spcAft>
                        <a:buFontTx/>
                        <a:buNone/>
                      </a:pPr>
                      <a:r>
                        <a:rPr lang="ru-RU" sz="1000" b="1" kern="1200" dirty="0" smtClean="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СЛАЙД </a:t>
                      </a:r>
                      <a:r>
                        <a:rPr lang="ru-RU" sz="1000" b="1" kern="1200" dirty="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4</a:t>
                      </a:r>
                      <a:r>
                        <a:rPr lang="ru-RU" sz="1000" b="1" kern="1200" dirty="0" smtClean="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 </a:t>
                      </a:r>
                      <a:r>
                        <a:rPr lang="ru-RU" sz="1000" b="1" kern="1200" dirty="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 Мальчишки. Девчонки... На их хрупкие плечи легла вся тяжесть горя и бедствий военных лет. Но благодаря им, дети стали только сильнее. Маленькие герои большой войны. Они сражались рядом со старшими - отцами, братьями, матерями и сестрами.   Сражались в небе и на земле, на фронте и в тылу</a:t>
                      </a:r>
                      <a:r>
                        <a:rPr lang="ru-RU" sz="1000" b="1" kern="1200" dirty="0" smtClean="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a:t>
                      </a:r>
                    </a:p>
                    <a:p>
                      <a:pPr marL="0" indent="0" algn="l" defTabSz="914400" rtl="0" eaLnBrk="1" latinLnBrk="0" hangingPunct="1">
                        <a:lnSpc>
                          <a:spcPct val="100000"/>
                        </a:lnSpc>
                        <a:spcAft>
                          <a:spcPts val="0"/>
                        </a:spcAft>
                        <a:buFontTx/>
                        <a:buNone/>
                      </a:pPr>
                      <a:r>
                        <a:rPr lang="ru-RU" sz="1000" b="1" kern="1200" dirty="0" smtClean="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  СЛАЙД </a:t>
                      </a:r>
                      <a:r>
                        <a:rPr lang="ru-RU" sz="1000" b="1" kern="1200" dirty="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5. Ребята становились партизанами, ходили по селам и городам. Они собирали информацию о фашистах, их вооружении. Эти сведения они передавали разведчикам, помогая армии бороться с врагом. </a:t>
                      </a:r>
                    </a:p>
                    <a:p>
                      <a:pPr marL="0" algn="l" defTabSz="914400" rtl="0" eaLnBrk="1" latinLnBrk="0" hangingPunct="1">
                        <a:lnSpc>
                          <a:spcPct val="100000"/>
                        </a:lnSpc>
                        <a:spcAft>
                          <a:spcPts val="0"/>
                        </a:spcAft>
                      </a:pPr>
                      <a:r>
                        <a:rPr lang="ru-RU" sz="1000" b="1" kern="1200" dirty="0" smtClean="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  </a:t>
                      </a:r>
                      <a:r>
                        <a:rPr lang="ru-RU" sz="1000" b="1" kern="1200" dirty="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СЛАЙД 6. Осиротевшие и несчастные они бродили по стране в поисках потерянных родителей. А в списках Красной Армии появлялись «сыновья и дочери полка». Их первой наукой, первой профессией становилась защита Родины. На фронте все они наравне со взрослыми, делали свое солдатское дело. Взрослые, как могли, оберегали таких ребят, но вражеские пули, осколки бомб, снарядов и гранат убивали всех, без разбора. Четверо юных партизан, о которых мы с вами услышим дальше, получили звание «Герой Советского Союза». Но, к сожалению, посмертно</a:t>
                      </a:r>
                      <a:r>
                        <a:rPr lang="ru-RU" sz="1000" b="1" kern="1200" dirty="0" smtClean="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 СЛАЙД </a:t>
                      </a:r>
                      <a:r>
                        <a:rPr lang="ru-RU" sz="1000" b="1" kern="1200" dirty="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7.</a:t>
                      </a:r>
                    </a:p>
                  </a:txBody>
                  <a:tcPr marL="37949" marR="37949"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algn="l" defTabSz="914400" rtl="0" eaLnBrk="1" latinLnBrk="0" hangingPunct="1">
                        <a:lnSpc>
                          <a:spcPct val="100000"/>
                        </a:lnSpc>
                        <a:spcAft>
                          <a:spcPts val="0"/>
                        </a:spcAft>
                      </a:pPr>
                      <a:r>
                        <a:rPr lang="ru-RU" sz="1000" b="1" kern="1200" dirty="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Дети слушают материал, смотрят картинки на военную тематику на экране.</a:t>
                      </a:r>
                    </a:p>
                    <a:p>
                      <a:pPr marL="0" algn="l" defTabSz="914400" rtl="0" eaLnBrk="1" latinLnBrk="0" hangingPunct="1">
                        <a:lnSpc>
                          <a:spcPct val="100000"/>
                        </a:lnSpc>
                        <a:spcAft>
                          <a:spcPts val="0"/>
                        </a:spcAft>
                      </a:pPr>
                      <a:r>
                        <a:rPr lang="ru-RU" sz="1000" b="1" kern="1200" dirty="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Узнают новые сведения по теме.</a:t>
                      </a:r>
                    </a:p>
                    <a:p>
                      <a:pPr marL="0" algn="l" defTabSz="914400" rtl="0" eaLnBrk="1" latinLnBrk="0" hangingPunct="1">
                        <a:lnSpc>
                          <a:spcPct val="100000"/>
                        </a:lnSpc>
                        <a:spcAft>
                          <a:spcPts val="0"/>
                        </a:spcAft>
                      </a:pPr>
                      <a:r>
                        <a:rPr lang="ru-RU" sz="1000" b="1" kern="1200" dirty="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 </a:t>
                      </a:r>
                    </a:p>
                    <a:p>
                      <a:pPr marL="0" algn="l" defTabSz="914400" rtl="0" eaLnBrk="1" latinLnBrk="0" hangingPunct="1">
                        <a:lnSpc>
                          <a:spcPct val="100000"/>
                        </a:lnSpc>
                        <a:spcAft>
                          <a:spcPts val="0"/>
                        </a:spcAft>
                      </a:pPr>
                      <a:r>
                        <a:rPr lang="ru-RU" sz="1000" b="1" kern="1200" dirty="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 </a:t>
                      </a:r>
                    </a:p>
                    <a:p>
                      <a:pPr marL="0" algn="l" defTabSz="914400" rtl="0" eaLnBrk="1" latinLnBrk="0" hangingPunct="1">
                        <a:lnSpc>
                          <a:spcPct val="100000"/>
                        </a:lnSpc>
                        <a:spcAft>
                          <a:spcPts val="0"/>
                        </a:spcAft>
                      </a:pPr>
                      <a:r>
                        <a:rPr lang="ru-RU" sz="1000" b="1" kern="1200" dirty="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 </a:t>
                      </a:r>
                    </a:p>
                    <a:p>
                      <a:pPr marL="0" algn="l" defTabSz="914400" rtl="0" eaLnBrk="1" latinLnBrk="0" hangingPunct="1">
                        <a:lnSpc>
                          <a:spcPct val="100000"/>
                        </a:lnSpc>
                        <a:spcAft>
                          <a:spcPts val="0"/>
                        </a:spcAft>
                      </a:pPr>
                      <a:r>
                        <a:rPr lang="ru-RU" sz="1000" b="1" kern="1200" dirty="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 </a:t>
                      </a:r>
                    </a:p>
                    <a:p>
                      <a:pPr marL="0" algn="l" defTabSz="914400" rtl="0" eaLnBrk="1" latinLnBrk="0" hangingPunct="1">
                        <a:lnSpc>
                          <a:spcPct val="100000"/>
                        </a:lnSpc>
                        <a:spcAft>
                          <a:spcPts val="0"/>
                        </a:spcAft>
                      </a:pPr>
                      <a:r>
                        <a:rPr lang="ru-RU" sz="1000" b="1" kern="1200" dirty="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 </a:t>
                      </a:r>
                    </a:p>
                    <a:p>
                      <a:pPr marL="0" algn="l" defTabSz="914400" rtl="0" eaLnBrk="1" latinLnBrk="0" hangingPunct="1">
                        <a:lnSpc>
                          <a:spcPct val="100000"/>
                        </a:lnSpc>
                        <a:spcAft>
                          <a:spcPts val="0"/>
                        </a:spcAft>
                      </a:pPr>
                      <a:r>
                        <a:rPr lang="ru-RU" sz="1000" b="1" kern="1200" dirty="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 </a:t>
                      </a:r>
                    </a:p>
                  </a:txBody>
                  <a:tcPr marL="37949" marR="37949"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xmlns="" val="575485391"/>
                  </a:ext>
                </a:extLst>
              </a:tr>
              <a:tr h="1220752">
                <a:tc>
                  <a:txBody>
                    <a:bodyPr/>
                    <a:lstStyle/>
                    <a:p>
                      <a:pPr marL="0" algn="l" defTabSz="914400" rtl="0" eaLnBrk="1" latinLnBrk="0" hangingPunct="1">
                        <a:lnSpc>
                          <a:spcPct val="100000"/>
                        </a:lnSpc>
                        <a:spcAft>
                          <a:spcPts val="0"/>
                        </a:spcAft>
                      </a:pPr>
                      <a:r>
                        <a:rPr lang="ru-RU" sz="1000" b="1" kern="120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Проверка домашнего задания. </a:t>
                      </a:r>
                    </a:p>
                    <a:p>
                      <a:pPr marL="0" algn="l" defTabSz="914400" rtl="0" eaLnBrk="1" latinLnBrk="0" hangingPunct="1">
                        <a:lnSpc>
                          <a:spcPct val="100000"/>
                        </a:lnSpc>
                        <a:spcAft>
                          <a:spcPts val="0"/>
                        </a:spcAft>
                      </a:pPr>
                      <a:r>
                        <a:rPr lang="ru-RU" sz="1000" b="1" kern="120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 </a:t>
                      </a:r>
                    </a:p>
                    <a:p>
                      <a:pPr marL="0" algn="l" defTabSz="914400" rtl="0" eaLnBrk="1" latinLnBrk="0" hangingPunct="1">
                        <a:lnSpc>
                          <a:spcPct val="100000"/>
                        </a:lnSpc>
                        <a:spcAft>
                          <a:spcPts val="0"/>
                        </a:spcAft>
                      </a:pPr>
                      <a:r>
                        <a:rPr lang="ru-RU" sz="1000" b="1" kern="120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 </a:t>
                      </a:r>
                    </a:p>
                  </a:txBody>
                  <a:tcPr marL="37949" marR="37949"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algn="l" defTabSz="914400" rtl="0" eaLnBrk="1" latinLnBrk="0" hangingPunct="1">
                        <a:lnSpc>
                          <a:spcPct val="100000"/>
                        </a:lnSpc>
                        <a:spcAft>
                          <a:spcPts val="0"/>
                        </a:spcAft>
                      </a:pPr>
                      <a:r>
                        <a:rPr lang="ru-RU" sz="1000" b="1" kern="1200" dirty="0" smtClean="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   СЛАЙД 8. Учитель </a:t>
                      </a:r>
                      <a:r>
                        <a:rPr lang="ru-RU" sz="1000" b="1" kern="1200" dirty="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предлагает учащимся, подготовившим короткие сообщения и доклады о </a:t>
                      </a:r>
                      <a:r>
                        <a:rPr lang="ru-RU" sz="1000" b="1" kern="1200" dirty="0" smtClean="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детях-героях, </a:t>
                      </a:r>
                      <a:r>
                        <a:rPr lang="ru-RU" sz="1000" b="1" kern="1200" dirty="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выступить перед классом. Портреты выводятся на слайдах во время рассказа</a:t>
                      </a:r>
                      <a:r>
                        <a:rPr lang="ru-RU" sz="1000" b="1" kern="1200" dirty="0" smtClean="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 </a:t>
                      </a:r>
                      <a:endParaRPr lang="ru-RU" sz="1000" b="1" kern="1200" dirty="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endParaRPr>
                    </a:p>
                    <a:p>
                      <a:pPr marL="0" algn="l" defTabSz="914400" rtl="0" eaLnBrk="1" latinLnBrk="0" hangingPunct="1">
                        <a:lnSpc>
                          <a:spcPct val="100000"/>
                        </a:lnSpc>
                        <a:spcAft>
                          <a:spcPts val="0"/>
                        </a:spcAft>
                      </a:pPr>
                      <a:endParaRPr lang="ru-RU" sz="1000" b="1" kern="1200" dirty="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endParaRPr>
                    </a:p>
                    <a:p>
                      <a:pPr marL="0" algn="l" defTabSz="914400" rtl="0" eaLnBrk="1" latinLnBrk="0" hangingPunct="1">
                        <a:lnSpc>
                          <a:spcPct val="100000"/>
                        </a:lnSpc>
                        <a:spcAft>
                          <a:spcPts val="0"/>
                        </a:spcAft>
                      </a:pPr>
                      <a:r>
                        <a:rPr lang="ru-RU" sz="1000" b="1" kern="1200" dirty="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 </a:t>
                      </a:r>
                    </a:p>
                    <a:p>
                      <a:pPr marL="0" algn="l" defTabSz="914400" rtl="0" eaLnBrk="1" latinLnBrk="0" hangingPunct="1">
                        <a:lnSpc>
                          <a:spcPct val="100000"/>
                        </a:lnSpc>
                        <a:spcAft>
                          <a:spcPts val="0"/>
                        </a:spcAft>
                      </a:pPr>
                      <a:r>
                        <a:rPr lang="ru-RU" sz="1000" b="1" kern="1200" dirty="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 </a:t>
                      </a:r>
                      <a:r>
                        <a:rPr lang="ru-RU" sz="1000" b="1" kern="1200" dirty="0" smtClean="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Слово </a:t>
                      </a:r>
                      <a:r>
                        <a:rPr lang="ru-RU" sz="1000" b="1" kern="1200" dirty="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учителя: </a:t>
                      </a:r>
                    </a:p>
                    <a:p>
                      <a:pPr marL="0" algn="l" defTabSz="914400" rtl="0" eaLnBrk="1" latinLnBrk="0" hangingPunct="1">
                        <a:lnSpc>
                          <a:spcPct val="100000"/>
                        </a:lnSpc>
                        <a:spcAft>
                          <a:spcPts val="0"/>
                        </a:spcAft>
                      </a:pPr>
                      <a:r>
                        <a:rPr lang="ru-RU" sz="1000" b="1" kern="1200" dirty="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-Марат </a:t>
                      </a:r>
                      <a:r>
                        <a:rPr lang="ru-RU" sz="1000" b="1" kern="1200" dirty="0" err="1">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Казей</a:t>
                      </a:r>
                      <a:r>
                        <a:rPr lang="ru-RU" sz="1000" b="1" kern="1200" dirty="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 Леня Голиков, Валя Котик, Зина Портнова… К сожалению, они не дожили до Победы. Но память об этих отважных и бесстрашных ребятах сохранилась в сердцах людей. Им посвящены документальные фильмы, стихи и книги, открыты музеи и памятники, их именами названы улицы. </a:t>
                      </a:r>
                    </a:p>
                    <a:p>
                      <a:pPr marL="0" indent="449580" algn="l" defTabSz="914400" rtl="0" eaLnBrk="1" latinLnBrk="0" hangingPunct="1">
                        <a:lnSpc>
                          <a:spcPct val="100000"/>
                        </a:lnSpc>
                        <a:spcAft>
                          <a:spcPts val="0"/>
                        </a:spcAft>
                      </a:pPr>
                      <a:r>
                        <a:rPr lang="ru-RU" sz="1000" b="1" kern="1200" dirty="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 </a:t>
                      </a:r>
                    </a:p>
                  </a:txBody>
                  <a:tcPr marL="37949" marR="37949"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algn="l" defTabSz="914400" rtl="0" eaLnBrk="1" latinLnBrk="0" hangingPunct="1">
                        <a:lnSpc>
                          <a:spcPct val="100000"/>
                        </a:lnSpc>
                        <a:spcAft>
                          <a:spcPts val="0"/>
                        </a:spcAft>
                      </a:pPr>
                      <a:r>
                        <a:rPr lang="ru-RU" sz="1000" b="1" kern="1200" dirty="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Класс слушает и смотрит слайды.</a:t>
                      </a:r>
                    </a:p>
                    <a:p>
                      <a:pPr marL="0" algn="l" defTabSz="914400" rtl="0" eaLnBrk="1" latinLnBrk="0" hangingPunct="1">
                        <a:lnSpc>
                          <a:spcPct val="100000"/>
                        </a:lnSpc>
                        <a:spcAft>
                          <a:spcPts val="0"/>
                        </a:spcAft>
                      </a:pPr>
                      <a:r>
                        <a:rPr lang="ru-RU" sz="1000" b="1" kern="1200" dirty="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Учащиеся зачитывают доклады по биографиям пионеров, ставших героями войны (до 2 мин): </a:t>
                      </a:r>
                    </a:p>
                    <a:p>
                      <a:pPr marL="0" indent="449580" algn="l" defTabSz="914400" rtl="0" eaLnBrk="1" latinLnBrk="0" hangingPunct="1">
                        <a:lnSpc>
                          <a:spcPct val="100000"/>
                        </a:lnSpc>
                        <a:spcAft>
                          <a:spcPts val="0"/>
                        </a:spcAft>
                      </a:pPr>
                      <a:r>
                        <a:rPr lang="ru-RU" sz="1000" b="1" kern="1200" dirty="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 </a:t>
                      </a:r>
                    </a:p>
                    <a:p>
                      <a:pPr marL="0" algn="l" defTabSz="914400" rtl="0" eaLnBrk="1" latinLnBrk="0" hangingPunct="1">
                        <a:lnSpc>
                          <a:spcPct val="100000"/>
                        </a:lnSpc>
                        <a:spcAft>
                          <a:spcPts val="0"/>
                        </a:spcAft>
                      </a:pPr>
                      <a:r>
                        <a:rPr lang="ru-RU" sz="1000" b="1" kern="1200" dirty="0" smtClean="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1</a:t>
                      </a:r>
                      <a:r>
                        <a:rPr lang="ru-RU" sz="1000" b="1" kern="1200" dirty="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 Марат </a:t>
                      </a:r>
                      <a:r>
                        <a:rPr lang="ru-RU" sz="1000" b="1" kern="1200" dirty="0" err="1">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Казей</a:t>
                      </a:r>
                      <a:r>
                        <a:rPr lang="ru-RU" sz="1000" b="1" kern="1200" dirty="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 </a:t>
                      </a:r>
                    </a:p>
                    <a:p>
                      <a:pPr marL="0" algn="l" defTabSz="914400" rtl="0" eaLnBrk="1" latinLnBrk="0" hangingPunct="1">
                        <a:lnSpc>
                          <a:spcPct val="100000"/>
                        </a:lnSpc>
                        <a:spcAft>
                          <a:spcPts val="0"/>
                        </a:spcAft>
                      </a:pPr>
                      <a:r>
                        <a:rPr lang="ru-RU" sz="1000" b="1" kern="1200" dirty="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2.Леня Голиков </a:t>
                      </a:r>
                    </a:p>
                    <a:p>
                      <a:pPr marL="0" algn="l" defTabSz="914400" rtl="0" eaLnBrk="1" latinLnBrk="0" hangingPunct="1">
                        <a:lnSpc>
                          <a:spcPct val="100000"/>
                        </a:lnSpc>
                        <a:spcAft>
                          <a:spcPts val="0"/>
                        </a:spcAft>
                      </a:pPr>
                      <a:r>
                        <a:rPr lang="ru-RU" sz="1000" b="1" kern="1200" dirty="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3.Валя Котик  </a:t>
                      </a:r>
                    </a:p>
                    <a:p>
                      <a:pPr marL="0" algn="l" defTabSz="914400" rtl="0" eaLnBrk="1" latinLnBrk="0" hangingPunct="1">
                        <a:lnSpc>
                          <a:spcPct val="100000"/>
                        </a:lnSpc>
                        <a:spcAft>
                          <a:spcPts val="0"/>
                        </a:spcAft>
                      </a:pPr>
                      <a:r>
                        <a:rPr lang="ru-RU" sz="1000" b="1" kern="1200" dirty="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4.Зина Портнова </a:t>
                      </a:r>
                    </a:p>
                  </a:txBody>
                  <a:tcPr marL="37949" marR="37949"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xmlns="" val="3621915885"/>
                  </a:ext>
                </a:extLst>
              </a:tr>
            </a:tbl>
          </a:graphicData>
        </a:graphic>
      </p:graphicFrame>
    </p:spTree>
    <p:extLst>
      <p:ext uri="{BB962C8B-B14F-4D97-AF65-F5344CB8AC3E}">
        <p14:creationId xmlns:p14="http://schemas.microsoft.com/office/powerpoint/2010/main" xmlns="" val="253879287"/>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xmlns="" val="666544525"/>
              </p:ext>
            </p:extLst>
          </p:nvPr>
        </p:nvGraphicFramePr>
        <p:xfrm>
          <a:off x="163629" y="154005"/>
          <a:ext cx="11839074" cy="6622180"/>
        </p:xfrm>
        <a:graphic>
          <a:graphicData uri="http://schemas.openxmlformats.org/drawingml/2006/table">
            <a:tbl>
              <a:tblPr firstRow="1" firstCol="1" bandRow="1">
                <a:tableStyleId>{5C22544A-7EE6-4342-B048-85BDC9FD1C3A}</a:tableStyleId>
              </a:tblPr>
              <a:tblGrid>
                <a:gridCol w="1424539">
                  <a:extLst>
                    <a:ext uri="{9D8B030D-6E8A-4147-A177-3AD203B41FA5}">
                      <a16:colId xmlns:a16="http://schemas.microsoft.com/office/drawing/2014/main" xmlns="" val="2622311369"/>
                    </a:ext>
                  </a:extLst>
                </a:gridCol>
                <a:gridCol w="5111015">
                  <a:extLst>
                    <a:ext uri="{9D8B030D-6E8A-4147-A177-3AD203B41FA5}">
                      <a16:colId xmlns:a16="http://schemas.microsoft.com/office/drawing/2014/main" xmlns="" val="1253513651"/>
                    </a:ext>
                  </a:extLst>
                </a:gridCol>
                <a:gridCol w="5303520">
                  <a:extLst>
                    <a:ext uri="{9D8B030D-6E8A-4147-A177-3AD203B41FA5}">
                      <a16:colId xmlns:a16="http://schemas.microsoft.com/office/drawing/2014/main" xmlns="" val="4142917700"/>
                    </a:ext>
                  </a:extLst>
                </a:gridCol>
              </a:tblGrid>
              <a:tr h="6622180">
                <a:tc>
                  <a:txBody>
                    <a:bodyPr/>
                    <a:lstStyle/>
                    <a:p>
                      <a:pPr>
                        <a:spcAft>
                          <a:spcPts val="0"/>
                        </a:spcAft>
                      </a:pPr>
                      <a:r>
                        <a:rPr lang="ru-RU" sz="1150" b="1" kern="1200" dirty="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Изучение нового </a:t>
                      </a:r>
                      <a:r>
                        <a:rPr lang="ru-RU" sz="1150" b="1" kern="1200" dirty="0" smtClean="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материала + связь с ранее изученными произведениями</a:t>
                      </a:r>
                      <a:endParaRPr lang="ru-RU" sz="1150" b="1" kern="1200" dirty="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endParaRPr>
                    </a:p>
                    <a:p>
                      <a:pPr>
                        <a:spcAft>
                          <a:spcPts val="0"/>
                        </a:spcAft>
                      </a:pPr>
                      <a:r>
                        <a:rPr lang="ru-RU" sz="1150" b="1" kern="1200" dirty="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 </a:t>
                      </a:r>
                    </a:p>
                    <a:p>
                      <a:pPr>
                        <a:spcAft>
                          <a:spcPts val="0"/>
                        </a:spcAft>
                      </a:pPr>
                      <a:r>
                        <a:rPr lang="ru-RU" sz="1150" b="1" kern="1200" dirty="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 </a:t>
                      </a:r>
                    </a:p>
                    <a:p>
                      <a:pPr>
                        <a:spcAft>
                          <a:spcPts val="0"/>
                        </a:spcAft>
                      </a:pPr>
                      <a:r>
                        <a:rPr lang="ru-RU" sz="1150" b="1" kern="1200" dirty="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 </a:t>
                      </a:r>
                    </a:p>
                    <a:p>
                      <a:pPr>
                        <a:spcAft>
                          <a:spcPts val="0"/>
                        </a:spcAft>
                      </a:pPr>
                      <a:r>
                        <a:rPr lang="ru-RU" sz="1150" b="1" kern="1200" dirty="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 </a:t>
                      </a:r>
                    </a:p>
                    <a:p>
                      <a:pPr>
                        <a:spcAft>
                          <a:spcPts val="0"/>
                        </a:spcAft>
                      </a:pPr>
                      <a:r>
                        <a:rPr lang="ru-RU" sz="1150" b="1" kern="1200" dirty="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 </a:t>
                      </a:r>
                    </a:p>
                    <a:p>
                      <a:pPr>
                        <a:spcAft>
                          <a:spcPts val="0"/>
                        </a:spcAft>
                      </a:pPr>
                      <a:r>
                        <a:rPr lang="ru-RU" sz="1150" b="1" kern="1200" dirty="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 </a:t>
                      </a:r>
                    </a:p>
                    <a:p>
                      <a:pPr>
                        <a:spcAft>
                          <a:spcPts val="0"/>
                        </a:spcAft>
                      </a:pPr>
                      <a:r>
                        <a:rPr lang="ru-RU" sz="1150" b="1" kern="1200" dirty="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 </a:t>
                      </a:r>
                    </a:p>
                    <a:p>
                      <a:pPr>
                        <a:spcAft>
                          <a:spcPts val="0"/>
                        </a:spcAft>
                      </a:pPr>
                      <a:r>
                        <a:rPr lang="ru-RU" sz="1150" b="1" kern="1200" dirty="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 </a:t>
                      </a:r>
                    </a:p>
                    <a:p>
                      <a:pPr>
                        <a:spcAft>
                          <a:spcPts val="0"/>
                        </a:spcAft>
                      </a:pPr>
                      <a:r>
                        <a:rPr lang="ru-RU" sz="1150" b="1" kern="1200" dirty="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 </a:t>
                      </a:r>
                    </a:p>
                    <a:p>
                      <a:pPr>
                        <a:spcAft>
                          <a:spcPts val="0"/>
                        </a:spcAft>
                      </a:pPr>
                      <a:r>
                        <a:rPr lang="ru-RU" sz="1150" b="1" kern="1200" dirty="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 </a:t>
                      </a:r>
                    </a:p>
                    <a:p>
                      <a:pPr>
                        <a:spcAft>
                          <a:spcPts val="0"/>
                        </a:spcAft>
                      </a:pPr>
                      <a:r>
                        <a:rPr lang="ru-RU" sz="1150" b="1" kern="1200" dirty="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 </a:t>
                      </a:r>
                    </a:p>
                    <a:p>
                      <a:pPr>
                        <a:spcAft>
                          <a:spcPts val="0"/>
                        </a:spcAft>
                      </a:pPr>
                      <a:r>
                        <a:rPr lang="ru-RU" sz="1150" b="1" kern="1200" dirty="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 </a:t>
                      </a:r>
                    </a:p>
                    <a:p>
                      <a:pPr>
                        <a:spcAft>
                          <a:spcPts val="0"/>
                        </a:spcAft>
                      </a:pPr>
                      <a:r>
                        <a:rPr lang="ru-RU" sz="1150" b="1" kern="1200" dirty="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 </a:t>
                      </a:r>
                    </a:p>
                    <a:p>
                      <a:pPr>
                        <a:spcAft>
                          <a:spcPts val="0"/>
                        </a:spcAft>
                      </a:pPr>
                      <a:r>
                        <a:rPr lang="ru-RU" sz="1150" b="1" kern="1200" dirty="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 </a:t>
                      </a:r>
                    </a:p>
                    <a:p>
                      <a:pPr>
                        <a:spcAft>
                          <a:spcPts val="0"/>
                        </a:spcAft>
                      </a:pPr>
                      <a:r>
                        <a:rPr lang="ru-RU" sz="1150" b="1" kern="1200" dirty="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 </a:t>
                      </a:r>
                    </a:p>
                    <a:p>
                      <a:pPr>
                        <a:spcAft>
                          <a:spcPts val="0"/>
                        </a:spcAft>
                      </a:pPr>
                      <a:r>
                        <a:rPr lang="ru-RU" sz="1150" b="1" kern="1200" dirty="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 </a:t>
                      </a:r>
                    </a:p>
                    <a:p>
                      <a:pPr>
                        <a:spcAft>
                          <a:spcPts val="0"/>
                        </a:spcAft>
                      </a:pPr>
                      <a:r>
                        <a:rPr lang="ru-RU" sz="1150" b="1" kern="1200" dirty="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 </a:t>
                      </a:r>
                    </a:p>
                    <a:p>
                      <a:pPr>
                        <a:spcAft>
                          <a:spcPts val="0"/>
                        </a:spcAft>
                      </a:pPr>
                      <a:r>
                        <a:rPr lang="ru-RU" sz="1150" b="1" kern="1200" dirty="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 </a:t>
                      </a:r>
                    </a:p>
                    <a:p>
                      <a:pPr>
                        <a:spcAft>
                          <a:spcPts val="0"/>
                        </a:spcAft>
                      </a:pPr>
                      <a:r>
                        <a:rPr lang="ru-RU" sz="1150" b="1" kern="1200" dirty="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 </a:t>
                      </a:r>
                    </a:p>
                    <a:p>
                      <a:pPr>
                        <a:spcAft>
                          <a:spcPts val="0"/>
                        </a:spcAft>
                      </a:pPr>
                      <a:r>
                        <a:rPr lang="ru-RU" sz="1150" b="1" kern="1200" dirty="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 </a:t>
                      </a:r>
                    </a:p>
                    <a:p>
                      <a:pPr>
                        <a:spcAft>
                          <a:spcPts val="0"/>
                        </a:spcAft>
                      </a:pPr>
                      <a:r>
                        <a:rPr lang="ru-RU" sz="1150" b="1" kern="1200" dirty="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 </a:t>
                      </a:r>
                    </a:p>
                    <a:p>
                      <a:pPr>
                        <a:spcAft>
                          <a:spcPts val="0"/>
                        </a:spcAft>
                      </a:pPr>
                      <a:r>
                        <a:rPr lang="ru-RU" sz="1150" b="1" kern="1200" dirty="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 </a:t>
                      </a:r>
                    </a:p>
                    <a:p>
                      <a:pPr>
                        <a:spcAft>
                          <a:spcPts val="0"/>
                        </a:spcAft>
                      </a:pPr>
                      <a:r>
                        <a:rPr lang="ru-RU" sz="1150" b="1" kern="1200" dirty="0" smtClean="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Словарная работа</a:t>
                      </a:r>
                      <a:endParaRPr lang="ru-RU" sz="1150" b="1" kern="1200" dirty="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endParaRPr>
                    </a:p>
                    <a:p>
                      <a:pPr>
                        <a:spcAft>
                          <a:spcPts val="0"/>
                        </a:spcAft>
                      </a:pPr>
                      <a:r>
                        <a:rPr lang="ru-RU" sz="1150" b="1" kern="1200" dirty="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 </a:t>
                      </a:r>
                    </a:p>
                    <a:p>
                      <a:pPr>
                        <a:spcAft>
                          <a:spcPts val="0"/>
                        </a:spcAft>
                      </a:pPr>
                      <a:r>
                        <a:rPr lang="ru-RU" sz="1150" b="1" kern="1200" dirty="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 </a:t>
                      </a:r>
                    </a:p>
                    <a:p>
                      <a:pPr>
                        <a:spcAft>
                          <a:spcPts val="0"/>
                        </a:spcAft>
                      </a:pPr>
                      <a:r>
                        <a:rPr lang="ru-RU" sz="1150" b="1" kern="1200" dirty="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 </a:t>
                      </a:r>
                    </a:p>
                    <a:p>
                      <a:pPr>
                        <a:spcAft>
                          <a:spcPts val="0"/>
                        </a:spcAft>
                      </a:pPr>
                      <a:r>
                        <a:rPr lang="ru-RU" sz="1150" b="1" kern="1200" dirty="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 </a:t>
                      </a:r>
                    </a:p>
                    <a:p>
                      <a:pPr>
                        <a:spcAft>
                          <a:spcPts val="0"/>
                        </a:spcAft>
                      </a:pPr>
                      <a:r>
                        <a:rPr lang="ru-RU" sz="1150" b="1" kern="1200" dirty="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 </a:t>
                      </a:r>
                    </a:p>
                    <a:p>
                      <a:pPr>
                        <a:spcAft>
                          <a:spcPts val="0"/>
                        </a:spcAft>
                      </a:pPr>
                      <a:r>
                        <a:rPr lang="ru-RU" sz="1150" b="1" kern="1200" dirty="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 </a:t>
                      </a:r>
                    </a:p>
                    <a:p>
                      <a:pPr>
                        <a:spcAft>
                          <a:spcPts val="0"/>
                        </a:spcAft>
                      </a:pPr>
                      <a:r>
                        <a:rPr lang="ru-RU" sz="1150" b="1" kern="1200" dirty="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 </a:t>
                      </a:r>
                    </a:p>
                    <a:p>
                      <a:pPr>
                        <a:spcAft>
                          <a:spcPts val="0"/>
                        </a:spcAft>
                      </a:pPr>
                      <a:r>
                        <a:rPr lang="ru-RU" sz="1150" b="1" kern="1200" dirty="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 </a:t>
                      </a:r>
                    </a:p>
                  </a:txBody>
                  <a:tcPr marL="42941" marR="42941"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just">
                        <a:spcAft>
                          <a:spcPts val="0"/>
                        </a:spcAft>
                      </a:pPr>
                      <a:r>
                        <a:rPr lang="ru-RU" sz="1150" b="1" kern="1200" dirty="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СЛАЙД 9</a:t>
                      </a:r>
                      <a:r>
                        <a:rPr lang="ru-RU" sz="1150" b="1" kern="1200" dirty="0" smtClean="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 Слово </a:t>
                      </a:r>
                      <a:r>
                        <a:rPr lang="ru-RU" sz="1150" b="1" kern="1200" dirty="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учителя: </a:t>
                      </a:r>
                    </a:p>
                    <a:p>
                      <a:pPr algn="just">
                        <a:spcAft>
                          <a:spcPts val="0"/>
                        </a:spcAft>
                      </a:pPr>
                      <a:r>
                        <a:rPr lang="ru-RU" sz="1150" b="1" kern="1200" dirty="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 Война давно закончилась.  Но, благодаря замечательным русским поэтам, мы помним и знаем, кто ценой своей жизни приблизил день нашей Великой Победы. Послушаем одно из таких стихотворений. </a:t>
                      </a:r>
                    </a:p>
                    <a:p>
                      <a:pPr algn="just">
                        <a:spcAft>
                          <a:spcPts val="0"/>
                        </a:spcAft>
                      </a:pPr>
                      <a:r>
                        <a:rPr lang="ru-RU" sz="1150" b="1" kern="1200" dirty="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 </a:t>
                      </a:r>
                    </a:p>
                    <a:p>
                      <a:pPr algn="just">
                        <a:spcAft>
                          <a:spcPts val="0"/>
                        </a:spcAft>
                      </a:pPr>
                      <a:r>
                        <a:rPr lang="ru-RU" sz="1150" b="1" kern="1200" dirty="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-Это стихотворение написала удивительная поэтесса Татьяна Шишова, а Каких поэтов-фронтовиков, писавших о войне, вы уже знаете? С какими из них уже знакомились на уроках литературы?</a:t>
                      </a:r>
                    </a:p>
                    <a:p>
                      <a:pPr algn="just">
                        <a:spcAft>
                          <a:spcPts val="0"/>
                        </a:spcAft>
                      </a:pPr>
                      <a:r>
                        <a:rPr lang="ru-RU" sz="1150" b="1" kern="1200" dirty="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 </a:t>
                      </a:r>
                    </a:p>
                    <a:p>
                      <a:pPr algn="just">
                        <a:spcAft>
                          <a:spcPts val="0"/>
                        </a:spcAft>
                      </a:pPr>
                      <a:endParaRPr lang="ru-RU" sz="1150" b="1" kern="1200" dirty="0" smtClean="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endParaRPr>
                    </a:p>
                    <a:p>
                      <a:pPr algn="just">
                        <a:spcAft>
                          <a:spcPts val="0"/>
                        </a:spcAft>
                      </a:pPr>
                      <a:r>
                        <a:rPr lang="ru-RU" sz="1150" b="1" kern="1200" dirty="0" smtClean="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 </a:t>
                      </a:r>
                      <a:r>
                        <a:rPr lang="ru-RU" sz="1150" b="1" kern="1200" dirty="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Как поэты выражают свою любовь к Родине? Какими показали поэты детей на войне?</a:t>
                      </a:r>
                    </a:p>
                    <a:p>
                      <a:pPr algn="just">
                        <a:spcAft>
                          <a:spcPts val="0"/>
                        </a:spcAft>
                      </a:pPr>
                      <a:r>
                        <a:rPr lang="ru-RU" sz="1150" b="1" kern="1200" dirty="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 </a:t>
                      </a:r>
                    </a:p>
                    <a:p>
                      <a:pPr algn="just">
                        <a:spcAft>
                          <a:spcPts val="0"/>
                        </a:spcAft>
                      </a:pPr>
                      <a:r>
                        <a:rPr lang="ru-RU" sz="1150" b="1" kern="1200" dirty="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 </a:t>
                      </a:r>
                    </a:p>
                    <a:p>
                      <a:pPr algn="just">
                        <a:spcAft>
                          <a:spcPts val="0"/>
                        </a:spcAft>
                      </a:pPr>
                      <a:r>
                        <a:rPr lang="ru-RU" sz="1150" b="1" kern="1200" dirty="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 </a:t>
                      </a:r>
                    </a:p>
                    <a:p>
                      <a:pPr algn="just">
                        <a:spcAft>
                          <a:spcPts val="0"/>
                        </a:spcAft>
                      </a:pPr>
                      <a:r>
                        <a:rPr lang="ru-RU" sz="1150" b="1" kern="1200" dirty="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 </a:t>
                      </a:r>
                      <a:r>
                        <a:rPr lang="ru-RU" sz="1150" b="1" kern="1200" dirty="0" smtClean="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Слово </a:t>
                      </a:r>
                      <a:r>
                        <a:rPr lang="ru-RU" sz="1150" b="1" kern="1200" dirty="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учителя: </a:t>
                      </a:r>
                    </a:p>
                    <a:p>
                      <a:pPr algn="just">
                        <a:spcAft>
                          <a:spcPts val="0"/>
                        </a:spcAft>
                      </a:pPr>
                      <a:r>
                        <a:rPr lang="ru-RU" sz="1150" b="1" kern="1200" dirty="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 Да действительно, о войне писали и пишут до сих пор. </a:t>
                      </a:r>
                    </a:p>
                    <a:p>
                      <a:pPr algn="just">
                        <a:spcAft>
                          <a:spcPts val="0"/>
                        </a:spcAft>
                      </a:pPr>
                      <a:r>
                        <a:rPr lang="ru-RU" sz="1150" b="1" kern="1200" dirty="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Посмотрите на слайд (СЛАЙД 10.): здесь представлены лишь некоторые поэты времен войны.</a:t>
                      </a:r>
                    </a:p>
                    <a:p>
                      <a:pPr>
                        <a:spcAft>
                          <a:spcPts val="0"/>
                        </a:spcAft>
                      </a:pPr>
                      <a:r>
                        <a:rPr lang="ru-RU" sz="1150" b="1" kern="1200" dirty="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Сегодня мы обратимся к их стихам, которые вы, возможно, никогда не слышали. (на экране появляется слайд со стихотворением, звучит текст в исполнении детей и профессиональных чтецов: </a:t>
                      </a:r>
                    </a:p>
                    <a:p>
                      <a:pPr>
                        <a:spcAft>
                          <a:spcPts val="0"/>
                        </a:spcAft>
                      </a:pPr>
                      <a:r>
                        <a:rPr lang="ru-RU" sz="1150" b="1" kern="1200" dirty="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1. </a:t>
                      </a:r>
                      <a:r>
                        <a:rPr lang="ru-RU" sz="1150" b="1" kern="1200" dirty="0" smtClean="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«В </a:t>
                      </a:r>
                      <a:r>
                        <a:rPr lang="ru-RU" sz="1150" b="1" kern="1200" dirty="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пилотке мальчик </a:t>
                      </a:r>
                      <a:r>
                        <a:rPr lang="ru-RU" sz="1150" b="1" kern="1200" dirty="0" smtClean="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босоногий»  </a:t>
                      </a:r>
                      <a:r>
                        <a:rPr lang="ru-RU" sz="1150" b="1" kern="1200" dirty="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a:t>
                      </a:r>
                      <a:r>
                        <a:rPr lang="ru-RU" sz="1150" b="1" kern="1200" dirty="0" err="1">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А.Т.Твардовский</a:t>
                      </a:r>
                      <a:r>
                        <a:rPr lang="ru-RU" sz="1150" b="1" kern="1200" dirty="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 </a:t>
                      </a:r>
                    </a:p>
                    <a:p>
                      <a:pPr>
                        <a:spcAft>
                          <a:spcPts val="0"/>
                        </a:spcAft>
                      </a:pPr>
                      <a:r>
                        <a:rPr lang="ru-RU" sz="1150" b="1" kern="1200" dirty="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2. </a:t>
                      </a:r>
                      <a:r>
                        <a:rPr lang="ru-RU" sz="1150" b="1" kern="1200" dirty="0" smtClean="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«Мечты </a:t>
                      </a:r>
                      <a:r>
                        <a:rPr lang="ru-RU" sz="1150" b="1" kern="1200" dirty="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блокадного </a:t>
                      </a:r>
                      <a:r>
                        <a:rPr lang="ru-RU" sz="1150" b="1" kern="1200" dirty="0" smtClean="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мальчишки»  </a:t>
                      </a:r>
                      <a:r>
                        <a:rPr lang="ru-RU" sz="1150" b="1" kern="1200" dirty="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(Сон Светлана)  </a:t>
                      </a:r>
                    </a:p>
                    <a:p>
                      <a:pPr>
                        <a:spcAft>
                          <a:spcPts val="0"/>
                        </a:spcAft>
                      </a:pPr>
                      <a:r>
                        <a:rPr lang="ru-RU" sz="1150" b="1" kern="1200" dirty="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3. </a:t>
                      </a:r>
                      <a:r>
                        <a:rPr lang="ru-RU" sz="1150" b="1" kern="1200" dirty="0" smtClean="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«Они </a:t>
                      </a:r>
                      <a:r>
                        <a:rPr lang="ru-RU" sz="1150" b="1" kern="1200" dirty="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с детьми погнали матерей</a:t>
                      </a:r>
                      <a:r>
                        <a:rPr lang="ru-RU" sz="1150" b="1" kern="1200" dirty="0" smtClean="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 </a:t>
                      </a:r>
                      <a:r>
                        <a:rPr lang="ru-RU" sz="1150" b="1" kern="1200" dirty="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(Муса </a:t>
                      </a:r>
                      <a:r>
                        <a:rPr lang="ru-RU" sz="1150" b="1" kern="1200" dirty="0" err="1">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Джалиль</a:t>
                      </a:r>
                      <a:r>
                        <a:rPr lang="ru-RU" sz="1150" b="1" kern="1200" dirty="0" smtClean="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a:t>
                      </a:r>
                    </a:p>
                    <a:p>
                      <a:pPr>
                        <a:spcAft>
                          <a:spcPts val="0"/>
                        </a:spcAft>
                      </a:pPr>
                      <a:r>
                        <a:rPr lang="ru-RU" sz="1150" b="1" kern="1200" dirty="0" smtClean="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4. «Десятилетний человек» </a:t>
                      </a:r>
                      <a:r>
                        <a:rPr lang="ru-RU" sz="1150" b="1" kern="1200" dirty="0" err="1" smtClean="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С.Маршак</a:t>
                      </a:r>
                      <a:r>
                        <a:rPr lang="ru-RU" sz="1150" b="1" kern="1200" dirty="0" smtClean="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 («Мальчик из села Поповки»)</a:t>
                      </a:r>
                      <a:endParaRPr lang="ru-RU" sz="1150" b="1" kern="1200" dirty="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endParaRPr>
                    </a:p>
                    <a:p>
                      <a:pPr algn="just">
                        <a:spcAft>
                          <a:spcPts val="0"/>
                        </a:spcAft>
                      </a:pPr>
                      <a:r>
                        <a:rPr lang="ru-RU" sz="1150" b="1" kern="1200" dirty="0" smtClean="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a:t>
                      </a:r>
                      <a:r>
                        <a:rPr lang="ru-RU" sz="1150" b="1" kern="1200" dirty="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после прослушивания, при необходимости, учитель разъясняет детям значение непонятных слов: </a:t>
                      </a:r>
                      <a:r>
                        <a:rPr lang="ru-RU" sz="1150" b="1" kern="1200" dirty="0" err="1">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зипунишко</a:t>
                      </a:r>
                      <a:r>
                        <a:rPr lang="ru-RU" sz="1150" b="1" kern="1200" dirty="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 </a:t>
                      </a:r>
                      <a:r>
                        <a:rPr lang="ru-RU" sz="1150" b="1" kern="1200" dirty="0" smtClean="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скоротавши </a:t>
                      </a:r>
                      <a:r>
                        <a:rPr lang="ru-RU" sz="1150" b="1" kern="1200" dirty="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и др.)</a:t>
                      </a:r>
                    </a:p>
                    <a:p>
                      <a:pPr algn="just">
                        <a:spcAft>
                          <a:spcPts val="0"/>
                        </a:spcAft>
                      </a:pPr>
                      <a:r>
                        <a:rPr lang="ru-RU" sz="1150" b="1" kern="1200" dirty="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 </a:t>
                      </a:r>
                    </a:p>
                    <a:p>
                      <a:pPr algn="just">
                        <a:spcAft>
                          <a:spcPts val="0"/>
                        </a:spcAft>
                      </a:pPr>
                      <a:r>
                        <a:rPr lang="ru-RU" sz="1150" b="1" kern="1200" dirty="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Учитель задает вопросы по текстам.</a:t>
                      </a:r>
                    </a:p>
                    <a:p>
                      <a:pPr>
                        <a:spcAft>
                          <a:spcPts val="0"/>
                        </a:spcAft>
                      </a:pPr>
                      <a:r>
                        <a:rPr lang="ru-RU" sz="1150" b="1" kern="1200" dirty="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Приблизительный перечень вопросов к произведениям:</a:t>
                      </a:r>
                    </a:p>
                    <a:p>
                      <a:pPr algn="just">
                        <a:spcAft>
                          <a:spcPts val="0"/>
                        </a:spcAft>
                      </a:pPr>
                      <a:r>
                        <a:rPr lang="ru-RU" sz="1150" b="1" kern="1200" dirty="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А)  О чем это стихотворение?)</a:t>
                      </a:r>
                    </a:p>
                    <a:p>
                      <a:pPr algn="just">
                        <a:spcAft>
                          <a:spcPts val="0"/>
                        </a:spcAft>
                      </a:pPr>
                      <a:r>
                        <a:rPr lang="ru-RU" sz="1150" b="1" kern="1200" dirty="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Б) Кто главный герой (образ) стихотворения (человек или явление)</a:t>
                      </a:r>
                    </a:p>
                    <a:p>
                      <a:pPr algn="just">
                        <a:spcAft>
                          <a:spcPts val="0"/>
                        </a:spcAft>
                      </a:pPr>
                      <a:r>
                        <a:rPr lang="ru-RU" sz="1150" b="1" kern="1200" dirty="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Г) Какую картину рисует автор? (Опишите обстановку услышанного несколькими словами)</a:t>
                      </a:r>
                    </a:p>
                    <a:p>
                      <a:pPr algn="just">
                        <a:spcAft>
                          <a:spcPts val="0"/>
                        </a:spcAft>
                      </a:pPr>
                      <a:r>
                        <a:rPr lang="ru-RU" sz="1150" b="1" kern="1200" dirty="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Г) Какие чувства вы испытали, когда слушали стих?</a:t>
                      </a:r>
                    </a:p>
                  </a:txBody>
                  <a:tcPr marL="42941" marR="42941"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just">
                        <a:spcAft>
                          <a:spcPts val="0"/>
                        </a:spcAft>
                      </a:pPr>
                      <a:r>
                        <a:rPr lang="ru-RU" sz="1150" b="1" kern="1200" dirty="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Учащиеся изучают новый материал, знакомятся с тематическими произведениями русских поэтов. Отвечают на вопросы учителя.</a:t>
                      </a:r>
                    </a:p>
                    <a:p>
                      <a:pPr algn="just">
                        <a:spcAft>
                          <a:spcPts val="0"/>
                        </a:spcAft>
                      </a:pPr>
                      <a:r>
                        <a:rPr lang="ru-RU" sz="1150" b="1" kern="1200" dirty="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 </a:t>
                      </a:r>
                    </a:p>
                    <a:p>
                      <a:pPr algn="just">
                        <a:spcAft>
                          <a:spcPts val="0"/>
                        </a:spcAft>
                      </a:pPr>
                      <a:r>
                        <a:rPr lang="ru-RU" sz="1150" b="1" kern="1200" dirty="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 </a:t>
                      </a:r>
                    </a:p>
                    <a:p>
                      <a:pPr algn="just">
                        <a:spcAft>
                          <a:spcPts val="0"/>
                        </a:spcAft>
                      </a:pPr>
                      <a:r>
                        <a:rPr lang="ru-RU" sz="1150" b="1" kern="1200" dirty="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Ученица читает стихотворение Т. Шишовой.</a:t>
                      </a:r>
                    </a:p>
                    <a:p>
                      <a:pPr algn="just">
                        <a:spcAft>
                          <a:spcPts val="0"/>
                        </a:spcAft>
                      </a:pPr>
                      <a:r>
                        <a:rPr lang="ru-RU" sz="1150" b="1" kern="1200" dirty="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 </a:t>
                      </a:r>
                    </a:p>
                    <a:p>
                      <a:pPr algn="just">
                        <a:spcAft>
                          <a:spcPts val="0"/>
                        </a:spcAft>
                      </a:pPr>
                      <a:r>
                        <a:rPr lang="ru-RU" sz="1150" b="1" kern="1200" dirty="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Ответы учащихся: </a:t>
                      </a:r>
                    </a:p>
                    <a:p>
                      <a:pPr algn="just">
                        <a:spcAft>
                          <a:spcPts val="0"/>
                        </a:spcAft>
                      </a:pPr>
                      <a:r>
                        <a:rPr lang="ru-RU" sz="1150" b="1" kern="1200" dirty="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 А. Твардовский, </a:t>
                      </a:r>
                    </a:p>
                    <a:p>
                      <a:pPr algn="just">
                        <a:spcAft>
                          <a:spcPts val="0"/>
                        </a:spcAft>
                      </a:pPr>
                      <a:r>
                        <a:rPr lang="ru-RU" sz="1150" b="1" kern="1200" dirty="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 К. Симонов….</a:t>
                      </a:r>
                    </a:p>
                    <a:p>
                      <a:pPr algn="just">
                        <a:spcAft>
                          <a:spcPts val="0"/>
                        </a:spcAft>
                      </a:pPr>
                      <a:r>
                        <a:rPr lang="ru-RU" sz="1150" b="1" kern="1200" dirty="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 «Рассказ танкиста», «Сын артиллериста»…</a:t>
                      </a:r>
                    </a:p>
                    <a:p>
                      <a:pPr algn="just">
                        <a:spcAft>
                          <a:spcPts val="0"/>
                        </a:spcAft>
                      </a:pPr>
                      <a:r>
                        <a:rPr lang="ru-RU" sz="1150" b="1" kern="1200" dirty="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 </a:t>
                      </a:r>
                    </a:p>
                    <a:p>
                      <a:pPr algn="just">
                        <a:spcAft>
                          <a:spcPts val="0"/>
                        </a:spcAft>
                      </a:pPr>
                      <a:r>
                        <a:rPr lang="ru-RU" sz="1150" b="1" kern="1200" dirty="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Ответы учащихся</a:t>
                      </a:r>
                    </a:p>
                    <a:p>
                      <a:pPr algn="just">
                        <a:spcAft>
                          <a:spcPts val="0"/>
                        </a:spcAft>
                      </a:pPr>
                      <a:r>
                        <a:rPr lang="ru-RU" sz="1150" b="1" kern="1200" dirty="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 они ее жалеют, переживают за нее, посвящают стихи и песни …</a:t>
                      </a:r>
                    </a:p>
                    <a:p>
                      <a:pPr algn="just">
                        <a:spcAft>
                          <a:spcPts val="0"/>
                        </a:spcAft>
                      </a:pPr>
                      <a:r>
                        <a:rPr lang="ru-RU" sz="1150" b="1" kern="1200" dirty="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 дети сильные, отважные, бесстрашные, не жалеют своей жизни ради родного дома, города, страны…</a:t>
                      </a:r>
                    </a:p>
                    <a:p>
                      <a:pPr algn="just">
                        <a:spcAft>
                          <a:spcPts val="0"/>
                        </a:spcAft>
                      </a:pPr>
                      <a:r>
                        <a:rPr lang="ru-RU" sz="1150" b="1" kern="1200" dirty="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 </a:t>
                      </a:r>
                    </a:p>
                    <a:p>
                      <a:pPr>
                        <a:spcAft>
                          <a:spcPts val="0"/>
                        </a:spcAft>
                      </a:pPr>
                      <a:r>
                        <a:rPr lang="ru-RU" sz="1150" b="1" kern="1200" dirty="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Дети рассматривают слайд с портретами поэтов и писателей.</a:t>
                      </a:r>
                    </a:p>
                    <a:p>
                      <a:pPr algn="just">
                        <a:spcAft>
                          <a:spcPts val="0"/>
                        </a:spcAft>
                      </a:pPr>
                      <a:r>
                        <a:rPr lang="ru-RU" sz="1150" b="1" kern="1200" dirty="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 </a:t>
                      </a:r>
                    </a:p>
                    <a:p>
                      <a:pPr algn="just">
                        <a:spcAft>
                          <a:spcPts val="0"/>
                        </a:spcAft>
                      </a:pPr>
                      <a:r>
                        <a:rPr lang="ru-RU" sz="1150" b="1" kern="1200" dirty="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 </a:t>
                      </a:r>
                    </a:p>
                    <a:p>
                      <a:pPr algn="just">
                        <a:spcAft>
                          <a:spcPts val="0"/>
                        </a:spcAft>
                      </a:pPr>
                      <a:endParaRPr lang="ru-RU" sz="1150" b="1" kern="1200" dirty="0" smtClean="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endParaRPr>
                    </a:p>
                    <a:p>
                      <a:pPr algn="just">
                        <a:spcAft>
                          <a:spcPts val="0"/>
                        </a:spcAft>
                      </a:pPr>
                      <a:r>
                        <a:rPr lang="ru-RU" sz="1150" b="1" kern="1200" dirty="0" smtClean="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Дети </a:t>
                      </a:r>
                      <a:r>
                        <a:rPr lang="ru-RU" sz="1150" b="1" kern="1200" dirty="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слушают </a:t>
                      </a:r>
                      <a:r>
                        <a:rPr lang="ru-RU" sz="1150" b="1" kern="1200" dirty="0" smtClean="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стихотворения.</a:t>
                      </a:r>
                      <a:endParaRPr lang="ru-RU" sz="1150" b="1" kern="1200" dirty="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endParaRPr>
                    </a:p>
                    <a:p>
                      <a:pPr algn="just">
                        <a:spcAft>
                          <a:spcPts val="0"/>
                        </a:spcAft>
                      </a:pPr>
                      <a:r>
                        <a:rPr lang="ru-RU" sz="1150" b="1" kern="1200" dirty="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 </a:t>
                      </a:r>
                    </a:p>
                    <a:p>
                      <a:pPr algn="just">
                        <a:spcAft>
                          <a:spcPts val="0"/>
                        </a:spcAft>
                      </a:pPr>
                      <a:r>
                        <a:rPr lang="ru-RU" sz="1150" b="1" kern="1200" dirty="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 </a:t>
                      </a:r>
                    </a:p>
                    <a:p>
                      <a:pPr algn="just">
                        <a:spcAft>
                          <a:spcPts val="0"/>
                        </a:spcAft>
                      </a:pPr>
                      <a:r>
                        <a:rPr lang="ru-RU" sz="1150" b="1" kern="1200" dirty="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 </a:t>
                      </a:r>
                    </a:p>
                    <a:p>
                      <a:pPr algn="just">
                        <a:spcAft>
                          <a:spcPts val="0"/>
                        </a:spcAft>
                      </a:pPr>
                      <a:r>
                        <a:rPr lang="ru-RU" sz="1150" b="1" kern="1200" dirty="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 </a:t>
                      </a:r>
                    </a:p>
                    <a:p>
                      <a:pPr algn="just">
                        <a:spcAft>
                          <a:spcPts val="0"/>
                        </a:spcAft>
                      </a:pPr>
                      <a:r>
                        <a:rPr lang="ru-RU" sz="1150" b="1" kern="1200" dirty="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 </a:t>
                      </a:r>
                    </a:p>
                    <a:p>
                      <a:pPr algn="just">
                        <a:spcAft>
                          <a:spcPts val="0"/>
                        </a:spcAft>
                      </a:pPr>
                      <a:r>
                        <a:rPr lang="ru-RU" sz="1150" b="1" kern="1200" dirty="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 </a:t>
                      </a:r>
                    </a:p>
                    <a:p>
                      <a:pPr algn="just">
                        <a:spcAft>
                          <a:spcPts val="0"/>
                        </a:spcAft>
                      </a:pPr>
                      <a:r>
                        <a:rPr lang="ru-RU" sz="1150" b="1" kern="1200" dirty="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 </a:t>
                      </a:r>
                    </a:p>
                    <a:p>
                      <a:pPr algn="just">
                        <a:spcAft>
                          <a:spcPts val="0"/>
                        </a:spcAft>
                      </a:pPr>
                      <a:r>
                        <a:rPr lang="ru-RU" sz="1150" b="1" kern="1200" dirty="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 </a:t>
                      </a:r>
                    </a:p>
                    <a:p>
                      <a:pPr algn="just">
                        <a:spcAft>
                          <a:spcPts val="0"/>
                        </a:spcAft>
                      </a:pPr>
                      <a:r>
                        <a:rPr lang="ru-RU" sz="1150" b="1" kern="1200" dirty="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 </a:t>
                      </a:r>
                    </a:p>
                    <a:p>
                      <a:pPr algn="just">
                        <a:spcAft>
                          <a:spcPts val="0"/>
                        </a:spcAft>
                      </a:pPr>
                      <a:r>
                        <a:rPr lang="ru-RU" sz="1150" b="1" kern="1200" dirty="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 </a:t>
                      </a:r>
                    </a:p>
                    <a:p>
                      <a:pPr algn="just">
                        <a:spcAft>
                          <a:spcPts val="0"/>
                        </a:spcAft>
                      </a:pPr>
                      <a:r>
                        <a:rPr lang="ru-RU" sz="1150" b="1" kern="1200" dirty="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Дети отвечают на вопросы </a:t>
                      </a:r>
                      <a:r>
                        <a:rPr lang="ru-RU" sz="1150" b="1" kern="1200" dirty="0" smtClean="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учителя, </a:t>
                      </a:r>
                      <a:r>
                        <a:rPr lang="ru-RU" sz="1150" b="1" kern="1200" dirty="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анализируют материал, за правильные ответы получают «звезду».</a:t>
                      </a:r>
                    </a:p>
                    <a:p>
                      <a:pPr algn="just">
                        <a:spcAft>
                          <a:spcPts val="0"/>
                        </a:spcAft>
                      </a:pPr>
                      <a:r>
                        <a:rPr lang="ru-RU" sz="1150" b="1" kern="1200" dirty="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 </a:t>
                      </a:r>
                    </a:p>
                    <a:p>
                      <a:pPr>
                        <a:spcAft>
                          <a:spcPts val="0"/>
                        </a:spcAft>
                      </a:pPr>
                      <a:r>
                        <a:rPr lang="ru-RU" sz="1150" b="1" kern="1200" dirty="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 </a:t>
                      </a:r>
                    </a:p>
                  </a:txBody>
                  <a:tcPr marL="42941" marR="42941"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xmlns="" val="3776457012"/>
                  </a:ext>
                </a:extLst>
              </a:tr>
            </a:tbl>
          </a:graphicData>
        </a:graphic>
      </p:graphicFrame>
    </p:spTree>
    <p:extLst>
      <p:ext uri="{BB962C8B-B14F-4D97-AF65-F5344CB8AC3E}">
        <p14:creationId xmlns:p14="http://schemas.microsoft.com/office/powerpoint/2010/main" xmlns="" val="26182222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xmlns="" val="625264580"/>
              </p:ext>
            </p:extLst>
          </p:nvPr>
        </p:nvGraphicFramePr>
        <p:xfrm>
          <a:off x="202131" y="115503"/>
          <a:ext cx="11887199" cy="6662702"/>
        </p:xfrm>
        <a:graphic>
          <a:graphicData uri="http://schemas.openxmlformats.org/drawingml/2006/table">
            <a:tbl>
              <a:tblPr firstRow="1" firstCol="1" bandRow="1">
                <a:tableStyleId>{5C22544A-7EE6-4342-B048-85BDC9FD1C3A}</a:tableStyleId>
              </a:tblPr>
              <a:tblGrid>
                <a:gridCol w="1283190">
                  <a:extLst>
                    <a:ext uri="{9D8B030D-6E8A-4147-A177-3AD203B41FA5}">
                      <a16:colId xmlns:a16="http://schemas.microsoft.com/office/drawing/2014/main" xmlns="" val="3437957836"/>
                    </a:ext>
                  </a:extLst>
                </a:gridCol>
                <a:gridCol w="5658189">
                  <a:extLst>
                    <a:ext uri="{9D8B030D-6E8A-4147-A177-3AD203B41FA5}">
                      <a16:colId xmlns:a16="http://schemas.microsoft.com/office/drawing/2014/main" xmlns="" val="1994203807"/>
                    </a:ext>
                  </a:extLst>
                </a:gridCol>
                <a:gridCol w="4945820">
                  <a:extLst>
                    <a:ext uri="{9D8B030D-6E8A-4147-A177-3AD203B41FA5}">
                      <a16:colId xmlns:a16="http://schemas.microsoft.com/office/drawing/2014/main" xmlns="" val="1928961790"/>
                    </a:ext>
                  </a:extLst>
                </a:gridCol>
              </a:tblGrid>
              <a:tr h="2640266">
                <a:tc>
                  <a:txBody>
                    <a:bodyPr/>
                    <a:lstStyle/>
                    <a:p>
                      <a:pPr>
                        <a:spcAft>
                          <a:spcPts val="0"/>
                        </a:spcAft>
                      </a:pPr>
                      <a:r>
                        <a:rPr lang="ru-RU" sz="1200" b="1" kern="1200" dirty="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Закрепление новых </a:t>
                      </a:r>
                      <a:r>
                        <a:rPr lang="ru-RU" sz="1200" b="1" kern="1200" dirty="0" smtClean="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знаний</a:t>
                      </a:r>
                      <a:r>
                        <a:rPr lang="ru-RU" sz="1200" b="1" kern="1200" baseline="0" dirty="0" smtClean="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 +</a:t>
                      </a:r>
                      <a:r>
                        <a:rPr lang="ru-RU" sz="1200" b="1" kern="1200" dirty="0" smtClean="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 </a:t>
                      </a:r>
                      <a:r>
                        <a:rPr lang="ru-RU" sz="1200" b="1" kern="1200" dirty="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контроль/взаимоконтроль</a:t>
                      </a:r>
                    </a:p>
                    <a:p>
                      <a:pPr>
                        <a:spcAft>
                          <a:spcPts val="0"/>
                        </a:spcAft>
                      </a:pPr>
                      <a:r>
                        <a:rPr lang="ru-RU" sz="1200" b="1" kern="1200" dirty="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 </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just">
                        <a:spcAft>
                          <a:spcPts val="0"/>
                        </a:spcAft>
                      </a:pPr>
                      <a:r>
                        <a:rPr lang="ru-RU" sz="1200" b="1" kern="1200" dirty="0" smtClean="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Слово учителя: </a:t>
                      </a:r>
                    </a:p>
                    <a:p>
                      <a:pPr algn="just">
                        <a:spcAft>
                          <a:spcPts val="0"/>
                        </a:spcAft>
                      </a:pPr>
                      <a:r>
                        <a:rPr lang="ru-RU" sz="1200" b="1" kern="1200" dirty="0" smtClean="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 А теперь, ребята, я прошу вас разбиться на (3-4) группы и составить </a:t>
                      </a:r>
                      <a:r>
                        <a:rPr lang="ru-RU" sz="1200" b="1" kern="1200" dirty="0" err="1" smtClean="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синквейн</a:t>
                      </a:r>
                      <a:r>
                        <a:rPr lang="ru-RU" sz="1200" b="1" kern="1200" dirty="0" smtClean="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 на тему сегодняшнего урока. На это вам дается 3 минуты. План составления </a:t>
                      </a:r>
                      <a:r>
                        <a:rPr lang="ru-RU" sz="1200" b="1" kern="1200" dirty="0" err="1" smtClean="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синквейна</a:t>
                      </a:r>
                      <a:r>
                        <a:rPr lang="ru-RU" sz="1200" b="1" kern="1200" dirty="0" smtClean="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 и пример ее заполнения вы видите на доске. Карточка для заполнения выдается каждой группе. </a:t>
                      </a:r>
                    </a:p>
                    <a:p>
                      <a:pPr algn="just">
                        <a:spcAft>
                          <a:spcPts val="0"/>
                        </a:spcAft>
                      </a:pPr>
                      <a:endParaRPr lang="ru-RU" sz="1200" b="1" kern="1200" dirty="0" smtClean="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endParaRPr>
                    </a:p>
                    <a:p>
                      <a:pPr algn="just">
                        <a:spcAft>
                          <a:spcPts val="0"/>
                        </a:spcAft>
                      </a:pPr>
                      <a:r>
                        <a:rPr lang="ru-RU" sz="1200" b="1" kern="1200" dirty="0" smtClean="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СЛАЙД 13.</a:t>
                      </a:r>
                    </a:p>
                    <a:p>
                      <a:pPr>
                        <a:spcAft>
                          <a:spcPts val="0"/>
                        </a:spcAft>
                      </a:pPr>
                      <a:endParaRPr lang="ru-RU" sz="1200" b="1" kern="1200" dirty="0" smtClean="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endParaRPr>
                    </a:p>
                    <a:p>
                      <a:pPr>
                        <a:spcAft>
                          <a:spcPts val="0"/>
                        </a:spcAft>
                      </a:pPr>
                      <a:r>
                        <a:rPr lang="ru-RU" sz="1200" b="1" kern="1200" dirty="0" smtClean="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Слово учителя, подведение итогов: </a:t>
                      </a:r>
                    </a:p>
                    <a:p>
                      <a:pPr>
                        <a:spcAft>
                          <a:spcPts val="0"/>
                        </a:spcAft>
                      </a:pPr>
                      <a:r>
                        <a:rPr lang="ru-RU" sz="1200" b="1" kern="1200" dirty="0" smtClean="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-Сейчас представители команд озвучат ваши </a:t>
                      </a:r>
                      <a:r>
                        <a:rPr lang="ru-RU" sz="1200" b="1" kern="1200" dirty="0" err="1" smtClean="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синквейны</a:t>
                      </a:r>
                      <a:r>
                        <a:rPr lang="ru-RU" sz="1200" b="1" kern="1200" dirty="0" smtClean="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 За каждый правильно заполненный пункт команда получает звезду! Победителем становится та команда …., участники которой заработали наибольшее количество звезд в индивидуальной и групповой работе на уроке!</a:t>
                      </a:r>
                      <a:endParaRPr lang="ru-RU" sz="1200" b="1" kern="1200" dirty="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just">
                        <a:spcAft>
                          <a:spcPts val="0"/>
                        </a:spcAft>
                      </a:pPr>
                      <a:r>
                        <a:rPr lang="ru-RU" sz="1200" b="1" kern="1200" dirty="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Учащиеся составляют </a:t>
                      </a:r>
                      <a:r>
                        <a:rPr lang="ru-RU" sz="1200" b="1" kern="1200" dirty="0" err="1">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синквейн</a:t>
                      </a:r>
                      <a:r>
                        <a:rPr lang="ru-RU" sz="1200" b="1" kern="1200" dirty="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 по выбранному ключевому слову: </a:t>
                      </a:r>
                    </a:p>
                    <a:p>
                      <a:pPr algn="just">
                        <a:spcAft>
                          <a:spcPts val="0"/>
                        </a:spcAft>
                      </a:pPr>
                      <a:r>
                        <a:rPr lang="ru-RU" sz="1200" b="1" kern="1200" dirty="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Мир, Дети-герои, Победа, Память.</a:t>
                      </a:r>
                    </a:p>
                    <a:p>
                      <a:pPr algn="just">
                        <a:spcAft>
                          <a:spcPts val="0"/>
                        </a:spcAft>
                      </a:pPr>
                      <a:r>
                        <a:rPr lang="ru-RU" sz="1200" b="1" kern="1200" dirty="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 </a:t>
                      </a:r>
                    </a:p>
                    <a:p>
                      <a:pPr algn="just">
                        <a:spcAft>
                          <a:spcPts val="0"/>
                        </a:spcAft>
                      </a:pPr>
                      <a:r>
                        <a:rPr lang="ru-RU" sz="1200" b="1" kern="1200" dirty="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 </a:t>
                      </a:r>
                    </a:p>
                    <a:p>
                      <a:pPr algn="just">
                        <a:spcAft>
                          <a:spcPts val="0"/>
                        </a:spcAft>
                      </a:pPr>
                      <a:r>
                        <a:rPr lang="ru-RU" sz="1200" b="1" kern="1200" dirty="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 </a:t>
                      </a:r>
                    </a:p>
                    <a:p>
                      <a:pPr algn="just">
                        <a:spcAft>
                          <a:spcPts val="0"/>
                        </a:spcAft>
                      </a:pPr>
                      <a:endParaRPr lang="ru-RU" sz="1200" b="1" kern="1200" dirty="0" smtClean="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endParaRPr>
                    </a:p>
                    <a:p>
                      <a:pPr algn="just">
                        <a:spcAft>
                          <a:spcPts val="0"/>
                        </a:spcAft>
                      </a:pPr>
                      <a:endParaRPr lang="ru-RU" sz="1200" b="1" kern="1200" dirty="0" smtClean="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endParaRPr>
                    </a:p>
                    <a:p>
                      <a:pPr algn="just">
                        <a:spcAft>
                          <a:spcPts val="0"/>
                        </a:spcAft>
                      </a:pPr>
                      <a:r>
                        <a:rPr lang="ru-RU" sz="1200" b="1" kern="1200" dirty="0" smtClean="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Ребята </a:t>
                      </a:r>
                      <a:r>
                        <a:rPr lang="ru-RU" sz="1200" b="1" kern="1200" dirty="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зачитывают </a:t>
                      </a:r>
                      <a:r>
                        <a:rPr lang="ru-RU" sz="1200" b="1" kern="1200" dirty="0" err="1" smtClean="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синквейны</a:t>
                      </a:r>
                      <a:r>
                        <a:rPr lang="ru-RU" sz="1200" b="1" kern="1200" dirty="0" smtClean="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 </a:t>
                      </a:r>
                      <a:r>
                        <a:rPr lang="ru-RU" sz="1200" b="1" kern="1200" dirty="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и подсчитывают свои звезды, которые украсят тематическую классную стенгазету с приказом «О награждении самых отважных бойцов!»</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xmlns="" val="4253164474"/>
                  </a:ext>
                </a:extLst>
              </a:tr>
              <a:tr h="2160056">
                <a:tc>
                  <a:txBody>
                    <a:bodyPr/>
                    <a:lstStyle/>
                    <a:p>
                      <a:pPr>
                        <a:spcAft>
                          <a:spcPts val="0"/>
                        </a:spcAft>
                      </a:pPr>
                      <a:r>
                        <a:rPr lang="ru-RU" sz="1200" b="1" kern="120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Рефлексия.</a:t>
                      </a:r>
                    </a:p>
                    <a:p>
                      <a:pPr>
                        <a:spcAft>
                          <a:spcPts val="0"/>
                        </a:spcAft>
                      </a:pPr>
                      <a:r>
                        <a:rPr lang="ru-RU" sz="1200" b="1" kern="120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 </a:t>
                      </a:r>
                    </a:p>
                    <a:p>
                      <a:pPr>
                        <a:spcAft>
                          <a:spcPts val="0"/>
                        </a:spcAft>
                      </a:pPr>
                      <a:r>
                        <a:rPr lang="ru-RU" sz="1200" b="1" kern="120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 </a:t>
                      </a:r>
                    </a:p>
                    <a:p>
                      <a:pPr>
                        <a:spcAft>
                          <a:spcPts val="0"/>
                        </a:spcAft>
                      </a:pPr>
                      <a:r>
                        <a:rPr lang="ru-RU" sz="1200" b="1" kern="120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 </a:t>
                      </a:r>
                    </a:p>
                    <a:p>
                      <a:pPr>
                        <a:spcAft>
                          <a:spcPts val="0"/>
                        </a:spcAft>
                      </a:pPr>
                      <a:r>
                        <a:rPr lang="ru-RU" sz="1200" b="1" kern="120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 </a:t>
                      </a:r>
                    </a:p>
                    <a:p>
                      <a:pPr>
                        <a:spcAft>
                          <a:spcPts val="0"/>
                        </a:spcAft>
                      </a:pPr>
                      <a:r>
                        <a:rPr lang="ru-RU" sz="1200" b="1" kern="120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 </a:t>
                      </a:r>
                    </a:p>
                    <a:p>
                      <a:pPr>
                        <a:spcAft>
                          <a:spcPts val="0"/>
                        </a:spcAft>
                      </a:pPr>
                      <a:r>
                        <a:rPr lang="ru-RU" sz="1200" b="1" kern="120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 </a:t>
                      </a:r>
                    </a:p>
                    <a:p>
                      <a:pPr>
                        <a:spcAft>
                          <a:spcPts val="0"/>
                        </a:spcAft>
                      </a:pPr>
                      <a:r>
                        <a:rPr lang="ru-RU" sz="1200" b="1" kern="120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 </a:t>
                      </a:r>
                    </a:p>
                    <a:p>
                      <a:pPr>
                        <a:spcAft>
                          <a:spcPts val="0"/>
                        </a:spcAft>
                      </a:pPr>
                      <a:r>
                        <a:rPr lang="ru-RU" sz="1200" b="1" kern="120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 </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just">
                        <a:spcAft>
                          <a:spcPts val="0"/>
                        </a:spcAft>
                      </a:pPr>
                      <a:r>
                        <a:rPr lang="ru-RU" sz="1200" b="1" kern="1200" dirty="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Слово учителя, контрольный опрос учащихся: </a:t>
                      </a:r>
                    </a:p>
                    <a:p>
                      <a:pPr algn="just">
                        <a:spcAft>
                          <a:spcPts val="0"/>
                        </a:spcAft>
                      </a:pPr>
                      <a:r>
                        <a:rPr lang="ru-RU" sz="1200" b="1" kern="1200" dirty="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Подводя итог нашего урока, мы можем с уверенностью сказать: В своих стихотворениях поэты буквально «кричат» о том, что понятия «война» и «детство» - несовместимы, а память о подвиге детей героев – бессмертна! </a:t>
                      </a:r>
                    </a:p>
                    <a:p>
                      <a:pPr algn="just">
                        <a:spcAft>
                          <a:spcPts val="0"/>
                        </a:spcAft>
                      </a:pPr>
                      <a:r>
                        <a:rPr lang="ru-RU" sz="1200" b="1" kern="1200" dirty="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 СЛАЙД 12. </a:t>
                      </a:r>
                    </a:p>
                    <a:p>
                      <a:pPr marL="171450" indent="-171450" algn="just">
                        <a:spcAft>
                          <a:spcPts val="0"/>
                        </a:spcAft>
                        <a:buFontTx/>
                        <a:buChar char="-"/>
                      </a:pPr>
                      <a:r>
                        <a:rPr lang="ru-RU" sz="1200" b="1" kern="1200" dirty="0" smtClean="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Ребята</a:t>
                      </a:r>
                      <a:r>
                        <a:rPr lang="ru-RU" sz="1200" b="1" kern="1200" dirty="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 а теперь вернемся к вопросу, который я задала в начале урока. Я хочу, чтобы вы ответили на него еще раз, но уже более осознанно: чего бы вы хотели больше всего в жизни? Что для вас самое главное</a:t>
                      </a:r>
                      <a:r>
                        <a:rPr lang="ru-RU" sz="1200" b="1" kern="1200" dirty="0" smtClean="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 Что изменило ваше мнение?</a:t>
                      </a:r>
                    </a:p>
                    <a:p>
                      <a:pPr marL="171450" indent="-171450" algn="just">
                        <a:spcAft>
                          <a:spcPts val="0"/>
                        </a:spcAft>
                        <a:buFontTx/>
                        <a:buChar char="-"/>
                      </a:pPr>
                      <a:r>
                        <a:rPr lang="ru-RU" sz="1200" b="1" kern="1200" dirty="0" smtClean="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Что нового</a:t>
                      </a:r>
                      <a:r>
                        <a:rPr lang="ru-RU" sz="1200" b="1" kern="1200" baseline="0" dirty="0" smtClean="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 вы узнали на сегодняшнем уроке? С какими произведениями познакомились? Что поразило больше всего?</a:t>
                      </a:r>
                      <a:endParaRPr lang="ru-RU" sz="1200" b="1" kern="1200" dirty="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just">
                        <a:spcAft>
                          <a:spcPts val="0"/>
                        </a:spcAft>
                      </a:pPr>
                      <a:r>
                        <a:rPr lang="ru-RU" sz="1200" b="1" kern="1200" dirty="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На экране появляется слайд с заключительным эпиграфом. Ребята делают выводы по изученному на уроке материалу, рассказывают о своих чувствах и настроении. </a:t>
                      </a:r>
                    </a:p>
                    <a:p>
                      <a:pPr algn="just">
                        <a:spcAft>
                          <a:spcPts val="0"/>
                        </a:spcAft>
                      </a:pPr>
                      <a:r>
                        <a:rPr lang="ru-RU" sz="1200" b="1" kern="1200" dirty="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 </a:t>
                      </a:r>
                    </a:p>
                    <a:p>
                      <a:pPr algn="just">
                        <a:spcAft>
                          <a:spcPts val="0"/>
                        </a:spcAft>
                      </a:pPr>
                      <a:endParaRPr lang="ru-RU" sz="1200" b="1" kern="1200" dirty="0" smtClean="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endParaRPr>
                    </a:p>
                    <a:p>
                      <a:pPr algn="just">
                        <a:spcAft>
                          <a:spcPts val="0"/>
                        </a:spcAft>
                      </a:pPr>
                      <a:endParaRPr lang="ru-RU" sz="1200" b="1" kern="1200" dirty="0" smtClean="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endParaRPr>
                    </a:p>
                    <a:p>
                      <a:pPr algn="just">
                        <a:spcAft>
                          <a:spcPts val="0"/>
                        </a:spcAft>
                      </a:pPr>
                      <a:r>
                        <a:rPr lang="ru-RU" sz="1200" b="1" kern="1200" dirty="0" smtClean="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Ответы </a:t>
                      </a:r>
                      <a:r>
                        <a:rPr lang="ru-RU" sz="1200" b="1" kern="1200" dirty="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учащихся:</a:t>
                      </a:r>
                    </a:p>
                    <a:p>
                      <a:pPr algn="just">
                        <a:spcAft>
                          <a:spcPts val="0"/>
                        </a:spcAft>
                      </a:pPr>
                      <a:r>
                        <a:rPr lang="ru-RU" sz="1200" b="1" kern="1200" dirty="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-чтобы не было войны..</a:t>
                      </a:r>
                    </a:p>
                    <a:p>
                      <a:pPr algn="just">
                        <a:spcAft>
                          <a:spcPts val="0"/>
                        </a:spcAft>
                      </a:pPr>
                      <a:r>
                        <a:rPr lang="ru-RU" sz="1200" b="1" kern="1200" dirty="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-чтобы дети не умирали, не плакали, не страдали..</a:t>
                      </a:r>
                    </a:p>
                    <a:p>
                      <a:pPr algn="just">
                        <a:spcAft>
                          <a:spcPts val="0"/>
                        </a:spcAft>
                      </a:pPr>
                      <a:r>
                        <a:rPr lang="ru-RU" sz="1200" b="1" kern="1200" dirty="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-чтобы был мир</a:t>
                      </a:r>
                    </a:p>
                    <a:p>
                      <a:pPr algn="just">
                        <a:spcAft>
                          <a:spcPts val="0"/>
                        </a:spcAft>
                      </a:pPr>
                      <a:r>
                        <a:rPr lang="ru-RU" sz="1200" b="1" kern="1200" dirty="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-чтобы люди были счастливы</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xmlns="" val="60849685"/>
                  </a:ext>
                </a:extLst>
              </a:tr>
              <a:tr h="1827876">
                <a:tc>
                  <a:txBody>
                    <a:bodyPr/>
                    <a:lstStyle/>
                    <a:p>
                      <a:pPr>
                        <a:spcAft>
                          <a:spcPts val="0"/>
                        </a:spcAft>
                      </a:pPr>
                      <a:r>
                        <a:rPr lang="ru-RU" sz="1200" b="1" kern="120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Домашнее задание</a:t>
                      </a:r>
                    </a:p>
                    <a:p>
                      <a:pPr>
                        <a:spcAft>
                          <a:spcPts val="0"/>
                        </a:spcAft>
                      </a:pPr>
                      <a:r>
                        <a:rPr lang="ru-RU" sz="1200" b="1" kern="120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 </a:t>
                      </a:r>
                    </a:p>
                    <a:p>
                      <a:pPr>
                        <a:spcAft>
                          <a:spcPts val="0"/>
                        </a:spcAft>
                      </a:pPr>
                      <a:r>
                        <a:rPr lang="ru-RU" sz="1200" b="1" kern="120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 </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171450" indent="-171450" algn="just">
                        <a:spcAft>
                          <a:spcPts val="0"/>
                        </a:spcAft>
                        <a:buFontTx/>
                        <a:buChar char="-"/>
                      </a:pPr>
                      <a:r>
                        <a:rPr lang="ru-RU" sz="1200" b="1" kern="1200" dirty="0" smtClean="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Дома </a:t>
                      </a:r>
                      <a:r>
                        <a:rPr lang="ru-RU" sz="1200" b="1" kern="1200" dirty="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я предлагаю вам выполнить необычное задание. Вам предстоит написать письмо неизвестному ребенку, вашему сверстнику, погибшему на войне. </a:t>
                      </a:r>
                      <a:endParaRPr lang="ru-RU" sz="1200" b="1" kern="1200" dirty="0" smtClean="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endParaRPr>
                    </a:p>
                    <a:p>
                      <a:pPr marL="0" indent="0" algn="just">
                        <a:spcAft>
                          <a:spcPts val="0"/>
                        </a:spcAft>
                        <a:buFontTx/>
                        <a:buNone/>
                      </a:pPr>
                      <a:r>
                        <a:rPr lang="ru-RU" sz="1200" b="1" kern="1200" dirty="0" smtClean="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И </a:t>
                      </a:r>
                      <a:r>
                        <a:rPr lang="ru-RU" sz="1200" b="1" kern="1200" dirty="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пусть это письмо из дня сегодняшнего в день вчерашний никогда не придет, я хотела бы, чтобы вы нашли </a:t>
                      </a:r>
                      <a:r>
                        <a:rPr lang="ru-RU" sz="1200" b="1" kern="1200" dirty="0" smtClean="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искренние и теплые </a:t>
                      </a:r>
                      <a:r>
                        <a:rPr lang="ru-RU" sz="1200" b="1" kern="1200" dirty="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слова благодарности в адрес тех детей, которые отдали свои жизни ради </a:t>
                      </a:r>
                      <a:r>
                        <a:rPr lang="ru-RU" sz="1200" b="1" kern="1200" dirty="0" smtClean="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нас с вами. </a:t>
                      </a:r>
                      <a:endParaRPr lang="ru-RU" sz="1200" b="1" kern="1200" dirty="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endParaRPr>
                    </a:p>
                    <a:p>
                      <a:pPr>
                        <a:spcAft>
                          <a:spcPts val="0"/>
                        </a:spcAft>
                      </a:pPr>
                      <a:endParaRPr lang="ru-RU" sz="1200" b="1" kern="1200" dirty="0" smtClean="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endParaRPr>
                    </a:p>
                    <a:p>
                      <a:pPr>
                        <a:spcAft>
                          <a:spcPts val="0"/>
                        </a:spcAft>
                      </a:pPr>
                      <a:r>
                        <a:rPr lang="ru-RU" sz="1200" b="1" kern="1200" dirty="0" smtClean="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Спасибо </a:t>
                      </a:r>
                      <a:r>
                        <a:rPr lang="ru-RU" sz="1200" b="1" kern="1200" dirty="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всем за урок, вы прекрасно поработали!</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just">
                        <a:spcAft>
                          <a:spcPts val="0"/>
                        </a:spcAft>
                      </a:pPr>
                      <a:r>
                        <a:rPr lang="ru-RU" sz="1200" b="1" kern="1200" dirty="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Учащиеся записывают домашнее задание и задают вопросы.</a:t>
                      </a:r>
                    </a:p>
                    <a:p>
                      <a:pPr algn="just">
                        <a:spcAft>
                          <a:spcPts val="0"/>
                        </a:spcAft>
                      </a:pPr>
                      <a:r>
                        <a:rPr lang="ru-RU" sz="1200" b="1" kern="1200" dirty="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Задание делится на три группы: </a:t>
                      </a:r>
                      <a:endParaRPr lang="ru-RU" sz="1200" b="1" kern="1200" dirty="0" smtClean="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endParaRPr>
                    </a:p>
                    <a:p>
                      <a:pPr marL="0" lvl="0" indent="0" algn="just">
                        <a:spcAft>
                          <a:spcPts val="0"/>
                        </a:spcAft>
                        <a:buFont typeface="+mj-lt"/>
                        <a:buNone/>
                      </a:pPr>
                      <a:r>
                        <a:rPr lang="ru-RU" sz="1200" b="1" kern="1200" dirty="0" smtClean="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1.</a:t>
                      </a:r>
                      <a:r>
                        <a:rPr lang="ru-RU" sz="1200" b="1" kern="1200" baseline="0" dirty="0" smtClean="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 </a:t>
                      </a:r>
                      <a:r>
                        <a:rPr lang="ru-RU" sz="1200" b="1" kern="1200" dirty="0" smtClean="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Написать </a:t>
                      </a:r>
                      <a:r>
                        <a:rPr lang="ru-RU" sz="1200" b="1" kern="1200" dirty="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сочинение по заданной теме (объем 6-8 предл</a:t>
                      </a:r>
                      <a:r>
                        <a:rPr lang="ru-RU" sz="1200" b="1" kern="1200" dirty="0" smtClean="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a:t>
                      </a:r>
                    </a:p>
                    <a:p>
                      <a:pPr marL="0" lvl="0" indent="0" algn="just">
                        <a:spcAft>
                          <a:spcPts val="0"/>
                        </a:spcAft>
                        <a:buFont typeface="+mj-lt"/>
                        <a:buNone/>
                      </a:pPr>
                      <a:r>
                        <a:rPr lang="ru-RU" sz="1200" b="1" kern="1200" dirty="0" smtClean="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(на</a:t>
                      </a:r>
                      <a:r>
                        <a:rPr lang="ru-RU" sz="1200" b="1" kern="1200" baseline="0" dirty="0" smtClean="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 5)</a:t>
                      </a:r>
                      <a:endParaRPr lang="ru-RU" sz="1200" b="1" kern="1200" dirty="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endParaRPr>
                    </a:p>
                    <a:p>
                      <a:pPr marL="0" lvl="0" indent="0" algn="just">
                        <a:spcAft>
                          <a:spcPts val="0"/>
                        </a:spcAft>
                        <a:buFont typeface="+mj-lt"/>
                        <a:buNone/>
                      </a:pPr>
                      <a:r>
                        <a:rPr lang="ru-RU" sz="1200" b="1" kern="1200" dirty="0" smtClean="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2. Дать </a:t>
                      </a:r>
                      <a:r>
                        <a:rPr lang="ru-RU" sz="1200" b="1" kern="1200" dirty="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развернутый ответ по теме: «Что такое </a:t>
                      </a:r>
                      <a:r>
                        <a:rPr lang="ru-RU" sz="1200" b="1" kern="1200" dirty="0" smtClean="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подвиг ради мира?» или </a:t>
                      </a:r>
                      <a:r>
                        <a:rPr lang="ru-RU" sz="1200" b="1" kern="1200" baseline="0" dirty="0" smtClean="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«Почему мы должны помнить героев войны?»</a:t>
                      </a:r>
                      <a:endParaRPr lang="ru-RU" sz="1200" b="1" kern="1200" dirty="0" smtClean="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endParaRPr>
                    </a:p>
                    <a:p>
                      <a:pPr marL="0" lvl="0" indent="0" algn="just">
                        <a:spcAft>
                          <a:spcPts val="0"/>
                        </a:spcAft>
                        <a:buFont typeface="+mj-lt"/>
                        <a:buNone/>
                      </a:pPr>
                      <a:r>
                        <a:rPr lang="ru-RU" sz="1200" b="1" kern="1200" dirty="0" smtClean="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(на 4)</a:t>
                      </a:r>
                      <a:endParaRPr lang="ru-RU" sz="1200" b="1" kern="1200" dirty="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endParaRPr>
                    </a:p>
                    <a:p>
                      <a:pPr marL="0" lvl="0" indent="0" algn="just">
                        <a:spcAft>
                          <a:spcPts val="0"/>
                        </a:spcAft>
                        <a:buFont typeface="+mj-lt"/>
                        <a:buNone/>
                      </a:pPr>
                      <a:r>
                        <a:rPr lang="ru-RU" sz="1200" b="1" kern="1200" dirty="0" smtClean="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3. Нарисовать открытку-благодарность </a:t>
                      </a:r>
                      <a:r>
                        <a:rPr lang="ru-RU" sz="1200" b="1" kern="1200" dirty="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детям-героям войны «Спасибо за победу</a:t>
                      </a:r>
                      <a:r>
                        <a:rPr lang="ru-RU" sz="1200" b="1" kern="1200" dirty="0" smtClean="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rPr>
                        <a:t>!»   (на 3)</a:t>
                      </a:r>
                      <a:endParaRPr lang="ru-RU" sz="1200" b="1" kern="1200" dirty="0">
                        <a:ln>
                          <a:gradFill flip="none" rotWithShape="1">
                            <a:gsLst>
                              <a:gs pos="0">
                                <a:schemeClr val="accent2">
                                  <a:lumMod val="40000"/>
                                  <a:lumOff val="60000"/>
                                </a:schemeClr>
                              </a:gs>
                              <a:gs pos="32000">
                                <a:schemeClr val="accent2">
                                  <a:lumMod val="95000"/>
                                  <a:lumOff val="5000"/>
                                </a:schemeClr>
                              </a:gs>
                              <a:gs pos="0">
                                <a:schemeClr val="accent2">
                                  <a:lumMod val="60000"/>
                                </a:schemeClr>
                              </a:gs>
                            </a:gsLst>
                            <a:path path="circle">
                              <a:fillToRect l="50000" t="130000" r="50000" b="-30000"/>
                            </a:path>
                            <a:tileRect/>
                          </a:gradFill>
                        </a:ln>
                        <a:solidFill>
                          <a:schemeClr val="accent2">
                            <a:lumMod val="50000"/>
                          </a:schemeClr>
                        </a:solidFill>
                        <a:latin typeface="Arial" panose="020B0604020202020204" pitchFamily="34" charset="0"/>
                        <a:ea typeface="+mn-ea"/>
                        <a:cs typeface="Arial" panose="020B0604020202020204" pitchFamily="34"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xmlns="" val="1082244653"/>
                  </a:ext>
                </a:extLst>
              </a:tr>
            </a:tbl>
          </a:graphicData>
        </a:graphic>
      </p:graphicFrame>
      <p:sp>
        <p:nvSpPr>
          <p:cNvPr id="5" name="Rectangle 1"/>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Tree>
    <p:extLst>
      <p:ext uri="{BB962C8B-B14F-4D97-AF65-F5344CB8AC3E}">
        <p14:creationId xmlns:p14="http://schemas.microsoft.com/office/powerpoint/2010/main" xmlns="" val="2181892325"/>
      </p:ext>
    </p:extLst>
  </p:cSld>
  <p:clrMapOvr>
    <a:masterClrMapping/>
  </p:clrMapOvr>
  <p:timing>
    <p:tnLst>
      <p:par>
        <p:cTn id="1" dur="indefinite" restart="never" nodeType="tmRoot"/>
      </p:par>
    </p:tnLst>
  </p:timing>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Override1.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2.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docProps/app.xml><?xml version="1.0" encoding="utf-8"?>
<Properties xmlns="http://schemas.openxmlformats.org/officeDocument/2006/extended-properties" xmlns:vt="http://schemas.openxmlformats.org/officeDocument/2006/docPropsVTypes">
  <Template/>
  <TotalTime>1574</TotalTime>
  <Words>1482</Words>
  <Application>Microsoft Office PowerPoint</Application>
  <PresentationFormat>Произвольный</PresentationFormat>
  <Paragraphs>311</Paragraphs>
  <Slides>6</Slides>
  <Notes>3</Notes>
  <HiddenSlides>0</HiddenSlides>
  <MMClips>0</MMClips>
  <ScaleCrop>false</ScaleCrop>
  <HeadingPairs>
    <vt:vector size="4" baseType="variant">
      <vt:variant>
        <vt:lpstr>Тема</vt:lpstr>
      </vt:variant>
      <vt:variant>
        <vt:i4>1</vt:i4>
      </vt:variant>
      <vt:variant>
        <vt:lpstr>Заголовки слайдов</vt:lpstr>
      </vt:variant>
      <vt:variant>
        <vt:i4>6</vt:i4>
      </vt:variant>
    </vt:vector>
  </HeadingPairs>
  <TitlesOfParts>
    <vt:vector size="7" baseType="lpstr">
      <vt:lpstr>Тема Office</vt:lpstr>
      <vt:lpstr>«У войны не детское лицо. Поэты  о Великой Отечественной войне. Подвиг детей-героев». </vt:lpstr>
      <vt:lpstr>План урока</vt:lpstr>
      <vt:lpstr>Слайд 3</vt:lpstr>
      <vt:lpstr>Слайд 4</vt:lpstr>
      <vt:lpstr>Слайд 5</vt:lpstr>
      <vt:lpstr>Слайд 6</vt:lpstr>
    </vt:vector>
  </TitlesOfParts>
  <Company>SPecialiST RePack</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«У войны не детское лицо». Подвиг детей в лирике поэтов  о Великой Отечественной войне».</dc:title>
  <dc:creator>User</dc:creator>
  <cp:lastModifiedBy>у305_ст</cp:lastModifiedBy>
  <cp:revision>39</cp:revision>
  <dcterms:created xsi:type="dcterms:W3CDTF">2020-04-25T12:35:12Z</dcterms:created>
  <dcterms:modified xsi:type="dcterms:W3CDTF">2020-10-07T13:27:04Z</dcterms:modified>
</cp:coreProperties>
</file>