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gif" ContentType="image/gif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9" r:id="rId1"/>
  </p:sldMasterIdLst>
  <p:notesMasterIdLst>
    <p:notesMasterId r:id="rId17"/>
  </p:notesMasterIdLst>
  <p:sldIdLst>
    <p:sldId id="256" r:id="rId2"/>
    <p:sldId id="257" r:id="rId3"/>
    <p:sldId id="272" r:id="rId4"/>
    <p:sldId id="273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8" d="100"/>
          <a:sy n="78" d="100"/>
        </p:scale>
        <p:origin x="1368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_____Microsoft_Excel.xlsx"/><Relationship Id="rId1" Type="http://schemas.openxmlformats.org/officeDocument/2006/relationships/image" Target="../media/image3.jpeg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hPercent val="68"/>
      <c:rotY val="20"/>
      <c:depthPercent val="100"/>
      <c:rAngAx val="1"/>
    </c:view3D>
    <c:floor>
      <c:thickness val="0"/>
      <c:spPr>
        <a:solidFill>
          <a:srgbClr val="C0C0C0"/>
        </a:solidFill>
        <a:ln w="3175">
          <a:solidFill>
            <a:schemeClr val="tx1"/>
          </a:solidFill>
          <a:prstDash val="solid"/>
        </a:ln>
      </c:spPr>
    </c:floor>
    <c:sideWall>
      <c:thickness val="0"/>
      <c:spPr>
        <a:noFill/>
        <a:ln w="12700">
          <a:solidFill>
            <a:schemeClr val="tx1"/>
          </a:solidFill>
          <a:prstDash val="solid"/>
        </a:ln>
      </c:spPr>
    </c:sideWall>
    <c:backWall>
      <c:thickness val="0"/>
      <c:spPr>
        <a:noFill/>
        <a:ln w="12700">
          <a:solidFill>
            <a:schemeClr val="tx1"/>
          </a:solidFill>
          <a:prstDash val="solid"/>
        </a:ln>
      </c:spPr>
    </c:backWall>
    <c:plotArea>
      <c:layout>
        <c:manualLayout>
          <c:layoutTarget val="inner"/>
          <c:xMode val="edge"/>
          <c:yMode val="edge"/>
          <c:x val="0.10041841004184096"/>
          <c:y val="0.13308687615526801"/>
          <c:w val="0.885634588563459"/>
          <c:h val="0.77079482439926084"/>
        </c:manualLayout>
      </c:layout>
      <c:bar3DChart>
        <c:barDir val="col"/>
        <c:grouping val="clustered"/>
        <c:varyColors val="0"/>
        <c:ser>
          <c:idx val="0"/>
          <c:order val="0"/>
          <c:tx>
            <c:strRef>
              <c:f>Sheet1!$A$2</c:f>
              <c:strCache>
                <c:ptCount val="1"/>
                <c:pt idx="0">
                  <c:v>1990г</c:v>
                </c:pt>
              </c:strCache>
            </c:strRef>
          </c:tx>
          <c:spPr>
            <a:blipFill>
              <a:blip xmlns:r="http://schemas.openxmlformats.org/officeDocument/2006/relationships" r:embed="rId1"/>
              <a:tile tx="0" ty="0" sx="100000" sy="100000" flip="none" algn="tl"/>
            </a:blipFill>
            <a:ln w="12996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Sheet1!$B$1:$G$1</c:f>
              <c:strCache>
                <c:ptCount val="5"/>
                <c:pt idx="0">
                  <c:v>читают хотябы 1 книгу в год</c:v>
                </c:pt>
                <c:pt idx="1">
                  <c:v>систематически читающие</c:v>
                </c:pt>
                <c:pt idx="2">
                  <c:v>семейное чтение</c:v>
                </c:pt>
                <c:pt idx="3">
                  <c:v>читают газеты</c:v>
                </c:pt>
                <c:pt idx="4">
                  <c:v>читают журналы</c:v>
                </c:pt>
              </c:strCache>
            </c:strRef>
          </c:cat>
          <c:val>
            <c:numRef>
              <c:f>Sheet1!$B$2:$G$2</c:f>
              <c:numCache>
                <c:formatCode>0%</c:formatCode>
                <c:ptCount val="6"/>
                <c:pt idx="0">
                  <c:v>0.79</c:v>
                </c:pt>
                <c:pt idx="1">
                  <c:v>0.48</c:v>
                </c:pt>
                <c:pt idx="2">
                  <c:v>0.8</c:v>
                </c:pt>
                <c:pt idx="3">
                  <c:v>0.61</c:v>
                </c:pt>
                <c:pt idx="4">
                  <c:v>0.16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47C0-43B0-AFDC-0A5D75D1742A}"/>
            </c:ext>
          </c:extLst>
        </c:ser>
        <c:ser>
          <c:idx val="1"/>
          <c:order val="1"/>
          <c:tx>
            <c:strRef>
              <c:f>Sheet1!$A$3</c:f>
              <c:strCache>
                <c:ptCount val="1"/>
                <c:pt idx="0">
                  <c:v>2014г.</c:v>
                </c:pt>
              </c:strCache>
            </c:strRef>
          </c:tx>
          <c:spPr>
            <a:solidFill>
              <a:schemeClr val="accent2"/>
            </a:solidFill>
            <a:ln w="12996">
              <a:solidFill>
                <a:schemeClr val="tx1"/>
              </a:solidFill>
              <a:prstDash val="solid"/>
            </a:ln>
          </c:spPr>
          <c:invertIfNegative val="0"/>
          <c:cat>
            <c:strRef>
              <c:f>Sheet1!$B$1:$G$1</c:f>
              <c:strCache>
                <c:ptCount val="5"/>
                <c:pt idx="0">
                  <c:v>читают хотябы 1 книгу в год</c:v>
                </c:pt>
                <c:pt idx="1">
                  <c:v>систематически читающие</c:v>
                </c:pt>
                <c:pt idx="2">
                  <c:v>семейное чтение</c:v>
                </c:pt>
                <c:pt idx="3">
                  <c:v>читают газеты</c:v>
                </c:pt>
                <c:pt idx="4">
                  <c:v>читают журналы</c:v>
                </c:pt>
              </c:strCache>
            </c:strRef>
          </c:cat>
          <c:val>
            <c:numRef>
              <c:f>Sheet1!$B$3:$G$3</c:f>
              <c:numCache>
                <c:formatCode>0%</c:formatCode>
                <c:ptCount val="6"/>
                <c:pt idx="0">
                  <c:v>0.63</c:v>
                </c:pt>
                <c:pt idx="1">
                  <c:v>0.28000000000000003</c:v>
                </c:pt>
                <c:pt idx="2">
                  <c:v>7.0000000000000007E-2</c:v>
                </c:pt>
                <c:pt idx="3">
                  <c:v>0.24</c:v>
                </c:pt>
                <c:pt idx="4">
                  <c:v>7.0000000000000007E-2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47C0-43B0-AFDC-0A5D75D1742A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gapDepth val="0"/>
        <c:shape val="box"/>
        <c:axId val="77091968"/>
        <c:axId val="77093504"/>
        <c:axId val="0"/>
      </c:bar3DChart>
      <c:catAx>
        <c:axId val="77091968"/>
        <c:scaling>
          <c:orientation val="minMax"/>
        </c:scaling>
        <c:delete val="0"/>
        <c:axPos val="b"/>
        <c:numFmt formatCode="0%" sourceLinked="0"/>
        <c:majorTickMark val="out"/>
        <c:minorTickMark val="none"/>
        <c:tickLblPos val="low"/>
        <c:spPr>
          <a:ln w="3249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818" b="1" i="0" u="none" strike="noStrike" baseline="0">
                <a:solidFill>
                  <a:schemeClr val="tx1"/>
                </a:solidFill>
                <a:latin typeface="Times New Roman"/>
                <a:ea typeface="Times New Roman"/>
                <a:cs typeface="Times New Roman"/>
              </a:defRPr>
            </a:pPr>
            <a:endParaRPr lang="ru-RU"/>
          </a:p>
        </c:txPr>
        <c:crossAx val="77093504"/>
        <c:crosses val="autoZero"/>
        <c:auto val="1"/>
        <c:lblAlgn val="ctr"/>
        <c:lblOffset val="220"/>
        <c:tickLblSkip val="1"/>
        <c:tickMarkSkip val="1"/>
        <c:noMultiLvlLbl val="0"/>
      </c:catAx>
      <c:valAx>
        <c:axId val="77093504"/>
        <c:scaling>
          <c:orientation val="minMax"/>
        </c:scaling>
        <c:delete val="0"/>
        <c:axPos val="l"/>
        <c:majorGridlines>
          <c:spPr>
            <a:ln w="3249">
              <a:solidFill>
                <a:schemeClr val="tx1"/>
              </a:solidFill>
              <a:prstDash val="solid"/>
            </a:ln>
          </c:spPr>
        </c:majorGridlines>
        <c:numFmt formatCode="0%" sourceLinked="1"/>
        <c:majorTickMark val="out"/>
        <c:minorTickMark val="none"/>
        <c:tickLblPos val="nextTo"/>
        <c:spPr>
          <a:ln w="3249">
            <a:solidFill>
              <a:schemeClr val="tx1"/>
            </a:solidFill>
            <a:prstDash val="solid"/>
          </a:ln>
        </c:spPr>
        <c:txPr>
          <a:bodyPr rot="0" vert="horz"/>
          <a:lstStyle/>
          <a:p>
            <a:pPr>
              <a:defRPr sz="2098" b="1" i="0" u="none" strike="noStrike" baseline="0">
                <a:solidFill>
                  <a:schemeClr val="tx1"/>
                </a:solidFill>
                <a:latin typeface="Garamond"/>
                <a:ea typeface="Garamond"/>
                <a:cs typeface="Garamond"/>
              </a:defRPr>
            </a:pPr>
            <a:endParaRPr lang="ru-RU"/>
          </a:p>
        </c:txPr>
        <c:crossAx val="77091968"/>
        <c:crosses val="autoZero"/>
        <c:crossBetween val="between"/>
      </c:valAx>
      <c:spPr>
        <a:noFill/>
        <a:ln w="25384">
          <a:noFill/>
        </a:ln>
      </c:spPr>
    </c:plotArea>
    <c:legend>
      <c:legendPos val="r"/>
      <c:layout>
        <c:manualLayout>
          <c:xMode val="edge"/>
          <c:yMode val="edge"/>
          <c:x val="0.36194029850746268"/>
          <c:y val="7.4515648286140089E-3"/>
          <c:w val="0.27798507462686567"/>
          <c:h val="8.0476900149031291E-2"/>
        </c:manualLayout>
      </c:layout>
      <c:overlay val="0"/>
    </c:legend>
    <c:plotVisOnly val="1"/>
    <c:dispBlanksAs val="gap"/>
    <c:showDLblsOverMax val="0"/>
  </c:chart>
  <c:spPr>
    <a:noFill/>
    <a:ln>
      <a:noFill/>
    </a:ln>
  </c:spPr>
  <c:txPr>
    <a:bodyPr/>
    <a:lstStyle/>
    <a:p>
      <a:pPr>
        <a:defRPr sz="2098" b="1" i="0" u="none" strike="noStrike" baseline="0">
          <a:solidFill>
            <a:schemeClr val="tx1"/>
          </a:solidFill>
          <a:latin typeface="Garamond"/>
          <a:ea typeface="Garamond"/>
          <a:cs typeface="Garamond"/>
        </a:defRPr>
      </a:pPr>
      <a:endParaRPr lang="ru-RU"/>
    </a:p>
  </c:txPr>
  <c:externalData r:id="rId2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46CA189-3830-42F4-9174-89C119CF6CD0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32F620-1B8E-4FC7-9978-47E1C1A13A2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1540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2531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2532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BA27D12-45FE-4FCE-B2B7-0B0D5CE4DAA6}" type="slidenum">
              <a:rPr lang="ru-RU" smtClean="0"/>
              <a:pPr/>
              <a:t>11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550" y="266700"/>
            <a:ext cx="8324850" cy="11049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1143000" y="1790700"/>
            <a:ext cx="7772400" cy="4381500"/>
          </a:xfrm>
        </p:spPr>
        <p:txBody>
          <a:bodyPr>
            <a:normAutofit/>
          </a:bodyPr>
          <a:lstStyle/>
          <a:p>
            <a:pPr lvl="0"/>
            <a:endParaRPr lang="ru-RU" noProof="0" smtClean="0"/>
          </a:p>
        </p:txBody>
      </p:sp>
      <p:sp>
        <p:nvSpPr>
          <p:cNvPr id="4" name="Дата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30DECA-FBBC-4FA5-9CD4-6656F6252772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>
    <p:pull dir="r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C821051B-FBBD-4AE0-AFAA-E1E1874220C4}" type="datetimeFigureOut">
              <a:rPr lang="ru-RU" smtClean="0"/>
              <a:t>10.12.2021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ACE239E-6E2B-4C6A-B3B2-C76FE7736D86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0" r:id="rId1"/>
    <p:sldLayoutId id="2147483701" r:id="rId2"/>
    <p:sldLayoutId id="2147483702" r:id="rId3"/>
    <p:sldLayoutId id="2147483703" r:id="rId4"/>
    <p:sldLayoutId id="2147483704" r:id="rId5"/>
    <p:sldLayoutId id="2147483705" r:id="rId6"/>
    <p:sldLayoutId id="2147483706" r:id="rId7"/>
    <p:sldLayoutId id="2147483707" r:id="rId8"/>
    <p:sldLayoutId id="2147483708" r:id="rId9"/>
    <p:sldLayoutId id="2147483709" r:id="rId10"/>
    <p:sldLayoutId id="2147483710" r:id="rId11"/>
    <p:sldLayoutId id="2147483711" r:id="rId12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6.jpeg"/><Relationship Id="rId4" Type="http://schemas.openxmlformats.org/officeDocument/2006/relationships/image" Target="../media/image5.emf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2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366868" y="-1000156"/>
            <a:ext cx="5105400" cy="4401724"/>
          </a:xfrm>
        </p:spPr>
        <p:txBody>
          <a:bodyPr/>
          <a:lstStyle/>
          <a:p>
            <a:pPr algn="ctr"/>
            <a:r>
              <a:rPr lang="ru-RU" sz="2800" smtClean="0"/>
              <a:t>формирование </a:t>
            </a:r>
            <a:r>
              <a:rPr lang="ru-RU" sz="2800" dirty="0" smtClean="0"/>
              <a:t>читательских компетенций младших школьников</a:t>
            </a:r>
            <a:br>
              <a:rPr lang="ru-RU" sz="2800" dirty="0" smtClean="0"/>
            </a:br>
            <a:endParaRPr lang="ru-RU" sz="28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54442" y="4071942"/>
            <a:ext cx="5114778" cy="1714512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ru-RU" dirty="0" err="1" smtClean="0">
                <a:latin typeface="Times New Roman" pitchFamily="18" charset="0"/>
              </a:rPr>
              <a:t>Кулютникова</a:t>
            </a:r>
            <a:r>
              <a:rPr lang="ru-RU" dirty="0" smtClean="0">
                <a:latin typeface="Times New Roman" pitchFamily="18" charset="0"/>
              </a:rPr>
              <a:t> О. А.</a:t>
            </a:r>
          </a:p>
          <a:p>
            <a:pPr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</a:rPr>
              <a:t>учитель начальных классов</a:t>
            </a:r>
          </a:p>
          <a:p>
            <a:pPr>
              <a:lnSpc>
                <a:spcPct val="90000"/>
              </a:lnSpc>
            </a:pPr>
            <a:r>
              <a:rPr lang="ru-RU" dirty="0" smtClean="0">
                <a:latin typeface="Times New Roman" pitchFamily="18" charset="0"/>
              </a:rPr>
              <a:t>МБОУ  СОШ </a:t>
            </a:r>
            <a:r>
              <a:rPr lang="ru-RU" dirty="0" err="1" smtClean="0">
                <a:latin typeface="Times New Roman" pitchFamily="18" charset="0"/>
              </a:rPr>
              <a:t>пгт</a:t>
            </a:r>
            <a:r>
              <a:rPr lang="ru-RU" dirty="0" smtClean="0">
                <a:latin typeface="Times New Roman" pitchFamily="18" charset="0"/>
              </a:rPr>
              <a:t> Петра Дубрава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endParaRPr lang="ru-RU" sz="2400" dirty="0" smtClean="0"/>
          </a:p>
          <a:p>
            <a:pPr>
              <a:lnSpc>
                <a:spcPct val="90000"/>
              </a:lnSpc>
            </a:pPr>
            <a:r>
              <a:rPr lang="ru-RU" sz="2400" dirty="0" smtClean="0"/>
              <a:t>Всё, чего я достиг в жизни, стало возможным, благодаря книге.</a:t>
            </a:r>
          </a:p>
          <a:p>
            <a:pPr>
              <a:lnSpc>
                <a:spcPct val="90000"/>
              </a:lnSpc>
              <a:buNone/>
            </a:pPr>
            <a:r>
              <a:rPr lang="ru-RU" sz="2400" dirty="0" smtClean="0"/>
              <a:t>                                                    Ричард Бах</a:t>
            </a:r>
          </a:p>
          <a:p>
            <a:pPr>
              <a:lnSpc>
                <a:spcPct val="90000"/>
              </a:lnSpc>
            </a:pPr>
            <a:r>
              <a:rPr lang="ru-RU" sz="2400" dirty="0" smtClean="0"/>
              <a:t>Привить ребёнку вкус к чтению- лучший подарок, который мы можем сделать для него. </a:t>
            </a:r>
          </a:p>
          <a:p>
            <a:pPr>
              <a:lnSpc>
                <a:spcPct val="90000"/>
              </a:lnSpc>
              <a:buNone/>
            </a:pPr>
            <a:r>
              <a:rPr lang="ru-RU" sz="2400" dirty="0" smtClean="0"/>
              <a:t>                                                    С.Лупан</a:t>
            </a:r>
          </a:p>
          <a:p>
            <a:pPr>
              <a:lnSpc>
                <a:spcPct val="90000"/>
              </a:lnSpc>
            </a:pPr>
            <a:r>
              <a:rPr lang="ru-RU" sz="2400" i="1" dirty="0" smtClean="0"/>
              <a:t>Основная задача взрослых –</a:t>
            </a:r>
            <a:br>
              <a:rPr lang="ru-RU" sz="2400" i="1" dirty="0" smtClean="0"/>
            </a:br>
            <a:r>
              <a:rPr lang="ru-RU" sz="2400" i="1" dirty="0" smtClean="0"/>
              <a:t>открыть в ребенке талант читателя.</a:t>
            </a:r>
            <a:br>
              <a:rPr lang="ru-RU" sz="2400" i="1" dirty="0" smtClean="0"/>
            </a:br>
            <a:r>
              <a:rPr lang="ru-RU" sz="2400" i="1" dirty="0" smtClean="0"/>
              <a:t>                                             С.Я.Маршак</a:t>
            </a:r>
            <a:r>
              <a:rPr lang="ru-RU" sz="2400" dirty="0" smtClean="0"/>
              <a:t> </a:t>
            </a:r>
          </a:p>
        </p:txBody>
      </p:sp>
      <p:pic>
        <p:nvPicPr>
          <p:cNvPr id="4" name="Picture 6" descr="http://im1-tub-ru.yandex.net/i?id=a49ec073ca64327b2b0a09cd33a42643-36-144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72188" y="214290"/>
            <a:ext cx="2133600" cy="142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6" name="Rectangle 4"/>
          <p:cNvSpPr>
            <a:spLocks noGrp="1" noChangeArrowheads="1"/>
          </p:cNvSpPr>
          <p:nvPr>
            <p:ph type="title"/>
          </p:nvPr>
        </p:nvSpPr>
        <p:spPr>
          <a:xfrm>
            <a:off x="1547813" y="266700"/>
            <a:ext cx="7367587" cy="110490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4000" dirty="0">
                <a:latin typeface="Times New Roman" pitchFamily="18" charset="0"/>
              </a:rPr>
              <a:t>Задачи родительского собрания</a:t>
            </a:r>
          </a:p>
        </p:txBody>
      </p:sp>
      <p:sp>
        <p:nvSpPr>
          <p:cNvPr id="49157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None/>
            </a:pPr>
            <a:r>
              <a:rPr lang="ru-RU" smtClean="0"/>
              <a:t> </a:t>
            </a:r>
          </a:p>
        </p:txBody>
      </p:sp>
      <p:sp>
        <p:nvSpPr>
          <p:cNvPr id="49161" name="Rectangle 9"/>
          <p:cNvSpPr>
            <a:spLocks noChangeArrowheads="1"/>
          </p:cNvSpPr>
          <p:nvPr/>
        </p:nvSpPr>
        <p:spPr bwMode="auto">
          <a:xfrm>
            <a:off x="1476375" y="1404938"/>
            <a:ext cx="6524625" cy="4894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/>
            <a:r>
              <a:rPr kumimoji="0" lang="ru-RU" sz="2400" dirty="0"/>
              <a:t>Помочь родителям осознать ценность детского чтения как средства </a:t>
            </a:r>
          </a:p>
          <a:p>
            <a:pPr marL="342900" indent="-342900"/>
            <a:r>
              <a:rPr kumimoji="0" lang="ru-RU" sz="2400" dirty="0"/>
              <a:t>    образования и воспитания школьников, вовлечь родителей в решение проблемы.</a:t>
            </a:r>
          </a:p>
          <a:p>
            <a:pPr marL="342900" indent="-342900"/>
            <a:endParaRPr kumimoji="0" lang="ru-RU" sz="2400" dirty="0"/>
          </a:p>
          <a:p>
            <a:pPr marL="342900" indent="-342900"/>
            <a:r>
              <a:rPr kumimoji="0" lang="ru-RU" sz="2400" dirty="0"/>
              <a:t>Познакомить родителей с результатами развития читательских умений учащихся класса.</a:t>
            </a:r>
          </a:p>
          <a:p>
            <a:pPr marL="342900" indent="-342900"/>
            <a:endParaRPr kumimoji="0" lang="ru-RU" sz="2400" dirty="0"/>
          </a:p>
          <a:p>
            <a:pPr marL="342900" indent="-342900"/>
            <a:r>
              <a:rPr kumimoji="0" lang="ru-RU" sz="2400" dirty="0"/>
              <a:t>Развивать у родителей интерес формированию у детей желания читать и интеллектуальных </a:t>
            </a:r>
          </a:p>
          <a:p>
            <a:pPr marL="342900" indent="-342900"/>
            <a:r>
              <a:rPr kumimoji="0" lang="ru-RU" sz="2400" dirty="0"/>
              <a:t>    умений с помощью книги.</a:t>
            </a:r>
          </a:p>
        </p:txBody>
      </p:sp>
      <p:sp>
        <p:nvSpPr>
          <p:cNvPr id="11269" name="AutoShape 10"/>
          <p:cNvSpPr>
            <a:spLocks noChangeArrowheads="1"/>
          </p:cNvSpPr>
          <p:nvPr/>
        </p:nvSpPr>
        <p:spPr bwMode="auto">
          <a:xfrm>
            <a:off x="323850" y="1484313"/>
            <a:ext cx="1223963" cy="936625"/>
          </a:xfrm>
          <a:prstGeom prst="rightArrow">
            <a:avLst>
              <a:gd name="adj1" fmla="val 50000"/>
              <a:gd name="adj2" fmla="val 32670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0" name="AutoShape 11"/>
          <p:cNvSpPr>
            <a:spLocks noChangeArrowheads="1"/>
          </p:cNvSpPr>
          <p:nvPr/>
        </p:nvSpPr>
        <p:spPr bwMode="auto">
          <a:xfrm>
            <a:off x="323850" y="3141663"/>
            <a:ext cx="1223963" cy="936625"/>
          </a:xfrm>
          <a:prstGeom prst="rightArrow">
            <a:avLst>
              <a:gd name="adj1" fmla="val 50000"/>
              <a:gd name="adj2" fmla="val 32670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11271" name="AutoShape 12"/>
          <p:cNvSpPr>
            <a:spLocks noChangeArrowheads="1"/>
          </p:cNvSpPr>
          <p:nvPr/>
        </p:nvSpPr>
        <p:spPr bwMode="auto">
          <a:xfrm>
            <a:off x="323850" y="4868863"/>
            <a:ext cx="1223963" cy="936625"/>
          </a:xfrm>
          <a:prstGeom prst="rightArrow">
            <a:avLst>
              <a:gd name="adj1" fmla="val 50000"/>
              <a:gd name="adj2" fmla="val 32670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0" scaled="1"/>
          </a:gra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6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915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7" dur="1000"/>
                                        <p:tgtEl>
                                          <p:spTgt spid="4916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0" dur="1000"/>
                                        <p:tgtEl>
                                          <p:spTgt spid="4916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25" dur="1000"/>
                                        <p:tgtEl>
                                          <p:spTgt spid="4916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0" dur="1000"/>
                                        <p:tgtEl>
                                          <p:spTgt spid="4916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3" dur="1000"/>
                                        <p:tgtEl>
                                          <p:spTgt spid="4916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5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628900" y="1447800"/>
            <a:ext cx="3886200" cy="3733800"/>
            <a:chOff x="1656" y="912"/>
            <a:chExt cx="2448" cy="2352"/>
          </a:xfrm>
        </p:grpSpPr>
        <p:sp>
          <p:nvSpPr>
            <p:cNvPr id="83973" name="Oval 5"/>
            <p:cNvSpPr>
              <a:spLocks noChangeArrowheads="1"/>
            </p:cNvSpPr>
            <p:nvPr/>
          </p:nvSpPr>
          <p:spPr bwMode="auto">
            <a:xfrm>
              <a:off x="1656" y="912"/>
              <a:ext cx="2448" cy="2352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2FD137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  <a:effectLst>
              <a:outerShdw dist="107763" dir="18900000" algn="ctr" rotWithShape="0">
                <a:srgbClr val="9900FF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3974" name="Rectangle 6"/>
            <p:cNvSpPr>
              <a:spLocks noChangeArrowheads="1"/>
            </p:cNvSpPr>
            <p:nvPr/>
          </p:nvSpPr>
          <p:spPr bwMode="auto">
            <a:xfrm>
              <a:off x="1776" y="1210"/>
              <a:ext cx="2208" cy="3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>
              <a:spAutoFit/>
            </a:bodyPr>
            <a:lstStyle/>
            <a:p>
              <a:pPr algn="ctr">
                <a:defRPr/>
              </a:pPr>
              <a:r>
                <a:rPr lang="ru-RU" sz="2800" b="1" i="1">
                  <a:solidFill>
                    <a:srgbClr val="FF0000"/>
                  </a:solidFill>
                  <a:latin typeface="Times New Roman" pitchFamily="18" charset="0"/>
                </a:rPr>
                <a:t> </a:t>
              </a:r>
              <a:r>
                <a:rPr lang="ru-RU" sz="2000" b="1">
                  <a:latin typeface="Times New Roman" pitchFamily="18" charset="0"/>
                </a:rPr>
                <a:t> </a:t>
              </a:r>
              <a:endParaRPr lang="ru-RU"/>
            </a:p>
          </p:txBody>
        </p:sp>
      </p:grpSp>
      <p:sp>
        <p:nvSpPr>
          <p:cNvPr id="83975" name="Rectangle 7"/>
          <p:cNvSpPr>
            <a:spLocks noChangeArrowheads="1"/>
          </p:cNvSpPr>
          <p:nvPr/>
        </p:nvSpPr>
        <p:spPr bwMode="auto">
          <a:xfrm>
            <a:off x="2916238" y="2492375"/>
            <a:ext cx="3465512" cy="173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kumimoji="0" lang="ru-RU" sz="3600" b="1" dirty="0">
                <a:solidFill>
                  <a:schemeClr val="tx2"/>
                </a:solidFill>
                <a:latin typeface="Times New Roman" pitchFamily="18" charset="0"/>
              </a:rPr>
              <a:t>Вопросы </a:t>
            </a:r>
          </a:p>
          <a:p>
            <a:pPr algn="ctr"/>
            <a:r>
              <a:rPr kumimoji="0" lang="ru-RU" sz="3600" b="1" dirty="0">
                <a:solidFill>
                  <a:schemeClr val="tx2"/>
                </a:solidFill>
                <a:latin typeface="Times New Roman" pitchFamily="18" charset="0"/>
              </a:rPr>
              <a:t>для </a:t>
            </a:r>
          </a:p>
          <a:p>
            <a:pPr algn="ctr"/>
            <a:r>
              <a:rPr kumimoji="0" lang="ru-RU" sz="3600" b="1" dirty="0">
                <a:solidFill>
                  <a:schemeClr val="tx2"/>
                </a:solidFill>
                <a:latin typeface="Times New Roman" pitchFamily="18" charset="0"/>
              </a:rPr>
              <a:t>обсуждения</a:t>
            </a:r>
          </a:p>
        </p:txBody>
      </p:sp>
      <p:sp>
        <p:nvSpPr>
          <p:cNvPr id="12292" name="AutoShape 8"/>
          <p:cNvSpPr>
            <a:spLocks noChangeArrowheads="1"/>
          </p:cNvSpPr>
          <p:nvPr/>
        </p:nvSpPr>
        <p:spPr bwMode="auto">
          <a:xfrm>
            <a:off x="1447800" y="423863"/>
            <a:ext cx="6324600" cy="5824537"/>
          </a:xfrm>
          <a:custGeom>
            <a:avLst/>
            <a:gdLst>
              <a:gd name="T0" fmla="*/ 2147483647 w 21600"/>
              <a:gd name="T1" fmla="*/ 0 h 21600"/>
              <a:gd name="T2" fmla="*/ 2147483647 w 21600"/>
              <a:gd name="T3" fmla="*/ 2147483647 h 21600"/>
              <a:gd name="T4" fmla="*/ 0 w 21600"/>
              <a:gd name="T5" fmla="*/ 2147483647 h 21600"/>
              <a:gd name="T6" fmla="*/ 2147483647 w 21600"/>
              <a:gd name="T7" fmla="*/ 2147483647 h 21600"/>
              <a:gd name="T8" fmla="*/ 2147483647 w 21600"/>
              <a:gd name="T9" fmla="*/ 2147483647 h 21600"/>
              <a:gd name="T10" fmla="*/ 2147483647 w 21600"/>
              <a:gd name="T11" fmla="*/ 2147483647 h 21600"/>
              <a:gd name="T12" fmla="*/ 2147483647 w 21600"/>
              <a:gd name="T13" fmla="*/ 2147483647 h 21600"/>
              <a:gd name="T14" fmla="*/ 2147483647 w 21600"/>
              <a:gd name="T15" fmla="*/ 2147483647 h 21600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3163 w 21600"/>
              <a:gd name="T25" fmla="*/ 3163 h 21600"/>
              <a:gd name="T26" fmla="*/ 18437 w 21600"/>
              <a:gd name="T27" fmla="*/ 18437 h 21600"/>
            </a:gdLst>
            <a:ahLst/>
            <a:cxnLst>
              <a:cxn ang="T16">
                <a:pos x="T0" y="T1"/>
              </a:cxn>
              <a:cxn ang="T17">
                <a:pos x="T2" y="T3"/>
              </a:cxn>
              <a:cxn ang="T18">
                <a:pos x="T4" y="T5"/>
              </a:cxn>
              <a:cxn ang="T19">
                <a:pos x="T6" y="T7"/>
              </a:cxn>
              <a:cxn ang="T20">
                <a:pos x="T8" y="T9"/>
              </a:cxn>
              <a:cxn ang="T21">
                <a:pos x="T10" y="T11"/>
              </a:cxn>
              <a:cxn ang="T22">
                <a:pos x="T12" y="T13"/>
              </a:cxn>
              <a:cxn ang="T23">
                <a:pos x="T14" y="T15"/>
              </a:cxn>
            </a:cxnLst>
            <a:rect l="T24" t="T25" r="T26" b="T27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202" y="10800"/>
                </a:moveTo>
                <a:cubicBezTo>
                  <a:pt x="1202" y="16101"/>
                  <a:pt x="5499" y="20398"/>
                  <a:pt x="10800" y="20398"/>
                </a:cubicBezTo>
                <a:cubicBezTo>
                  <a:pt x="16101" y="20398"/>
                  <a:pt x="20398" y="16101"/>
                  <a:pt x="20398" y="10800"/>
                </a:cubicBezTo>
                <a:cubicBezTo>
                  <a:pt x="20398" y="5499"/>
                  <a:pt x="16101" y="1202"/>
                  <a:pt x="10800" y="1202"/>
                </a:cubicBezTo>
                <a:cubicBezTo>
                  <a:pt x="5499" y="1202"/>
                  <a:pt x="1202" y="5499"/>
                  <a:pt x="1202" y="10800"/>
                </a:cubicBezTo>
                <a:close/>
              </a:path>
            </a:pathLst>
          </a:custGeom>
          <a:solidFill>
            <a:srgbClr val="47FF47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83977" name="AutoShape 9"/>
          <p:cNvSpPr>
            <a:spLocks noChangeArrowheads="1"/>
          </p:cNvSpPr>
          <p:nvPr/>
        </p:nvSpPr>
        <p:spPr bwMode="auto">
          <a:xfrm>
            <a:off x="395288" y="765175"/>
            <a:ext cx="2236787" cy="3752850"/>
          </a:xfrm>
          <a:prstGeom prst="righ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FF"/>
              </a:gs>
              <a:gs pos="100000">
                <a:srgbClr val="2FD13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rgbClr val="9900F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0" lang="ru-RU" sz="2400" dirty="0" smtClean="0">
                <a:latin typeface="Times New Roman" pitchFamily="18" charset="0"/>
              </a:rPr>
              <a:t>Культура чтения школьника: в чем она заключается.</a:t>
            </a:r>
            <a:endParaRPr kumimoji="0" lang="ru-RU" sz="2400" dirty="0">
              <a:latin typeface="Times New Roman" pitchFamily="18" charset="0"/>
            </a:endParaRPr>
          </a:p>
        </p:txBody>
      </p:sp>
      <p:sp>
        <p:nvSpPr>
          <p:cNvPr id="83979" name="AutoShape 11"/>
          <p:cNvSpPr>
            <a:spLocks noChangeArrowheads="1"/>
          </p:cNvSpPr>
          <p:nvPr/>
        </p:nvSpPr>
        <p:spPr bwMode="auto">
          <a:xfrm>
            <a:off x="1476375" y="4808538"/>
            <a:ext cx="6423025" cy="1052512"/>
          </a:xfrm>
          <a:prstGeom prst="upArrow">
            <a:avLst>
              <a:gd name="adj1" fmla="val 59639"/>
              <a:gd name="adj2" fmla="val 38819"/>
            </a:avLst>
          </a:prstGeom>
          <a:gradFill rotWithShape="1">
            <a:gsLst>
              <a:gs pos="0">
                <a:srgbClr val="FFFFFF"/>
              </a:gs>
              <a:gs pos="100000">
                <a:srgbClr val="2FD13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rgbClr val="9900F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kumimoji="0" lang="ru-RU" sz="2400" dirty="0">
                <a:latin typeface="Times New Roman" pitchFamily="18" charset="0"/>
              </a:rPr>
              <a:t>Как развивать читательский интерес ребёнка.</a:t>
            </a:r>
          </a:p>
        </p:txBody>
      </p:sp>
      <p:sp>
        <p:nvSpPr>
          <p:cNvPr id="83980" name="AutoShape 12"/>
          <p:cNvSpPr>
            <a:spLocks noChangeArrowheads="1"/>
          </p:cNvSpPr>
          <p:nvPr/>
        </p:nvSpPr>
        <p:spPr bwMode="auto">
          <a:xfrm>
            <a:off x="6588125" y="836613"/>
            <a:ext cx="2209800" cy="3752850"/>
          </a:xfrm>
          <a:prstGeom prst="left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rgbClr val="FFFFFF"/>
              </a:gs>
              <a:gs pos="100000">
                <a:srgbClr val="2FD137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rgbClr val="9900F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kumimoji="0" lang="ru-RU" sz="2400" dirty="0">
                <a:latin typeface="Times New Roman" pitchFamily="18" charset="0"/>
              </a:rPr>
              <a:t>Значение книги в жизни младшего школьника</a:t>
            </a:r>
            <a:r>
              <a:rPr kumimoji="0" lang="ru-RU" dirty="0"/>
              <a:t> </a:t>
            </a:r>
            <a:r>
              <a:rPr kumimoji="0" lang="ru-RU" sz="2400" dirty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39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39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839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39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839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839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839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39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7" grpId="0" animBg="1"/>
      <p:bldP spid="83979" grpId="0" animBg="1"/>
      <p:bldP spid="8398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45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 dirty="0">
                <a:latin typeface="Times New Roman" pitchFamily="18" charset="0"/>
              </a:rPr>
              <a:t>Анализ статистики по теме собрания</a:t>
            </a:r>
          </a:p>
        </p:txBody>
      </p:sp>
      <p:graphicFrame>
        <p:nvGraphicFramePr>
          <p:cNvPr id="2" name="Object 4"/>
          <p:cNvGraphicFramePr>
            <a:graphicFrameLocks noGrp="1" noChangeAspect="1"/>
          </p:cNvGraphicFramePr>
          <p:nvPr>
            <p:ph type="chart" idx="1"/>
            <p:extLst>
              <p:ext uri="{D42A27DB-BD31-4B8C-83A1-F6EECF244321}">
                <p14:modId xmlns:p14="http://schemas.microsoft.com/office/powerpoint/2010/main" val="3089915697"/>
              </p:ext>
            </p:extLst>
          </p:nvPr>
        </p:nvGraphicFramePr>
        <p:xfrm>
          <a:off x="593725" y="1535113"/>
          <a:ext cx="8172450" cy="52720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ransition spd="slow">
    <p:pull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4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AutoShape 7"/>
          <p:cNvSpPr>
            <a:spLocks noChangeArrowheads="1"/>
          </p:cNvSpPr>
          <p:nvPr/>
        </p:nvSpPr>
        <p:spPr bwMode="auto">
          <a:xfrm>
            <a:off x="323850" y="908050"/>
            <a:ext cx="8280400" cy="5949950"/>
          </a:xfrm>
          <a:prstGeom prst="horizontalScroll">
            <a:avLst>
              <a:gd name="adj" fmla="val 12500"/>
            </a:avLst>
          </a:prstGeom>
          <a:gradFill rotWithShape="1">
            <a:gsLst>
              <a:gs pos="0">
                <a:schemeClr val="bg1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ru-RU"/>
          </a:p>
        </p:txBody>
      </p:sp>
      <p:sp>
        <p:nvSpPr>
          <p:cNvPr id="55298" name="Rectangle 2"/>
          <p:cNvSpPr>
            <a:spLocks noGrp="1" noChangeArrowheads="1"/>
          </p:cNvSpPr>
          <p:nvPr>
            <p:ph type="title"/>
          </p:nvPr>
        </p:nvSpPr>
        <p:spPr>
          <a:xfrm>
            <a:off x="500034" y="266700"/>
            <a:ext cx="7572428" cy="11049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dirty="0">
                <a:latin typeface="Times New Roman" pitchFamily="18" charset="0"/>
              </a:rPr>
              <a:t>Анкетирование</a:t>
            </a:r>
            <a:r>
              <a:rPr lang="ru-RU" dirty="0">
                <a:latin typeface="Times New Roman" pitchFamily="18" charset="0"/>
              </a:rPr>
              <a:t> детей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371600" y="1785938"/>
            <a:ext cx="7772400" cy="43815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smtClean="0"/>
              <a:t>Как ты считаешь, может ли человек жить без книг?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Что больше всего нравится тебе делать: читать, играть, смотреть телевизор?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Какие книги ты любишь читать: стихи, сказки, о животных?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Что нравится тебе получать в подарок: книгу, игры, одежду?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У вас дома много книг?</a:t>
            </a: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ru-RU" sz="2800" smtClean="0"/>
              <a:t> </a:t>
            </a:r>
          </a:p>
        </p:txBody>
      </p:sp>
      <p:pic>
        <p:nvPicPr>
          <p:cNvPr id="13317" name="Picture 10" descr="&amp;Kcy;&amp;ncy;&amp;icy;&amp;gcy;&amp;icy; - &amp;Ocy;&amp;lcy;&amp;softcy;&amp;gcy;&amp;acy; &amp;Vcy;&amp;acy;&amp;scy;&amp;icy;&amp;lcy;&amp;softcy;&amp;iecy;&amp;vcy;&amp;ncy;&amp;acy; &amp;Scy;&amp;mcy;&amp;icy;&amp;rcy;&amp;ncy;&amp;ocy;&amp;vcy;&amp;acy;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375" y="4500563"/>
            <a:ext cx="2071688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5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2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552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5299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>
          <a:xfrm>
            <a:off x="1908175" y="266700"/>
            <a:ext cx="7007225" cy="1104900"/>
          </a:xfrm>
        </p:spPr>
        <p:txBody>
          <a:bodyPr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5400">
                <a:latin typeface="Times New Roman" pitchFamily="18" charset="0"/>
              </a:rPr>
              <a:t>Анализ анкет детей</a:t>
            </a:r>
          </a:p>
        </p:txBody>
      </p:sp>
      <p:sp>
        <p:nvSpPr>
          <p:cNvPr id="2052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0" name="Object 4"/>
          <p:cNvGraphicFramePr>
            <a:graphicFrameLocks noChangeAspect="1"/>
          </p:cNvGraphicFramePr>
          <p:nvPr/>
        </p:nvGraphicFramePr>
        <p:xfrm>
          <a:off x="0" y="1484313"/>
          <a:ext cx="7967663" cy="53736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" name="Диаграмма" r:id="rId3" imgW="6934268" imgH="2971868" progId="MSGraph.Chart.8">
                  <p:embed/>
                </p:oleObj>
              </mc:Choice>
              <mc:Fallback>
                <p:oleObj name="Диаграмма" r:id="rId3" imgW="6934268" imgH="2971868" progId="MSGraph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484313"/>
                        <a:ext cx="7967663" cy="5373687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053" name="Picture 7" descr="http://im2-tub-ru.yandex.net/i?id=8567262bee04a3943437bf7dcd8c43f6-46-144&amp;n=21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1295400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771775" y="1844675"/>
            <a:ext cx="3810000" cy="3505200"/>
            <a:chOff x="1680" y="768"/>
            <a:chExt cx="2400" cy="2208"/>
          </a:xfrm>
        </p:grpSpPr>
        <p:sp>
          <p:nvSpPr>
            <p:cNvPr id="14371" name="AutoShape 5"/>
            <p:cNvSpPr>
              <a:spLocks noChangeArrowheads="1"/>
            </p:cNvSpPr>
            <p:nvPr/>
          </p:nvSpPr>
          <p:spPr bwMode="auto">
            <a:xfrm>
              <a:off x="1680" y="768"/>
              <a:ext cx="2400" cy="2208"/>
            </a:xfrm>
            <a:prstGeom prst="star16">
              <a:avLst>
                <a:gd name="adj" fmla="val 37500"/>
              </a:avLst>
            </a:prstGeom>
            <a:gradFill rotWithShape="1">
              <a:gsLst>
                <a:gs pos="0">
                  <a:srgbClr val="FEE7F2"/>
                </a:gs>
                <a:gs pos="100000">
                  <a:schemeClr val="bg2"/>
                </a:gs>
              </a:gsLst>
              <a:lin ang="5400000" scaled="1"/>
            </a:gra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4372" name="Rectangle 6"/>
            <p:cNvSpPr>
              <a:spLocks noChangeArrowheads="1"/>
            </p:cNvSpPr>
            <p:nvPr/>
          </p:nvSpPr>
          <p:spPr bwMode="auto">
            <a:xfrm>
              <a:off x="2160" y="1344"/>
              <a:ext cx="1440" cy="140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kumimoji="0" lang="ru-RU" sz="2800" b="1">
                  <a:solidFill>
                    <a:srgbClr val="000000"/>
                  </a:solidFill>
                  <a:latin typeface="Times New Roman" pitchFamily="18" charset="0"/>
                </a:rPr>
                <a:t>5 причин, по которым надо читать книги</a:t>
              </a:r>
              <a:r>
                <a:rPr kumimoji="0" lang="ru-RU" sz="2800" b="1">
                  <a:latin typeface="Times New Roman" pitchFamily="18" charset="0"/>
                </a:rPr>
                <a:t/>
              </a:r>
              <a:br>
                <a:rPr kumimoji="0" lang="ru-RU" sz="2800" b="1">
                  <a:latin typeface="Times New Roman" pitchFamily="18" charset="0"/>
                </a:rPr>
              </a:br>
              <a:endParaRPr kumimoji="0" lang="ru-RU" sz="2800" b="1">
                <a:latin typeface="Times New Roman" pitchFamily="18" charset="0"/>
              </a:endParaRPr>
            </a:p>
          </p:txBody>
        </p:sp>
      </p:grpSp>
      <p:grpSp>
        <p:nvGrpSpPr>
          <p:cNvPr id="3" name="Group 13"/>
          <p:cNvGrpSpPr>
            <a:grpSpLocks/>
          </p:cNvGrpSpPr>
          <p:nvPr/>
        </p:nvGrpSpPr>
        <p:grpSpPr bwMode="auto">
          <a:xfrm rot="-2928844">
            <a:off x="5076031" y="3861595"/>
            <a:ext cx="2663825" cy="2087562"/>
            <a:chOff x="2525" y="2023"/>
            <a:chExt cx="1053" cy="1444"/>
          </a:xfrm>
        </p:grpSpPr>
        <p:sp>
          <p:nvSpPr>
            <p:cNvPr id="82958" name="Freeform 14"/>
            <p:cNvSpPr>
              <a:spLocks/>
            </p:cNvSpPr>
            <p:nvPr/>
          </p:nvSpPr>
          <p:spPr bwMode="auto">
            <a:xfrm>
              <a:off x="2527" y="2018"/>
              <a:ext cx="1048" cy="1398"/>
            </a:xfrm>
            <a:custGeom>
              <a:avLst/>
              <a:gdLst/>
              <a:ahLst/>
              <a:cxnLst>
                <a:cxn ang="0">
                  <a:pos x="816" y="1395"/>
                </a:cxn>
                <a:cxn ang="0">
                  <a:pos x="229" y="1395"/>
                </a:cxn>
                <a:cxn ang="0">
                  <a:pos x="229" y="524"/>
                </a:cxn>
                <a:cxn ang="0">
                  <a:pos x="0" y="524"/>
                </a:cxn>
                <a:cxn ang="0">
                  <a:pos x="524" y="0"/>
                </a:cxn>
                <a:cxn ang="0">
                  <a:pos x="1048" y="524"/>
                </a:cxn>
                <a:cxn ang="0">
                  <a:pos x="816" y="524"/>
                </a:cxn>
                <a:cxn ang="0">
                  <a:pos x="816" y="1395"/>
                </a:cxn>
              </a:cxnLst>
              <a:rect l="0" t="0" r="r" b="b"/>
              <a:pathLst>
                <a:path w="1048" h="1395">
                  <a:moveTo>
                    <a:pt x="816" y="1395"/>
                  </a:moveTo>
                  <a:lnTo>
                    <a:pt x="229" y="1395"/>
                  </a:lnTo>
                  <a:lnTo>
                    <a:pt x="229" y="524"/>
                  </a:lnTo>
                  <a:lnTo>
                    <a:pt x="0" y="524"/>
                  </a:lnTo>
                  <a:lnTo>
                    <a:pt x="524" y="0"/>
                  </a:lnTo>
                  <a:lnTo>
                    <a:pt x="1048" y="524"/>
                  </a:lnTo>
                  <a:lnTo>
                    <a:pt x="816" y="524"/>
                  </a:lnTo>
                  <a:lnTo>
                    <a:pt x="816" y="1395"/>
                  </a:lnTo>
                  <a:close/>
                </a:path>
              </a:pathLst>
            </a:cu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59" name="Rectangle 15"/>
            <p:cNvSpPr>
              <a:spLocks noChangeArrowheads="1"/>
            </p:cNvSpPr>
            <p:nvPr/>
          </p:nvSpPr>
          <p:spPr bwMode="auto">
            <a:xfrm>
              <a:off x="2760" y="3414"/>
              <a:ext cx="579" cy="46"/>
            </a:xfrm>
            <a:prstGeom prst="rect">
              <a:avLst/>
            </a:pr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60" name="Freeform 16"/>
            <p:cNvSpPr>
              <a:spLocks/>
            </p:cNvSpPr>
            <p:nvPr/>
          </p:nvSpPr>
          <p:spPr bwMode="auto">
            <a:xfrm>
              <a:off x="2526" y="2542"/>
              <a:ext cx="230" cy="79"/>
            </a:xfrm>
            <a:custGeom>
              <a:avLst/>
              <a:gdLst/>
              <a:ahLst/>
              <a:cxnLst>
                <a:cxn ang="0">
                  <a:pos x="230" y="79"/>
                </a:cxn>
                <a:cxn ang="0">
                  <a:pos x="230" y="0"/>
                </a:cxn>
                <a:cxn ang="0">
                  <a:pos x="0" y="0"/>
                </a:cxn>
                <a:cxn ang="0">
                  <a:pos x="1" y="79"/>
                </a:cxn>
                <a:cxn ang="0">
                  <a:pos x="230" y="79"/>
                </a:cxn>
              </a:cxnLst>
              <a:rect l="0" t="0" r="r" b="b"/>
              <a:pathLst>
                <a:path w="230" h="79">
                  <a:moveTo>
                    <a:pt x="230" y="79"/>
                  </a:moveTo>
                  <a:lnTo>
                    <a:pt x="230" y="0"/>
                  </a:lnTo>
                  <a:lnTo>
                    <a:pt x="0" y="0"/>
                  </a:lnTo>
                  <a:lnTo>
                    <a:pt x="1" y="79"/>
                  </a:lnTo>
                  <a:lnTo>
                    <a:pt x="230" y="79"/>
                  </a:lnTo>
                  <a:close/>
                </a:path>
              </a:pathLst>
            </a:cu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61" name="Freeform 17"/>
            <p:cNvSpPr>
              <a:spLocks/>
            </p:cNvSpPr>
            <p:nvPr/>
          </p:nvSpPr>
          <p:spPr bwMode="auto">
            <a:xfrm>
              <a:off x="3347" y="2540"/>
              <a:ext cx="235" cy="79"/>
            </a:xfrm>
            <a:custGeom>
              <a:avLst/>
              <a:gdLst/>
              <a:ahLst/>
              <a:cxnLst>
                <a:cxn ang="0">
                  <a:pos x="235" y="79"/>
                </a:cxn>
                <a:cxn ang="0">
                  <a:pos x="234" y="0"/>
                </a:cxn>
                <a:cxn ang="0">
                  <a:pos x="0" y="0"/>
                </a:cxn>
                <a:cxn ang="0">
                  <a:pos x="0" y="79"/>
                </a:cxn>
                <a:cxn ang="0">
                  <a:pos x="235" y="79"/>
                </a:cxn>
              </a:cxnLst>
              <a:rect l="0" t="0" r="r" b="b"/>
              <a:pathLst>
                <a:path w="235" h="79">
                  <a:moveTo>
                    <a:pt x="235" y="79"/>
                  </a:moveTo>
                  <a:lnTo>
                    <a:pt x="234" y="0"/>
                  </a:lnTo>
                  <a:lnTo>
                    <a:pt x="0" y="0"/>
                  </a:lnTo>
                  <a:lnTo>
                    <a:pt x="0" y="79"/>
                  </a:lnTo>
                  <a:lnTo>
                    <a:pt x="235" y="79"/>
                  </a:lnTo>
                  <a:close/>
                </a:path>
              </a:pathLst>
            </a:cu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4" name="Group 18"/>
          <p:cNvGrpSpPr>
            <a:grpSpLocks/>
          </p:cNvGrpSpPr>
          <p:nvPr/>
        </p:nvGrpSpPr>
        <p:grpSpPr bwMode="auto">
          <a:xfrm>
            <a:off x="3563938" y="404813"/>
            <a:ext cx="2205037" cy="1958975"/>
            <a:chOff x="2525" y="351"/>
            <a:chExt cx="1053" cy="1444"/>
          </a:xfrm>
        </p:grpSpPr>
        <p:sp>
          <p:nvSpPr>
            <p:cNvPr id="82963" name="Freeform 19"/>
            <p:cNvSpPr>
              <a:spLocks/>
            </p:cNvSpPr>
            <p:nvPr/>
          </p:nvSpPr>
          <p:spPr bwMode="auto">
            <a:xfrm>
              <a:off x="2527" y="400"/>
              <a:ext cx="1048" cy="1395"/>
            </a:xfrm>
            <a:custGeom>
              <a:avLst/>
              <a:gdLst/>
              <a:ahLst/>
              <a:cxnLst>
                <a:cxn ang="0">
                  <a:pos x="816" y="0"/>
                </a:cxn>
                <a:cxn ang="0">
                  <a:pos x="229" y="0"/>
                </a:cxn>
                <a:cxn ang="0">
                  <a:pos x="229" y="871"/>
                </a:cxn>
                <a:cxn ang="0">
                  <a:pos x="0" y="871"/>
                </a:cxn>
                <a:cxn ang="0">
                  <a:pos x="524" y="1395"/>
                </a:cxn>
                <a:cxn ang="0">
                  <a:pos x="1048" y="871"/>
                </a:cxn>
                <a:cxn ang="0">
                  <a:pos x="816" y="871"/>
                </a:cxn>
                <a:cxn ang="0">
                  <a:pos x="816" y="0"/>
                </a:cxn>
              </a:cxnLst>
              <a:rect l="0" t="0" r="r" b="b"/>
              <a:pathLst>
                <a:path w="1048" h="1395">
                  <a:moveTo>
                    <a:pt x="816" y="0"/>
                  </a:moveTo>
                  <a:lnTo>
                    <a:pt x="229" y="0"/>
                  </a:lnTo>
                  <a:lnTo>
                    <a:pt x="229" y="871"/>
                  </a:lnTo>
                  <a:lnTo>
                    <a:pt x="0" y="871"/>
                  </a:lnTo>
                  <a:lnTo>
                    <a:pt x="524" y="1395"/>
                  </a:lnTo>
                  <a:lnTo>
                    <a:pt x="1048" y="871"/>
                  </a:lnTo>
                  <a:lnTo>
                    <a:pt x="816" y="871"/>
                  </a:lnTo>
                  <a:lnTo>
                    <a:pt x="816" y="0"/>
                  </a:lnTo>
                  <a:close/>
                </a:path>
              </a:pathLst>
            </a:cu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64" name="Rectangle 20"/>
            <p:cNvSpPr>
              <a:spLocks noChangeArrowheads="1"/>
            </p:cNvSpPr>
            <p:nvPr/>
          </p:nvSpPr>
          <p:spPr bwMode="auto">
            <a:xfrm>
              <a:off x="2760" y="351"/>
              <a:ext cx="579" cy="48"/>
            </a:xfrm>
            <a:prstGeom prst="rect">
              <a:avLst/>
            </a:pr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65" name="Freeform 21"/>
            <p:cNvSpPr>
              <a:spLocks/>
            </p:cNvSpPr>
            <p:nvPr/>
          </p:nvSpPr>
          <p:spPr bwMode="auto">
            <a:xfrm>
              <a:off x="2525" y="1192"/>
              <a:ext cx="230" cy="76"/>
            </a:xfrm>
            <a:custGeom>
              <a:avLst/>
              <a:gdLst/>
              <a:ahLst/>
              <a:cxnLst>
                <a:cxn ang="0">
                  <a:pos x="230" y="0"/>
                </a:cxn>
                <a:cxn ang="0">
                  <a:pos x="230" y="79"/>
                </a:cxn>
                <a:cxn ang="0">
                  <a:pos x="0" y="79"/>
                </a:cxn>
                <a:cxn ang="0">
                  <a:pos x="1" y="0"/>
                </a:cxn>
                <a:cxn ang="0">
                  <a:pos x="230" y="0"/>
                </a:cxn>
              </a:cxnLst>
              <a:rect l="0" t="0" r="r" b="b"/>
              <a:pathLst>
                <a:path w="230" h="79">
                  <a:moveTo>
                    <a:pt x="230" y="0"/>
                  </a:moveTo>
                  <a:lnTo>
                    <a:pt x="230" y="79"/>
                  </a:lnTo>
                  <a:lnTo>
                    <a:pt x="0" y="79"/>
                  </a:lnTo>
                  <a:lnTo>
                    <a:pt x="1" y="0"/>
                  </a:lnTo>
                  <a:lnTo>
                    <a:pt x="230" y="0"/>
                  </a:lnTo>
                  <a:close/>
                </a:path>
              </a:pathLst>
            </a:cu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66" name="Freeform 22"/>
            <p:cNvSpPr>
              <a:spLocks/>
            </p:cNvSpPr>
            <p:nvPr/>
          </p:nvSpPr>
          <p:spPr bwMode="auto">
            <a:xfrm>
              <a:off x="3343" y="1192"/>
              <a:ext cx="235" cy="76"/>
            </a:xfrm>
            <a:custGeom>
              <a:avLst/>
              <a:gdLst/>
              <a:ahLst/>
              <a:cxnLst>
                <a:cxn ang="0">
                  <a:pos x="235" y="0"/>
                </a:cxn>
                <a:cxn ang="0">
                  <a:pos x="234" y="79"/>
                </a:cxn>
                <a:cxn ang="0">
                  <a:pos x="0" y="79"/>
                </a:cxn>
                <a:cxn ang="0">
                  <a:pos x="0" y="0"/>
                </a:cxn>
                <a:cxn ang="0">
                  <a:pos x="235" y="0"/>
                </a:cxn>
              </a:cxnLst>
              <a:rect l="0" t="0" r="r" b="b"/>
              <a:pathLst>
                <a:path w="235" h="79">
                  <a:moveTo>
                    <a:pt x="235" y="0"/>
                  </a:moveTo>
                  <a:lnTo>
                    <a:pt x="234" y="79"/>
                  </a:lnTo>
                  <a:lnTo>
                    <a:pt x="0" y="79"/>
                  </a:lnTo>
                  <a:lnTo>
                    <a:pt x="0" y="0"/>
                  </a:lnTo>
                  <a:lnTo>
                    <a:pt x="235" y="0"/>
                  </a:lnTo>
                  <a:close/>
                </a:path>
              </a:pathLst>
            </a:cu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5" name="Group 23"/>
          <p:cNvGrpSpPr>
            <a:grpSpLocks/>
          </p:cNvGrpSpPr>
          <p:nvPr/>
        </p:nvGrpSpPr>
        <p:grpSpPr bwMode="auto">
          <a:xfrm rot="1467197">
            <a:off x="1106488" y="1325563"/>
            <a:ext cx="2519362" cy="2119312"/>
            <a:chOff x="1497" y="1378"/>
            <a:chExt cx="1459" cy="1108"/>
          </a:xfrm>
        </p:grpSpPr>
        <p:sp>
          <p:nvSpPr>
            <p:cNvPr id="82968" name="Freeform 24"/>
            <p:cNvSpPr>
              <a:spLocks/>
            </p:cNvSpPr>
            <p:nvPr/>
          </p:nvSpPr>
          <p:spPr bwMode="auto">
            <a:xfrm>
              <a:off x="1562" y="1376"/>
              <a:ext cx="1394" cy="1046"/>
            </a:xfrm>
            <a:custGeom>
              <a:avLst/>
              <a:gdLst/>
              <a:ahLst/>
              <a:cxnLst>
                <a:cxn ang="0">
                  <a:pos x="0" y="232"/>
                </a:cxn>
                <a:cxn ang="0">
                  <a:pos x="0" y="820"/>
                </a:cxn>
                <a:cxn ang="0">
                  <a:pos x="868" y="820"/>
                </a:cxn>
                <a:cxn ang="0">
                  <a:pos x="868" y="1046"/>
                </a:cxn>
                <a:cxn ang="0">
                  <a:pos x="1394" y="523"/>
                </a:cxn>
                <a:cxn ang="0">
                  <a:pos x="868" y="0"/>
                </a:cxn>
                <a:cxn ang="0">
                  <a:pos x="868" y="232"/>
                </a:cxn>
                <a:cxn ang="0">
                  <a:pos x="0" y="232"/>
                </a:cxn>
              </a:cxnLst>
              <a:rect l="0" t="0" r="r" b="b"/>
              <a:pathLst>
                <a:path w="1394" h="1046">
                  <a:moveTo>
                    <a:pt x="0" y="232"/>
                  </a:moveTo>
                  <a:lnTo>
                    <a:pt x="0" y="820"/>
                  </a:lnTo>
                  <a:lnTo>
                    <a:pt x="868" y="820"/>
                  </a:lnTo>
                  <a:lnTo>
                    <a:pt x="868" y="1046"/>
                  </a:lnTo>
                  <a:lnTo>
                    <a:pt x="1394" y="523"/>
                  </a:lnTo>
                  <a:lnTo>
                    <a:pt x="868" y="0"/>
                  </a:lnTo>
                  <a:lnTo>
                    <a:pt x="868" y="232"/>
                  </a:lnTo>
                  <a:lnTo>
                    <a:pt x="0" y="232"/>
                  </a:lnTo>
                  <a:close/>
                </a:path>
              </a:pathLst>
            </a:custGeom>
            <a:gradFill rotWithShape="1">
              <a:gsLst>
                <a:gs pos="0">
                  <a:srgbClr val="BBFFBB"/>
                </a:gs>
                <a:gs pos="100000">
                  <a:srgbClr val="2FD137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69" name="Freeform 25"/>
            <p:cNvSpPr>
              <a:spLocks/>
            </p:cNvSpPr>
            <p:nvPr/>
          </p:nvSpPr>
          <p:spPr bwMode="auto">
            <a:xfrm>
              <a:off x="1495" y="2196"/>
              <a:ext cx="934" cy="64"/>
            </a:xfrm>
            <a:custGeom>
              <a:avLst/>
              <a:gdLst/>
              <a:ahLst/>
              <a:cxnLst>
                <a:cxn ang="0">
                  <a:pos x="870" y="63"/>
                </a:cxn>
                <a:cxn ang="0">
                  <a:pos x="934" y="0"/>
                </a:cxn>
                <a:cxn ang="0">
                  <a:pos x="61" y="0"/>
                </a:cxn>
                <a:cxn ang="0">
                  <a:pos x="0" y="64"/>
                </a:cxn>
                <a:cxn ang="0">
                  <a:pos x="870" y="63"/>
                </a:cxn>
              </a:cxnLst>
              <a:rect l="0" t="0" r="r" b="b"/>
              <a:pathLst>
                <a:path w="934" h="64">
                  <a:moveTo>
                    <a:pt x="870" y="63"/>
                  </a:moveTo>
                  <a:lnTo>
                    <a:pt x="934" y="0"/>
                  </a:lnTo>
                  <a:lnTo>
                    <a:pt x="61" y="0"/>
                  </a:lnTo>
                  <a:lnTo>
                    <a:pt x="0" y="64"/>
                  </a:lnTo>
                  <a:lnTo>
                    <a:pt x="870" y="63"/>
                  </a:lnTo>
                  <a:close/>
                </a:path>
              </a:pathLst>
            </a:custGeom>
            <a:gradFill rotWithShape="1">
              <a:gsLst>
                <a:gs pos="0">
                  <a:srgbClr val="BBFFBB"/>
                </a:gs>
                <a:gs pos="100000">
                  <a:srgbClr val="2FD137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70" name="Freeform 26"/>
            <p:cNvSpPr>
              <a:spLocks/>
            </p:cNvSpPr>
            <p:nvPr/>
          </p:nvSpPr>
          <p:spPr bwMode="auto">
            <a:xfrm>
              <a:off x="2367" y="2196"/>
              <a:ext cx="63" cy="290"/>
            </a:xfrm>
            <a:custGeom>
              <a:avLst/>
              <a:gdLst/>
              <a:ahLst/>
              <a:cxnLst>
                <a:cxn ang="0">
                  <a:pos x="0" y="65"/>
                </a:cxn>
                <a:cxn ang="0">
                  <a:pos x="62" y="0"/>
                </a:cxn>
                <a:cxn ang="0">
                  <a:pos x="62" y="228"/>
                </a:cxn>
                <a:cxn ang="0">
                  <a:pos x="0" y="290"/>
                </a:cxn>
                <a:cxn ang="0">
                  <a:pos x="0" y="65"/>
                </a:cxn>
              </a:cxnLst>
              <a:rect l="0" t="0" r="r" b="b"/>
              <a:pathLst>
                <a:path w="62" h="290">
                  <a:moveTo>
                    <a:pt x="0" y="65"/>
                  </a:moveTo>
                  <a:lnTo>
                    <a:pt x="62" y="0"/>
                  </a:lnTo>
                  <a:lnTo>
                    <a:pt x="62" y="228"/>
                  </a:lnTo>
                  <a:lnTo>
                    <a:pt x="0" y="290"/>
                  </a:lnTo>
                  <a:lnTo>
                    <a:pt x="0" y="65"/>
                  </a:lnTo>
                  <a:close/>
                </a:path>
              </a:pathLst>
            </a:custGeom>
            <a:gradFill rotWithShape="1">
              <a:gsLst>
                <a:gs pos="0">
                  <a:srgbClr val="BBFFBB"/>
                </a:gs>
                <a:gs pos="100000">
                  <a:srgbClr val="2FD137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71" name="Freeform 27"/>
            <p:cNvSpPr>
              <a:spLocks/>
            </p:cNvSpPr>
            <p:nvPr/>
          </p:nvSpPr>
          <p:spPr bwMode="auto">
            <a:xfrm>
              <a:off x="1497" y="1610"/>
              <a:ext cx="65" cy="651"/>
            </a:xfrm>
            <a:custGeom>
              <a:avLst/>
              <a:gdLst/>
              <a:ahLst/>
              <a:cxnLst>
                <a:cxn ang="0">
                  <a:pos x="0" y="68"/>
                </a:cxn>
                <a:cxn ang="0">
                  <a:pos x="65" y="0"/>
                </a:cxn>
                <a:cxn ang="0">
                  <a:pos x="65" y="586"/>
                </a:cxn>
                <a:cxn ang="0">
                  <a:pos x="0" y="651"/>
                </a:cxn>
                <a:cxn ang="0">
                  <a:pos x="0" y="68"/>
                </a:cxn>
              </a:cxnLst>
              <a:rect l="0" t="0" r="r" b="b"/>
              <a:pathLst>
                <a:path w="65" h="651">
                  <a:moveTo>
                    <a:pt x="0" y="68"/>
                  </a:moveTo>
                  <a:lnTo>
                    <a:pt x="65" y="0"/>
                  </a:lnTo>
                  <a:lnTo>
                    <a:pt x="65" y="586"/>
                  </a:lnTo>
                  <a:lnTo>
                    <a:pt x="0" y="651"/>
                  </a:lnTo>
                  <a:lnTo>
                    <a:pt x="0" y="68"/>
                  </a:lnTo>
                  <a:close/>
                </a:path>
              </a:pathLst>
            </a:custGeom>
            <a:gradFill rotWithShape="1">
              <a:gsLst>
                <a:gs pos="0">
                  <a:srgbClr val="BBFFBB"/>
                </a:gs>
                <a:gs pos="100000">
                  <a:srgbClr val="2FD137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72" name="Freeform 28"/>
            <p:cNvSpPr>
              <a:spLocks/>
            </p:cNvSpPr>
            <p:nvPr/>
          </p:nvSpPr>
          <p:spPr bwMode="auto">
            <a:xfrm>
              <a:off x="2365" y="1377"/>
              <a:ext cx="63" cy="232"/>
            </a:xfrm>
            <a:custGeom>
              <a:avLst/>
              <a:gdLst/>
              <a:ahLst/>
              <a:cxnLst>
                <a:cxn ang="0">
                  <a:pos x="0" y="232"/>
                </a:cxn>
                <a:cxn ang="0">
                  <a:pos x="62" y="232"/>
                </a:cxn>
                <a:cxn ang="0">
                  <a:pos x="62" y="0"/>
                </a:cxn>
                <a:cxn ang="0">
                  <a:pos x="0" y="62"/>
                </a:cxn>
                <a:cxn ang="0">
                  <a:pos x="0" y="232"/>
                </a:cxn>
              </a:cxnLst>
              <a:rect l="0" t="0" r="r" b="b"/>
              <a:pathLst>
                <a:path w="62" h="232">
                  <a:moveTo>
                    <a:pt x="0" y="232"/>
                  </a:moveTo>
                  <a:lnTo>
                    <a:pt x="62" y="232"/>
                  </a:lnTo>
                  <a:lnTo>
                    <a:pt x="62" y="0"/>
                  </a:lnTo>
                  <a:lnTo>
                    <a:pt x="0" y="62"/>
                  </a:lnTo>
                  <a:lnTo>
                    <a:pt x="0" y="232"/>
                  </a:lnTo>
                  <a:close/>
                </a:path>
              </a:pathLst>
            </a:custGeom>
            <a:gradFill rotWithShape="1">
              <a:gsLst>
                <a:gs pos="0">
                  <a:srgbClr val="BBFFBB"/>
                </a:gs>
                <a:gs pos="100000">
                  <a:srgbClr val="2FD137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6" name="Group 29"/>
          <p:cNvGrpSpPr>
            <a:grpSpLocks/>
          </p:cNvGrpSpPr>
          <p:nvPr/>
        </p:nvGrpSpPr>
        <p:grpSpPr bwMode="auto">
          <a:xfrm rot="2428129">
            <a:off x="1547813" y="3860800"/>
            <a:ext cx="2663825" cy="2087563"/>
            <a:chOff x="2525" y="2023"/>
            <a:chExt cx="1053" cy="1444"/>
          </a:xfrm>
        </p:grpSpPr>
        <p:sp>
          <p:nvSpPr>
            <p:cNvPr id="82974" name="Freeform 30"/>
            <p:cNvSpPr>
              <a:spLocks/>
            </p:cNvSpPr>
            <p:nvPr/>
          </p:nvSpPr>
          <p:spPr bwMode="auto">
            <a:xfrm>
              <a:off x="2527" y="2022"/>
              <a:ext cx="1048" cy="1395"/>
            </a:xfrm>
            <a:custGeom>
              <a:avLst/>
              <a:gdLst/>
              <a:ahLst/>
              <a:cxnLst>
                <a:cxn ang="0">
                  <a:pos x="816" y="1395"/>
                </a:cxn>
                <a:cxn ang="0">
                  <a:pos x="229" y="1395"/>
                </a:cxn>
                <a:cxn ang="0">
                  <a:pos x="229" y="524"/>
                </a:cxn>
                <a:cxn ang="0">
                  <a:pos x="0" y="524"/>
                </a:cxn>
                <a:cxn ang="0">
                  <a:pos x="524" y="0"/>
                </a:cxn>
                <a:cxn ang="0">
                  <a:pos x="1048" y="524"/>
                </a:cxn>
                <a:cxn ang="0">
                  <a:pos x="816" y="524"/>
                </a:cxn>
                <a:cxn ang="0">
                  <a:pos x="816" y="1395"/>
                </a:cxn>
              </a:cxnLst>
              <a:rect l="0" t="0" r="r" b="b"/>
              <a:pathLst>
                <a:path w="1048" h="1395">
                  <a:moveTo>
                    <a:pt x="816" y="1395"/>
                  </a:moveTo>
                  <a:lnTo>
                    <a:pt x="229" y="1395"/>
                  </a:lnTo>
                  <a:lnTo>
                    <a:pt x="229" y="524"/>
                  </a:lnTo>
                  <a:lnTo>
                    <a:pt x="0" y="524"/>
                  </a:lnTo>
                  <a:lnTo>
                    <a:pt x="524" y="0"/>
                  </a:lnTo>
                  <a:lnTo>
                    <a:pt x="1048" y="524"/>
                  </a:lnTo>
                  <a:lnTo>
                    <a:pt x="816" y="524"/>
                  </a:lnTo>
                  <a:lnTo>
                    <a:pt x="816" y="1395"/>
                  </a:lnTo>
                  <a:close/>
                </a:path>
              </a:pathLst>
            </a:custGeom>
            <a:gradFill rotWithShape="1">
              <a:gsLst>
                <a:gs pos="0">
                  <a:srgbClr val="BBFFBB"/>
                </a:gs>
                <a:gs pos="100000">
                  <a:srgbClr val="2FD137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75" name="Rectangle 31"/>
            <p:cNvSpPr>
              <a:spLocks noChangeArrowheads="1"/>
            </p:cNvSpPr>
            <p:nvPr/>
          </p:nvSpPr>
          <p:spPr bwMode="auto">
            <a:xfrm>
              <a:off x="2760" y="3419"/>
              <a:ext cx="579" cy="48"/>
            </a:xfrm>
            <a:prstGeom prst="rect">
              <a:avLst/>
            </a:prstGeom>
            <a:gradFill rotWithShape="1">
              <a:gsLst>
                <a:gs pos="0">
                  <a:srgbClr val="BBFFBB"/>
                </a:gs>
                <a:gs pos="100000">
                  <a:srgbClr val="2FD137"/>
                </a:gs>
              </a:gsLst>
              <a:lin ang="0" scaled="1"/>
            </a:gra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76" name="Freeform 32"/>
            <p:cNvSpPr>
              <a:spLocks/>
            </p:cNvSpPr>
            <p:nvPr/>
          </p:nvSpPr>
          <p:spPr bwMode="auto">
            <a:xfrm>
              <a:off x="2525" y="2547"/>
              <a:ext cx="230" cy="79"/>
            </a:xfrm>
            <a:custGeom>
              <a:avLst/>
              <a:gdLst/>
              <a:ahLst/>
              <a:cxnLst>
                <a:cxn ang="0">
                  <a:pos x="230" y="79"/>
                </a:cxn>
                <a:cxn ang="0">
                  <a:pos x="230" y="0"/>
                </a:cxn>
                <a:cxn ang="0">
                  <a:pos x="0" y="0"/>
                </a:cxn>
                <a:cxn ang="0">
                  <a:pos x="1" y="79"/>
                </a:cxn>
                <a:cxn ang="0">
                  <a:pos x="230" y="79"/>
                </a:cxn>
              </a:cxnLst>
              <a:rect l="0" t="0" r="r" b="b"/>
              <a:pathLst>
                <a:path w="230" h="79">
                  <a:moveTo>
                    <a:pt x="230" y="79"/>
                  </a:moveTo>
                  <a:lnTo>
                    <a:pt x="230" y="0"/>
                  </a:lnTo>
                  <a:lnTo>
                    <a:pt x="0" y="0"/>
                  </a:lnTo>
                  <a:lnTo>
                    <a:pt x="1" y="79"/>
                  </a:lnTo>
                  <a:lnTo>
                    <a:pt x="230" y="79"/>
                  </a:lnTo>
                  <a:close/>
                </a:path>
              </a:pathLst>
            </a:custGeom>
            <a:gradFill rotWithShape="1">
              <a:gsLst>
                <a:gs pos="0">
                  <a:srgbClr val="BBFFBB"/>
                </a:gs>
                <a:gs pos="100000">
                  <a:srgbClr val="2FD137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77" name="Freeform 33"/>
            <p:cNvSpPr>
              <a:spLocks/>
            </p:cNvSpPr>
            <p:nvPr/>
          </p:nvSpPr>
          <p:spPr bwMode="auto">
            <a:xfrm>
              <a:off x="3343" y="2546"/>
              <a:ext cx="235" cy="79"/>
            </a:xfrm>
            <a:custGeom>
              <a:avLst/>
              <a:gdLst/>
              <a:ahLst/>
              <a:cxnLst>
                <a:cxn ang="0">
                  <a:pos x="235" y="79"/>
                </a:cxn>
                <a:cxn ang="0">
                  <a:pos x="234" y="0"/>
                </a:cxn>
                <a:cxn ang="0">
                  <a:pos x="0" y="0"/>
                </a:cxn>
                <a:cxn ang="0">
                  <a:pos x="0" y="79"/>
                </a:cxn>
                <a:cxn ang="0">
                  <a:pos x="235" y="79"/>
                </a:cxn>
              </a:cxnLst>
              <a:rect l="0" t="0" r="r" b="b"/>
              <a:pathLst>
                <a:path w="235" h="79">
                  <a:moveTo>
                    <a:pt x="235" y="79"/>
                  </a:moveTo>
                  <a:lnTo>
                    <a:pt x="234" y="0"/>
                  </a:lnTo>
                  <a:lnTo>
                    <a:pt x="0" y="0"/>
                  </a:lnTo>
                  <a:lnTo>
                    <a:pt x="0" y="79"/>
                  </a:lnTo>
                  <a:lnTo>
                    <a:pt x="235" y="79"/>
                  </a:lnTo>
                  <a:close/>
                </a:path>
              </a:pathLst>
            </a:custGeom>
            <a:gradFill rotWithShape="1">
              <a:gsLst>
                <a:gs pos="0">
                  <a:srgbClr val="BBFFBB"/>
                </a:gs>
                <a:gs pos="100000">
                  <a:srgbClr val="2FD137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grpSp>
        <p:nvGrpSpPr>
          <p:cNvPr id="7" name="Group 34"/>
          <p:cNvGrpSpPr>
            <a:grpSpLocks/>
          </p:cNvGrpSpPr>
          <p:nvPr/>
        </p:nvGrpSpPr>
        <p:grpSpPr bwMode="auto">
          <a:xfrm rot="-7184145">
            <a:off x="5525294" y="1196182"/>
            <a:ext cx="2663825" cy="2376487"/>
            <a:chOff x="2525" y="2023"/>
            <a:chExt cx="1053" cy="1444"/>
          </a:xfrm>
        </p:grpSpPr>
        <p:sp>
          <p:nvSpPr>
            <p:cNvPr id="82979" name="Freeform 35"/>
            <p:cNvSpPr>
              <a:spLocks/>
            </p:cNvSpPr>
            <p:nvPr/>
          </p:nvSpPr>
          <p:spPr bwMode="auto">
            <a:xfrm>
              <a:off x="2527" y="2023"/>
              <a:ext cx="1048" cy="1395"/>
            </a:xfrm>
            <a:custGeom>
              <a:avLst/>
              <a:gdLst/>
              <a:ahLst/>
              <a:cxnLst>
                <a:cxn ang="0">
                  <a:pos x="816" y="1395"/>
                </a:cxn>
                <a:cxn ang="0">
                  <a:pos x="229" y="1395"/>
                </a:cxn>
                <a:cxn ang="0">
                  <a:pos x="229" y="524"/>
                </a:cxn>
                <a:cxn ang="0">
                  <a:pos x="0" y="524"/>
                </a:cxn>
                <a:cxn ang="0">
                  <a:pos x="524" y="0"/>
                </a:cxn>
                <a:cxn ang="0">
                  <a:pos x="1048" y="524"/>
                </a:cxn>
                <a:cxn ang="0">
                  <a:pos x="816" y="524"/>
                </a:cxn>
                <a:cxn ang="0">
                  <a:pos x="816" y="1395"/>
                </a:cxn>
              </a:cxnLst>
              <a:rect l="0" t="0" r="r" b="b"/>
              <a:pathLst>
                <a:path w="1048" h="1395">
                  <a:moveTo>
                    <a:pt x="816" y="1395"/>
                  </a:moveTo>
                  <a:lnTo>
                    <a:pt x="229" y="1395"/>
                  </a:lnTo>
                  <a:lnTo>
                    <a:pt x="229" y="524"/>
                  </a:lnTo>
                  <a:lnTo>
                    <a:pt x="0" y="524"/>
                  </a:lnTo>
                  <a:lnTo>
                    <a:pt x="524" y="0"/>
                  </a:lnTo>
                  <a:lnTo>
                    <a:pt x="1048" y="524"/>
                  </a:lnTo>
                  <a:lnTo>
                    <a:pt x="816" y="524"/>
                  </a:lnTo>
                  <a:lnTo>
                    <a:pt x="816" y="1395"/>
                  </a:lnTo>
                  <a:close/>
                </a:path>
              </a:pathLst>
            </a:cu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80" name="Rectangle 36"/>
            <p:cNvSpPr>
              <a:spLocks noChangeArrowheads="1"/>
            </p:cNvSpPr>
            <p:nvPr/>
          </p:nvSpPr>
          <p:spPr bwMode="auto">
            <a:xfrm>
              <a:off x="2765" y="3417"/>
              <a:ext cx="579" cy="48"/>
            </a:xfrm>
            <a:prstGeom prst="rect">
              <a:avLst/>
            </a:pr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miter lim="800000"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81" name="Freeform 37"/>
            <p:cNvSpPr>
              <a:spLocks/>
            </p:cNvSpPr>
            <p:nvPr/>
          </p:nvSpPr>
          <p:spPr bwMode="auto">
            <a:xfrm>
              <a:off x="2529" y="2545"/>
              <a:ext cx="230" cy="79"/>
            </a:xfrm>
            <a:custGeom>
              <a:avLst/>
              <a:gdLst/>
              <a:ahLst/>
              <a:cxnLst>
                <a:cxn ang="0">
                  <a:pos x="230" y="79"/>
                </a:cxn>
                <a:cxn ang="0">
                  <a:pos x="230" y="0"/>
                </a:cxn>
                <a:cxn ang="0">
                  <a:pos x="0" y="0"/>
                </a:cxn>
                <a:cxn ang="0">
                  <a:pos x="1" y="79"/>
                </a:cxn>
                <a:cxn ang="0">
                  <a:pos x="230" y="79"/>
                </a:cxn>
              </a:cxnLst>
              <a:rect l="0" t="0" r="r" b="b"/>
              <a:pathLst>
                <a:path w="230" h="79">
                  <a:moveTo>
                    <a:pt x="230" y="79"/>
                  </a:moveTo>
                  <a:lnTo>
                    <a:pt x="230" y="0"/>
                  </a:lnTo>
                  <a:lnTo>
                    <a:pt x="0" y="0"/>
                  </a:lnTo>
                  <a:lnTo>
                    <a:pt x="1" y="79"/>
                  </a:lnTo>
                  <a:lnTo>
                    <a:pt x="230" y="79"/>
                  </a:lnTo>
                  <a:close/>
                </a:path>
              </a:pathLst>
            </a:cu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  <p:sp>
          <p:nvSpPr>
            <p:cNvPr id="82982" name="Freeform 38"/>
            <p:cNvSpPr>
              <a:spLocks/>
            </p:cNvSpPr>
            <p:nvPr/>
          </p:nvSpPr>
          <p:spPr bwMode="auto">
            <a:xfrm>
              <a:off x="3346" y="2545"/>
              <a:ext cx="235" cy="79"/>
            </a:xfrm>
            <a:custGeom>
              <a:avLst/>
              <a:gdLst/>
              <a:ahLst/>
              <a:cxnLst>
                <a:cxn ang="0">
                  <a:pos x="235" y="79"/>
                </a:cxn>
                <a:cxn ang="0">
                  <a:pos x="234" y="0"/>
                </a:cxn>
                <a:cxn ang="0">
                  <a:pos x="0" y="0"/>
                </a:cxn>
                <a:cxn ang="0">
                  <a:pos x="0" y="79"/>
                </a:cxn>
                <a:cxn ang="0">
                  <a:pos x="235" y="79"/>
                </a:cxn>
              </a:cxnLst>
              <a:rect l="0" t="0" r="r" b="b"/>
              <a:pathLst>
                <a:path w="235" h="79">
                  <a:moveTo>
                    <a:pt x="235" y="79"/>
                  </a:moveTo>
                  <a:lnTo>
                    <a:pt x="234" y="0"/>
                  </a:lnTo>
                  <a:lnTo>
                    <a:pt x="0" y="0"/>
                  </a:lnTo>
                  <a:lnTo>
                    <a:pt x="0" y="79"/>
                  </a:lnTo>
                  <a:lnTo>
                    <a:pt x="235" y="79"/>
                  </a:lnTo>
                  <a:close/>
                </a:path>
              </a:pathLst>
            </a:custGeom>
            <a:gradFill rotWithShape="1">
              <a:gsLst>
                <a:gs pos="0">
                  <a:srgbClr val="2FD137"/>
                </a:gs>
                <a:gs pos="100000">
                  <a:srgbClr val="BBFFBB"/>
                </a:gs>
              </a:gsLst>
              <a:lin ang="0" scaled="1"/>
            </a:gradFill>
            <a:ln w="12700">
              <a:solidFill>
                <a:srgbClr val="000000"/>
              </a:solidFill>
              <a:prstDash val="solid"/>
              <a:round/>
              <a:headEnd/>
              <a:tailEnd/>
            </a:ln>
            <a:effectLst>
              <a:outerShdw dist="35921" dir="2700000" algn="ctr" rotWithShape="0">
                <a:srgbClr val="9900FF"/>
              </a:outerShdw>
            </a:effectLst>
          </p:spPr>
          <p:txBody>
            <a:bodyPr/>
            <a:lstStyle/>
            <a:p>
              <a:pPr>
                <a:defRPr/>
              </a:pPr>
              <a:endParaRPr lang="ru-RU"/>
            </a:p>
          </p:txBody>
        </p:sp>
      </p:grpSp>
      <p:sp>
        <p:nvSpPr>
          <p:cNvPr id="82983" name="Rectangle 39"/>
          <p:cNvSpPr>
            <a:spLocks noChangeArrowheads="1"/>
          </p:cNvSpPr>
          <p:nvPr/>
        </p:nvSpPr>
        <p:spPr bwMode="auto">
          <a:xfrm>
            <a:off x="6156325" y="5157788"/>
            <a:ext cx="2736850" cy="1320800"/>
          </a:xfrm>
          <a:prstGeom prst="rect">
            <a:avLst/>
          </a:prstGeom>
          <a:solidFill>
            <a:schemeClr val="bg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33F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kumimoji="0" lang="ru-RU" sz="2000">
                <a:latin typeface="Times New Roman" pitchFamily="18" charset="0"/>
              </a:rPr>
              <a:t>Ребенок учится, сопереживает, развивается эмоционально.</a:t>
            </a:r>
            <a:r>
              <a:rPr kumimoji="0" lang="ru-RU"/>
              <a:t> </a:t>
            </a:r>
          </a:p>
        </p:txBody>
      </p:sp>
      <p:sp>
        <p:nvSpPr>
          <p:cNvPr id="82984" name="Rectangle 40"/>
          <p:cNvSpPr>
            <a:spLocks noChangeArrowheads="1"/>
          </p:cNvSpPr>
          <p:nvPr/>
        </p:nvSpPr>
        <p:spPr bwMode="auto">
          <a:xfrm>
            <a:off x="2379663" y="260350"/>
            <a:ext cx="4416425" cy="711200"/>
          </a:xfrm>
          <a:prstGeom prst="rect">
            <a:avLst/>
          </a:prstGeom>
          <a:solidFill>
            <a:schemeClr val="bg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33FF"/>
            </a:outerShdw>
          </a:effectLst>
        </p:spPr>
        <p:txBody>
          <a:bodyPr wrap="none">
            <a:spAutoFit/>
          </a:bodyPr>
          <a:lstStyle/>
          <a:p>
            <a:pPr algn="ctr">
              <a:defRPr/>
            </a:pPr>
            <a:r>
              <a:rPr kumimoji="0" lang="ru-RU" sz="2000">
                <a:latin typeface="Times New Roman" pitchFamily="18" charset="0"/>
              </a:rPr>
              <a:t>Чтение содействует успешному</a:t>
            </a:r>
          </a:p>
          <a:p>
            <a:pPr algn="ctr">
              <a:defRPr/>
            </a:pPr>
            <a:r>
              <a:rPr kumimoji="0" lang="ru-RU" sz="2000">
                <a:latin typeface="Times New Roman" pitchFamily="18" charset="0"/>
              </a:rPr>
              <a:t> освоению грамотного письма детьми.</a:t>
            </a:r>
            <a:r>
              <a:rPr kumimoji="0" lang="ru-RU"/>
              <a:t> </a:t>
            </a:r>
          </a:p>
        </p:txBody>
      </p:sp>
      <p:sp>
        <p:nvSpPr>
          <p:cNvPr id="82985" name="Rectangle 41"/>
          <p:cNvSpPr>
            <a:spLocks noChangeArrowheads="1"/>
          </p:cNvSpPr>
          <p:nvPr/>
        </p:nvSpPr>
        <p:spPr bwMode="auto">
          <a:xfrm>
            <a:off x="250825" y="1484313"/>
            <a:ext cx="1905000" cy="2235200"/>
          </a:xfrm>
          <a:prstGeom prst="rect">
            <a:avLst/>
          </a:prstGeom>
          <a:solidFill>
            <a:schemeClr val="bg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33F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kumimoji="0" lang="ru-RU" sz="2000">
                <a:latin typeface="Times New Roman" pitchFamily="18" charset="0"/>
              </a:rPr>
              <a:t>Успешность ребенка в учебе находится в прямой зависимости от его начитанности</a:t>
            </a:r>
            <a:r>
              <a:rPr kumimoji="0" lang="ru-RU"/>
              <a:t> .</a:t>
            </a:r>
          </a:p>
        </p:txBody>
      </p:sp>
      <p:sp>
        <p:nvSpPr>
          <p:cNvPr id="82986" name="Rectangle 42"/>
          <p:cNvSpPr>
            <a:spLocks noChangeArrowheads="1"/>
          </p:cNvSpPr>
          <p:nvPr/>
        </p:nvSpPr>
        <p:spPr bwMode="auto">
          <a:xfrm>
            <a:off x="6804025" y="1557338"/>
            <a:ext cx="2087563" cy="2298700"/>
          </a:xfrm>
          <a:prstGeom prst="rect">
            <a:avLst/>
          </a:prstGeom>
          <a:solidFill>
            <a:schemeClr val="bg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33FF"/>
            </a:outerShdw>
          </a:effectLst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  <a:spcBef>
                <a:spcPct val="20000"/>
              </a:spcBef>
              <a:buClr>
                <a:schemeClr val="tx2"/>
              </a:buClr>
              <a:buSzPct val="90000"/>
              <a:buFont typeface="Wingdings" pitchFamily="2" charset="2"/>
              <a:buNone/>
              <a:defRPr/>
            </a:pPr>
            <a:r>
              <a:rPr kumimoji="0" lang="ru-RU" sz="2000">
                <a:latin typeface="Times New Roman" pitchFamily="18" charset="0"/>
              </a:rPr>
              <a:t>     Читая книги, ребенок обогащает словарный запас, развивает память и воображение.</a:t>
            </a:r>
            <a:r>
              <a:rPr kumimoji="0" lang="ru-RU"/>
              <a:t> </a:t>
            </a:r>
          </a:p>
        </p:txBody>
      </p:sp>
      <p:sp>
        <p:nvSpPr>
          <p:cNvPr id="82987" name="Rectangle 43"/>
          <p:cNvSpPr>
            <a:spLocks noChangeArrowheads="1"/>
          </p:cNvSpPr>
          <p:nvPr/>
        </p:nvSpPr>
        <p:spPr bwMode="auto">
          <a:xfrm>
            <a:off x="323850" y="5084763"/>
            <a:ext cx="2700338" cy="1320800"/>
          </a:xfrm>
          <a:prstGeom prst="rect">
            <a:avLst/>
          </a:prstGeom>
          <a:solidFill>
            <a:schemeClr val="bg1"/>
          </a:soli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33F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lang="ru-RU" sz="2000" b="1">
                <a:latin typeface="Times New Roman" pitchFamily="18" charset="0"/>
              </a:rPr>
              <a:t> </a:t>
            </a:r>
            <a:r>
              <a:rPr kumimoji="0" lang="ru-RU" sz="2000">
                <a:latin typeface="Times New Roman" pitchFamily="18" charset="0"/>
              </a:rPr>
              <a:t>Общение с книгой выступает мощным источником развития интеллекта.</a:t>
            </a:r>
            <a:r>
              <a:rPr kumimoji="0" lang="ru-RU"/>
              <a:t> </a:t>
            </a:r>
          </a:p>
        </p:txBody>
      </p:sp>
      <p:pic>
        <p:nvPicPr>
          <p:cNvPr id="14349" name="Picture 38" descr="http://im3-tub-ru.yandex.net/i?id=1160f451fd1a596c3217ade0b7929ac8-61-144&amp;n=2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43375" y="5429250"/>
            <a:ext cx="1285875" cy="1428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29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983" grpId="0" animBg="1" autoUpdateAnimBg="0"/>
      <p:bldP spid="82984" grpId="0" animBg="1" autoUpdateAnimBg="0"/>
      <p:bldP spid="82985" grpId="0" animBg="1" autoUpdateAnimBg="0"/>
      <p:bldP spid="82986" grpId="0" animBg="1" autoUpdateAnimBg="0"/>
      <p:bldP spid="82987" grpId="0" animBg="1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00063" y="333375"/>
            <a:ext cx="7429500" cy="8636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sz="4800" b="1" smtClean="0">
                <a:solidFill>
                  <a:schemeClr val="tx2"/>
                </a:solidFill>
                <a:latin typeface="Times New Roman" pitchFamily="18" charset="0"/>
              </a:rPr>
              <a:t>Анкета для родителей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357188" y="1428750"/>
            <a:ext cx="7853362" cy="4967288"/>
            <a:chOff x="144" y="144"/>
            <a:chExt cx="4097" cy="3246"/>
          </a:xfrm>
        </p:grpSpPr>
        <p:grpSp>
          <p:nvGrpSpPr>
            <p:cNvPr id="3" name="Group 5"/>
            <p:cNvGrpSpPr>
              <a:grpSpLocks/>
            </p:cNvGrpSpPr>
            <p:nvPr/>
          </p:nvGrpSpPr>
          <p:grpSpPr bwMode="auto">
            <a:xfrm>
              <a:off x="144" y="144"/>
              <a:ext cx="4097" cy="3246"/>
              <a:chOff x="1296" y="306"/>
              <a:chExt cx="4097" cy="3246"/>
            </a:xfrm>
          </p:grpSpPr>
          <p:grpSp>
            <p:nvGrpSpPr>
              <p:cNvPr id="4" name="Group 6"/>
              <p:cNvGrpSpPr>
                <a:grpSpLocks/>
              </p:cNvGrpSpPr>
              <p:nvPr/>
            </p:nvGrpSpPr>
            <p:grpSpPr bwMode="auto">
              <a:xfrm>
                <a:off x="1296" y="306"/>
                <a:ext cx="4097" cy="3246"/>
                <a:chOff x="408" y="306"/>
                <a:chExt cx="4985" cy="3749"/>
              </a:xfrm>
            </p:grpSpPr>
            <p:sp>
              <p:nvSpPr>
                <p:cNvPr id="15375" name="Rectangle 7"/>
                <p:cNvSpPr>
                  <a:spLocks noChangeArrowheads="1"/>
                </p:cNvSpPr>
                <p:nvPr/>
              </p:nvSpPr>
              <p:spPr bwMode="auto">
                <a:xfrm>
                  <a:off x="449" y="347"/>
                  <a:ext cx="4944" cy="3708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  <p:sp>
              <p:nvSpPr>
                <p:cNvPr id="15376" name="Rectangle 8"/>
                <p:cNvSpPr>
                  <a:spLocks noChangeArrowheads="1"/>
                </p:cNvSpPr>
                <p:nvPr/>
              </p:nvSpPr>
              <p:spPr bwMode="auto">
                <a:xfrm>
                  <a:off x="408" y="306"/>
                  <a:ext cx="4944" cy="3708"/>
                </a:xfrm>
                <a:prstGeom prst="rect">
                  <a:avLst/>
                </a:prstGeom>
                <a:solidFill>
                  <a:srgbClr val="906D58"/>
                </a:solidFill>
                <a:ln w="9525">
                  <a:noFill/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ru-RU"/>
                </a:p>
              </p:txBody>
            </p:sp>
          </p:grpSp>
          <p:sp>
            <p:nvSpPr>
              <p:cNvPr id="15368" name="Rectangle 9"/>
              <p:cNvSpPr>
                <a:spLocks noChangeArrowheads="1"/>
              </p:cNvSpPr>
              <p:nvPr/>
            </p:nvSpPr>
            <p:spPr bwMode="auto">
              <a:xfrm>
                <a:off x="1567" y="413"/>
                <a:ext cx="3661" cy="2992"/>
              </a:xfrm>
              <a:prstGeom prst="rect">
                <a:avLst/>
              </a:prstGeom>
              <a:solidFill>
                <a:schemeClr val="bg1"/>
              </a:solidFill>
              <a:ln w="9525">
                <a:noFill/>
                <a:miter lim="800000"/>
                <a:headEnd/>
                <a:tailEnd/>
              </a:ln>
            </p:spPr>
            <p:txBody>
              <a:bodyPr/>
              <a:lstStyle/>
              <a:p>
                <a:endParaRPr lang="ru-RU"/>
              </a:p>
            </p:txBody>
          </p:sp>
          <p:grpSp>
            <p:nvGrpSpPr>
              <p:cNvPr id="5" name="Group 10"/>
              <p:cNvGrpSpPr>
                <a:grpSpLocks/>
              </p:cNvGrpSpPr>
              <p:nvPr/>
            </p:nvGrpSpPr>
            <p:grpSpPr bwMode="auto">
              <a:xfrm>
                <a:off x="1296" y="329"/>
                <a:ext cx="525" cy="1900"/>
                <a:chOff x="408" y="333"/>
                <a:chExt cx="639" cy="2194"/>
              </a:xfrm>
            </p:grpSpPr>
            <p:pic>
              <p:nvPicPr>
                <p:cNvPr id="15373" name="Picture 11"/>
                <p:cNvPicPr>
                  <a:picLocks noChangeAspect="1" noChangeArrowheads="1"/>
                </p:cNvPicPr>
                <p:nvPr/>
              </p:nvPicPr>
              <p:blipFill>
                <a:blip r:embed="rId2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5374" name="Picture 12"/>
                <p:cNvPicPr>
                  <a:picLocks noChangeAspect="1" noChangeArrowheads="1"/>
                </p:cNvPicPr>
                <p:nvPr/>
              </p:nvPicPr>
              <p:blipFill>
                <a:blip r:embed="rId3"/>
                <a:srcRect/>
                <a:stretch>
                  <a:fillRect/>
                </a:stretch>
              </p:blipFill>
              <p:spPr bwMode="auto">
                <a:xfrm>
                  <a:off x="408" y="333"/>
                  <a:ext cx="639" cy="2194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  <p:grpSp>
            <p:nvGrpSpPr>
              <p:cNvPr id="6" name="Group 13"/>
              <p:cNvGrpSpPr>
                <a:grpSpLocks/>
              </p:cNvGrpSpPr>
              <p:nvPr/>
            </p:nvGrpSpPr>
            <p:grpSpPr bwMode="auto">
              <a:xfrm>
                <a:off x="1296" y="2283"/>
                <a:ext cx="525" cy="1204"/>
                <a:chOff x="408" y="2589"/>
                <a:chExt cx="639" cy="1391"/>
              </a:xfrm>
            </p:grpSpPr>
            <p:pic>
              <p:nvPicPr>
                <p:cNvPr id="15371" name="Picture 14"/>
                <p:cNvPicPr>
                  <a:picLocks noChangeAspect="1" noChangeArrowheads="1"/>
                </p:cNvPicPr>
                <p:nvPr/>
              </p:nvPicPr>
              <p:blipFill>
                <a:blip r:embed="rId4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  <p:pic>
              <p:nvPicPr>
                <p:cNvPr id="15372" name="Picture 15"/>
                <p:cNvPicPr>
                  <a:picLocks noChangeAspect="1" noChangeArrowheads="1"/>
                </p:cNvPicPr>
                <p:nvPr/>
              </p:nvPicPr>
              <p:blipFill>
                <a:blip r:embed="rId5"/>
                <a:srcRect/>
                <a:stretch>
                  <a:fillRect/>
                </a:stretch>
              </p:blipFill>
              <p:spPr bwMode="auto">
                <a:xfrm>
                  <a:off x="408" y="2589"/>
                  <a:ext cx="639" cy="1391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</p:spPr>
            </p:pic>
          </p:grpSp>
        </p:grpSp>
        <p:sp>
          <p:nvSpPr>
            <p:cNvPr id="15366" name="Rectangle 16"/>
            <p:cNvSpPr>
              <a:spLocks noChangeArrowheads="1"/>
            </p:cNvSpPr>
            <p:nvPr/>
          </p:nvSpPr>
          <p:spPr bwMode="auto">
            <a:xfrm>
              <a:off x="672" y="462"/>
              <a:ext cx="3359" cy="34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kumimoji="0" lang="ru-RU" sz="2800" b="1" i="1">
                  <a:solidFill>
                    <a:srgbClr val="660066"/>
                  </a:solidFill>
                  <a:latin typeface="Times New Roman" pitchFamily="18" charset="0"/>
                </a:rPr>
                <a:t> </a:t>
              </a:r>
              <a:endParaRPr kumimoji="0" lang="ru-RU" sz="2400" b="1" i="1">
                <a:latin typeface="Times New Roman" pitchFamily="18" charset="0"/>
              </a:endParaRPr>
            </a:p>
          </p:txBody>
        </p:sp>
      </p:grpSp>
      <p:sp>
        <p:nvSpPr>
          <p:cNvPr id="79896" name="Rectangle 24"/>
          <p:cNvSpPr>
            <a:spLocks noChangeArrowheads="1"/>
          </p:cNvSpPr>
          <p:nvPr/>
        </p:nvSpPr>
        <p:spPr bwMode="auto">
          <a:xfrm>
            <a:off x="1547813" y="2044700"/>
            <a:ext cx="6408737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marL="342900" indent="-342900">
              <a:buFontTx/>
              <a:buChar char="•"/>
            </a:pPr>
            <a:r>
              <a:rPr kumimoji="0" lang="ru-RU" sz="2400">
                <a:latin typeface="Times New Roman" pitchFamily="18" charset="0"/>
              </a:rPr>
              <a:t>Нравится ли вашему ребенку читать книги?</a:t>
            </a:r>
          </a:p>
          <a:p>
            <a:pPr marL="342900" indent="-342900">
              <a:buFontTx/>
              <a:buChar char="•"/>
            </a:pPr>
            <a:r>
              <a:rPr kumimoji="0" lang="ru-RU" sz="2400">
                <a:latin typeface="Times New Roman" pitchFamily="18" charset="0"/>
              </a:rPr>
              <a:t>Сколько времени он проводит за книгой?</a:t>
            </a:r>
          </a:p>
          <a:p>
            <a:pPr marL="342900" indent="-342900">
              <a:buFontTx/>
              <a:buChar char="•"/>
            </a:pPr>
            <a:r>
              <a:rPr kumimoji="0" lang="ru-RU" sz="2400">
                <a:latin typeface="Times New Roman" pitchFamily="18" charset="0"/>
              </a:rPr>
              <a:t>Вы заставляете ребенка читать или он делает это без принуждения?</a:t>
            </a:r>
          </a:p>
          <a:p>
            <a:pPr marL="342900" indent="-342900">
              <a:buFontTx/>
              <a:buChar char="•"/>
            </a:pPr>
            <a:r>
              <a:rPr kumimoji="0" lang="ru-RU" sz="2400">
                <a:latin typeface="Times New Roman" pitchFamily="18" charset="0"/>
              </a:rPr>
              <a:t>Как вы это поощряете?</a:t>
            </a:r>
          </a:p>
          <a:p>
            <a:pPr marL="342900" indent="-342900">
              <a:buFontTx/>
              <a:buChar char="•"/>
            </a:pPr>
            <a:r>
              <a:rPr kumimoji="0" lang="ru-RU" sz="2400">
                <a:latin typeface="Times New Roman" pitchFamily="18" charset="0"/>
              </a:rPr>
              <a:t>Обсуждаете ли вы со своим </a:t>
            </a:r>
          </a:p>
          <a:p>
            <a:pPr marL="342900" indent="-342900"/>
            <a:r>
              <a:rPr kumimoji="0" lang="ru-RU" sz="2400">
                <a:latin typeface="Times New Roman" pitchFamily="18" charset="0"/>
              </a:rPr>
              <a:t>     ребенком прочитанное?</a:t>
            </a:r>
          </a:p>
          <a:p>
            <a:pPr marL="342900" indent="-342900">
              <a:buFontTx/>
              <a:buChar char="•"/>
            </a:pPr>
            <a:r>
              <a:rPr kumimoji="0" lang="ru-RU" sz="2400">
                <a:latin typeface="Times New Roman" pitchFamily="18" charset="0"/>
              </a:rPr>
              <a:t>Считаете ли вы себя</a:t>
            </a:r>
          </a:p>
          <a:p>
            <a:pPr marL="342900" indent="-342900"/>
            <a:r>
              <a:rPr kumimoji="0" lang="ru-RU" sz="2400">
                <a:latin typeface="Times New Roman" pitchFamily="18" charset="0"/>
              </a:rPr>
              <a:t>    активным читателем?</a:t>
            </a:r>
          </a:p>
          <a:p>
            <a:pPr marL="342900" indent="-342900">
              <a:buFontTx/>
              <a:buChar char="•"/>
            </a:pPr>
            <a:endParaRPr kumimoji="0" lang="ru-RU" sz="2400"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7987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1000"/>
                                        <p:tgtEl>
                                          <p:spTgt spid="798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1000"/>
                                        <p:tgtEl>
                                          <p:spTgt spid="7989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5" dur="1000"/>
                                        <p:tgtEl>
                                          <p:spTgt spid="7989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1000"/>
                                        <p:tgtEl>
                                          <p:spTgt spid="7989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1" dur="1000"/>
                                        <p:tgtEl>
                                          <p:spTgt spid="7989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4" dur="1000"/>
                                        <p:tgtEl>
                                          <p:spTgt spid="7989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7" dur="1000"/>
                                        <p:tgtEl>
                                          <p:spTgt spid="7989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8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0" dur="1000"/>
                                        <p:tgtEl>
                                          <p:spTgt spid="7989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875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5400" dirty="0">
                <a:latin typeface="Times New Roman" pitchFamily="18" charset="0"/>
              </a:rPr>
              <a:t>Анализ анкет родителей</a:t>
            </a:r>
          </a:p>
        </p:txBody>
      </p:sp>
      <p:sp>
        <p:nvSpPr>
          <p:cNvPr id="3076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3074" name="Object 4"/>
          <p:cNvGraphicFramePr>
            <a:graphicFrameLocks noChangeAspect="1"/>
          </p:cNvGraphicFramePr>
          <p:nvPr/>
        </p:nvGraphicFramePr>
        <p:xfrm>
          <a:off x="0" y="1714500"/>
          <a:ext cx="8143875" cy="4751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80" name="Диаграмма" r:id="rId3" imgW="6924785" imgH="2971868" progId="MSGraph.Chart.8">
                  <p:embed/>
                </p:oleObj>
              </mc:Choice>
              <mc:Fallback>
                <p:oleObj name="Диаграмма" r:id="rId3" imgW="6924785" imgH="2971868" progId="MSGraph.Chart.8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0" y="1714500"/>
                        <a:ext cx="8143875" cy="4751388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46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146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917" name="AutoShape 21"/>
          <p:cNvSpPr>
            <a:spLocks noChangeArrowheads="1"/>
          </p:cNvSpPr>
          <p:nvPr/>
        </p:nvSpPr>
        <p:spPr bwMode="auto">
          <a:xfrm>
            <a:off x="1187450" y="260350"/>
            <a:ext cx="6985000" cy="3024188"/>
          </a:xfrm>
          <a:prstGeom prst="downArrow">
            <a:avLst>
              <a:gd name="adj1" fmla="val 50000"/>
              <a:gd name="adj2" fmla="val 25000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ru-RU"/>
          </a:p>
        </p:txBody>
      </p:sp>
      <p:sp>
        <p:nvSpPr>
          <p:cNvPr id="80912" name="AutoShape 16"/>
          <p:cNvSpPr>
            <a:spLocks noChangeArrowheads="1"/>
          </p:cNvSpPr>
          <p:nvPr/>
        </p:nvSpPr>
        <p:spPr bwMode="auto">
          <a:xfrm>
            <a:off x="323850" y="2781300"/>
            <a:ext cx="2438400" cy="1749425"/>
          </a:xfrm>
          <a:prstGeom prst="wedgeRectCallout">
            <a:avLst>
              <a:gd name="adj1" fmla="val 90366"/>
              <a:gd name="adj2" fmla="val 57537"/>
            </a:avLst>
          </a:prstGeom>
          <a:gradFill rotWithShape="1">
            <a:gsLst>
              <a:gs pos="0">
                <a:srgbClr val="FFFF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00F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0" lang="ru-RU"/>
              <a:t>Совместное чтение и обсуждение прочитанной книги укрепляет семейные связи </a:t>
            </a:r>
          </a:p>
        </p:txBody>
      </p:sp>
      <p:sp>
        <p:nvSpPr>
          <p:cNvPr id="80913" name="AutoShape 17"/>
          <p:cNvSpPr>
            <a:spLocks noChangeArrowheads="1"/>
          </p:cNvSpPr>
          <p:nvPr/>
        </p:nvSpPr>
        <p:spPr bwMode="auto">
          <a:xfrm>
            <a:off x="6372225" y="3141663"/>
            <a:ext cx="2362200" cy="3397250"/>
          </a:xfrm>
          <a:prstGeom prst="wedgeRectCallout">
            <a:avLst>
              <a:gd name="adj1" fmla="val -83264"/>
              <a:gd name="adj2" fmla="val -26727"/>
            </a:avLst>
          </a:prstGeom>
          <a:gradFill rotWithShape="1">
            <a:gsLst>
              <a:gs pos="0">
                <a:srgbClr val="FFFF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00FF"/>
            </a:outerShdw>
          </a:effectLst>
        </p:spPr>
        <p:txBody>
          <a:bodyPr>
            <a:spAutoFit/>
          </a:bodyPr>
          <a:lstStyle/>
          <a:p>
            <a:pPr>
              <a:defRPr/>
            </a:pPr>
            <a:r>
              <a:rPr kumimoji="0" lang="ru-RU"/>
              <a:t>Ребенок может спросить взрослого о непонятых местах в книге, задать вопросы по прочитанному. Это повышает у ребенка авторитет родителей </a:t>
            </a:r>
          </a:p>
          <a:p>
            <a:pPr>
              <a:buFontTx/>
              <a:buChar char="•"/>
              <a:defRPr/>
            </a:pPr>
            <a:endParaRPr lang="ru-RU"/>
          </a:p>
        </p:txBody>
      </p:sp>
      <p:sp>
        <p:nvSpPr>
          <p:cNvPr id="80915" name="AutoShape 19"/>
          <p:cNvSpPr>
            <a:spLocks noChangeArrowheads="1"/>
          </p:cNvSpPr>
          <p:nvPr/>
        </p:nvSpPr>
        <p:spPr bwMode="auto">
          <a:xfrm>
            <a:off x="6516688" y="620713"/>
            <a:ext cx="2362200" cy="1749425"/>
          </a:xfrm>
          <a:prstGeom prst="wedgeRectCallout">
            <a:avLst>
              <a:gd name="adj1" fmla="val -92338"/>
              <a:gd name="adj2" fmla="val 87296"/>
            </a:avLst>
          </a:prstGeom>
          <a:gradFill rotWithShape="1">
            <a:gsLst>
              <a:gs pos="0">
                <a:srgbClr val="FFFF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00F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0" lang="ru-RU"/>
              <a:t>Чтение ребенком книги вслух для всей семьи улучшает у него технику и скорость чтения </a:t>
            </a:r>
          </a:p>
        </p:txBody>
      </p:sp>
      <p:sp>
        <p:nvSpPr>
          <p:cNvPr id="80916" name="AutoShape 20"/>
          <p:cNvSpPr>
            <a:spLocks noChangeArrowheads="1"/>
          </p:cNvSpPr>
          <p:nvPr/>
        </p:nvSpPr>
        <p:spPr bwMode="auto">
          <a:xfrm>
            <a:off x="250825" y="549275"/>
            <a:ext cx="2438400" cy="1474788"/>
          </a:xfrm>
          <a:prstGeom prst="wedgeRectCallout">
            <a:avLst>
              <a:gd name="adj1" fmla="val 100523"/>
              <a:gd name="adj2" fmla="val 113079"/>
            </a:avLst>
          </a:prstGeom>
          <a:gradFill rotWithShape="1">
            <a:gsLst>
              <a:gs pos="0">
                <a:srgbClr val="FFFF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00F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0" lang="ru-RU"/>
              <a:t>Семейное чтение способствует привитию ребенку любви к чтению без принуждения </a:t>
            </a:r>
          </a:p>
        </p:txBody>
      </p:sp>
      <p:sp>
        <p:nvSpPr>
          <p:cNvPr id="80918" name="Rectangle 22"/>
          <p:cNvSpPr>
            <a:spLocks noGrp="1" noChangeArrowheads="1"/>
          </p:cNvSpPr>
          <p:nvPr>
            <p:ph sz="quarter" idx="1"/>
          </p:nvPr>
        </p:nvSpPr>
        <p:spPr>
          <a:xfrm>
            <a:off x="2700338" y="549275"/>
            <a:ext cx="3671887" cy="2159000"/>
          </a:xfrm>
        </p:spPr>
        <p:txBody>
          <a:bodyPr/>
          <a:lstStyle/>
          <a:p>
            <a:pPr algn="ctr" eaLnBrk="1" hangingPunct="1">
              <a:buFont typeface="Wingdings" pitchFamily="2" charset="2"/>
              <a:buNone/>
            </a:pPr>
            <a:r>
              <a:rPr lang="ru-RU" b="1" smtClean="0">
                <a:latin typeface="Times New Roman" pitchFamily="18" charset="0"/>
              </a:rPr>
              <a:t>5 причин, по которым читать книги нужно всей семьей</a:t>
            </a:r>
          </a:p>
        </p:txBody>
      </p:sp>
      <p:sp>
        <p:nvSpPr>
          <p:cNvPr id="80921" name="AutoShape 25"/>
          <p:cNvSpPr>
            <a:spLocks noChangeArrowheads="1"/>
          </p:cNvSpPr>
          <p:nvPr/>
        </p:nvSpPr>
        <p:spPr bwMode="auto">
          <a:xfrm>
            <a:off x="323850" y="4941888"/>
            <a:ext cx="2735263" cy="1474787"/>
          </a:xfrm>
          <a:prstGeom prst="wedgeRectCallout">
            <a:avLst>
              <a:gd name="adj1" fmla="val 75884"/>
              <a:gd name="adj2" fmla="val -54954"/>
            </a:avLst>
          </a:prstGeom>
          <a:gradFill rotWithShape="1">
            <a:gsLst>
              <a:gs pos="0">
                <a:srgbClr val="FFFF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hlink"/>
            </a:solidFill>
            <a:miter lim="800000"/>
            <a:headEnd/>
            <a:tailEnd/>
          </a:ln>
          <a:effectLst>
            <a:outerShdw dist="107763" dir="18900000" algn="ctr" rotWithShape="0">
              <a:srgbClr val="9900FF"/>
            </a:outerShdw>
          </a:effectLst>
        </p:spPr>
        <p:txBody>
          <a:bodyPr>
            <a:spAutoFit/>
          </a:bodyPr>
          <a:lstStyle/>
          <a:p>
            <a:pPr algn="ctr">
              <a:defRPr/>
            </a:pPr>
            <a:r>
              <a:rPr kumimoji="0" lang="ru-RU"/>
              <a:t>Семейное чтение позволяет взрослому участвовать в жизни ребенка, познать мир его интересов</a:t>
            </a:r>
          </a:p>
        </p:txBody>
      </p:sp>
      <p:pic>
        <p:nvPicPr>
          <p:cNvPr id="16393" name="Picture 22" descr="&amp;Scy;&amp;kcy;&amp;acy;&amp;zcy;&amp;kcy;&amp;icy; - &amp;Ocy;&amp;lcy;&amp;softcy;&amp;gcy;&amp;acy; &amp;Vcy;&amp;acy;&amp;scy;&amp;icy;&amp;lcy;&amp;softcy;&amp;iecy;&amp;vcy;&amp;ncy;&amp;acy; &amp;Scy;&amp;mcy;&amp;icy;&amp;rcy;&amp;ncy;&amp;ocy;&amp;vcy;&amp;acy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38" y="3714750"/>
            <a:ext cx="3429000" cy="250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0912" grpId="0" animBg="1" autoUpdateAnimBg="0"/>
      <p:bldP spid="80913" grpId="0" animBg="1" autoUpdateAnimBg="0"/>
      <p:bldP spid="80915" grpId="0" animBg="1" autoUpdateAnimBg="0"/>
      <p:bldP spid="80916" grpId="0" animBg="1" autoUpdateAnimBg="0"/>
      <p:bldP spid="80918" grpId="0" autoUpdateAnimBg="0"/>
      <p:bldP spid="80921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title"/>
          </p:nvPr>
        </p:nvSpPr>
        <p:spPr>
          <a:xfrm>
            <a:off x="1000100" y="357166"/>
            <a:ext cx="7072362" cy="11049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latin typeface="Times New Roman" pitchFamily="18" charset="0"/>
              </a:rPr>
              <a:t>Как стать родителем читающего ребёнка</a:t>
            </a:r>
          </a:p>
        </p:txBody>
      </p:sp>
      <p:sp>
        <p:nvSpPr>
          <p:cNvPr id="17411" name="Содержимое 2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eaLnBrk="1" hangingPunct="1"/>
            <a:endParaRPr lang="ru-RU" smtClean="0"/>
          </a:p>
        </p:txBody>
      </p:sp>
      <p:sp>
        <p:nvSpPr>
          <p:cNvPr id="81925" name="Rectangle 5"/>
          <p:cNvSpPr>
            <a:spLocks noChangeArrowheads="1"/>
          </p:cNvSpPr>
          <p:nvPr/>
        </p:nvSpPr>
        <p:spPr bwMode="auto">
          <a:xfrm>
            <a:off x="4427538" y="1773238"/>
            <a:ext cx="4346575" cy="366712"/>
          </a:xfrm>
          <a:prstGeom prst="rect">
            <a:avLst/>
          </a:prstGeom>
          <a:gradFill rotWithShape="0">
            <a:gsLst>
              <a:gs pos="0">
                <a:srgbClr val="FFABAB"/>
              </a:gs>
              <a:gs pos="50000">
                <a:srgbClr val="FFFFFF"/>
              </a:gs>
              <a:gs pos="100000">
                <a:srgbClr val="FFABAB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ts val="2400"/>
              <a:buFontTx/>
              <a:buChar char="•"/>
            </a:pPr>
            <a:r>
              <a:rPr kumimoji="0" lang="ru-RU" b="1">
                <a:latin typeface="Times New Roman" pitchFamily="18" charset="0"/>
              </a:rPr>
              <a:t>Читайте с ребёнком каждый день.</a:t>
            </a:r>
            <a:r>
              <a:rPr kumimoji="0" lang="ru-RU"/>
              <a:t> </a:t>
            </a:r>
          </a:p>
        </p:txBody>
      </p:sp>
      <p:sp>
        <p:nvSpPr>
          <p:cNvPr id="81926" name="Rectangle 6"/>
          <p:cNvSpPr>
            <a:spLocks noChangeArrowheads="1"/>
          </p:cNvSpPr>
          <p:nvPr/>
        </p:nvSpPr>
        <p:spPr bwMode="auto">
          <a:xfrm>
            <a:off x="3830638" y="2336800"/>
            <a:ext cx="5008562" cy="641350"/>
          </a:xfrm>
          <a:prstGeom prst="rect">
            <a:avLst/>
          </a:prstGeom>
          <a:gradFill rotWithShape="0">
            <a:gsLst>
              <a:gs pos="0">
                <a:srgbClr val="9900CC"/>
              </a:gs>
              <a:gs pos="50000">
                <a:srgbClr val="FFFFFF"/>
              </a:gs>
              <a:gs pos="100000">
                <a:srgbClr val="9900CC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ts val="2400"/>
              <a:buFontTx/>
              <a:buChar char="•"/>
            </a:pPr>
            <a:r>
              <a:rPr kumimoji="0" lang="ru-RU" b="1">
                <a:latin typeface="Times New Roman" pitchFamily="18" charset="0"/>
              </a:rPr>
              <a:t>Выбирайте для чтения книги, которые интересны ребёнку, а не Вам.</a:t>
            </a:r>
            <a:r>
              <a:rPr kumimoji="0" lang="ru-RU"/>
              <a:t> </a:t>
            </a:r>
          </a:p>
        </p:txBody>
      </p:sp>
      <p:sp>
        <p:nvSpPr>
          <p:cNvPr id="81927" name="Rectangle 7"/>
          <p:cNvSpPr>
            <a:spLocks noChangeArrowheads="1"/>
          </p:cNvSpPr>
          <p:nvPr/>
        </p:nvSpPr>
        <p:spPr bwMode="auto">
          <a:xfrm>
            <a:off x="3276600" y="3141663"/>
            <a:ext cx="5546725" cy="457200"/>
          </a:xfrm>
          <a:prstGeom prst="rect">
            <a:avLst/>
          </a:prstGeom>
          <a:gradFill rotWithShape="0">
            <a:gsLst>
              <a:gs pos="0">
                <a:srgbClr val="0099FF"/>
              </a:gs>
              <a:gs pos="50000">
                <a:srgbClr val="FFFFFF"/>
              </a:gs>
              <a:gs pos="100000">
                <a:srgbClr val="0099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ts val="2400"/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 </a:t>
            </a:r>
            <a:r>
              <a:rPr kumimoji="0" lang="ru-RU" b="1">
                <a:latin typeface="Times New Roman" pitchFamily="18" charset="0"/>
              </a:rPr>
              <a:t>Окружайте ребёнка книгами.</a:t>
            </a:r>
          </a:p>
        </p:txBody>
      </p:sp>
      <p:sp>
        <p:nvSpPr>
          <p:cNvPr id="81928" name="Rectangle 8"/>
          <p:cNvSpPr>
            <a:spLocks noChangeArrowheads="1"/>
          </p:cNvSpPr>
          <p:nvPr/>
        </p:nvSpPr>
        <p:spPr bwMode="auto">
          <a:xfrm>
            <a:off x="2636838" y="3660775"/>
            <a:ext cx="6202362" cy="366713"/>
          </a:xfrm>
          <a:prstGeom prst="rect">
            <a:avLst/>
          </a:prstGeom>
          <a:gradFill rotWithShape="0">
            <a:gsLst>
              <a:gs pos="0">
                <a:srgbClr val="66FFFF"/>
              </a:gs>
              <a:gs pos="50000">
                <a:srgbClr val="FFFFFF"/>
              </a:gs>
              <a:gs pos="100000">
                <a:srgbClr val="66FFFF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ts val="2400"/>
              <a:buFontTx/>
              <a:buChar char="•"/>
            </a:pPr>
            <a:r>
              <a:rPr kumimoji="0" lang="ru-RU" b="1">
                <a:latin typeface="Times New Roman" pitchFamily="18" charset="0"/>
              </a:rPr>
              <a:t>Читайте медленно и громко.</a:t>
            </a:r>
            <a:r>
              <a:rPr kumimoji="0" lang="ru-RU"/>
              <a:t> </a:t>
            </a:r>
          </a:p>
        </p:txBody>
      </p:sp>
      <p:sp>
        <p:nvSpPr>
          <p:cNvPr id="81929" name="Rectangle 9"/>
          <p:cNvSpPr>
            <a:spLocks noChangeArrowheads="1"/>
          </p:cNvSpPr>
          <p:nvPr/>
        </p:nvSpPr>
        <p:spPr bwMode="auto">
          <a:xfrm>
            <a:off x="2133600" y="4184650"/>
            <a:ext cx="6705600" cy="457200"/>
          </a:xfrm>
          <a:prstGeom prst="rect">
            <a:avLst/>
          </a:prstGeom>
          <a:gradFill rotWithShape="0">
            <a:gsLst>
              <a:gs pos="0">
                <a:srgbClr val="00D600"/>
              </a:gs>
              <a:gs pos="50000">
                <a:srgbClr val="FFFFFF"/>
              </a:gs>
              <a:gs pos="100000">
                <a:srgbClr val="00D6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ts val="2400"/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 </a:t>
            </a:r>
            <a:r>
              <a:rPr kumimoji="0" lang="ru-RU" b="1">
                <a:latin typeface="Times New Roman" pitchFamily="18" charset="0"/>
              </a:rPr>
              <a:t>Читайте книги снова и снова.</a:t>
            </a:r>
            <a:r>
              <a:rPr kumimoji="0" lang="ru-RU"/>
              <a:t> </a:t>
            </a:r>
          </a:p>
        </p:txBody>
      </p:sp>
      <p:sp>
        <p:nvSpPr>
          <p:cNvPr id="81930" name="Rectangle 10"/>
          <p:cNvSpPr>
            <a:spLocks noChangeArrowheads="1"/>
          </p:cNvSpPr>
          <p:nvPr/>
        </p:nvSpPr>
        <p:spPr bwMode="auto">
          <a:xfrm>
            <a:off x="1619250" y="4868863"/>
            <a:ext cx="7232650" cy="457200"/>
          </a:xfrm>
          <a:prstGeom prst="rect">
            <a:avLst/>
          </a:prstGeom>
          <a:gradFill rotWithShape="0">
            <a:gsLst>
              <a:gs pos="0">
                <a:srgbClr val="FFFF00"/>
              </a:gs>
              <a:gs pos="50000">
                <a:srgbClr val="FFFFFF"/>
              </a:gs>
              <a:gs pos="100000">
                <a:srgbClr val="FFFF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ts val="2400"/>
              <a:buFontTx/>
              <a:buChar char="•"/>
            </a:pPr>
            <a:r>
              <a:rPr lang="ru-RU" sz="2400" b="1">
                <a:latin typeface="Times New Roman" pitchFamily="18" charset="0"/>
              </a:rPr>
              <a:t> </a:t>
            </a:r>
            <a:r>
              <a:rPr kumimoji="0" lang="ru-RU" b="1">
                <a:latin typeface="Times New Roman" pitchFamily="18" charset="0"/>
              </a:rPr>
              <a:t>Не давите на ребёнка.</a:t>
            </a:r>
            <a:r>
              <a:rPr kumimoji="0" lang="ru-RU"/>
              <a:t> </a:t>
            </a:r>
          </a:p>
        </p:txBody>
      </p:sp>
      <p:sp>
        <p:nvSpPr>
          <p:cNvPr id="81931" name="Text Box 11"/>
          <p:cNvSpPr txBox="1">
            <a:spLocks noChangeArrowheads="1"/>
          </p:cNvSpPr>
          <p:nvPr/>
        </p:nvSpPr>
        <p:spPr bwMode="auto">
          <a:xfrm>
            <a:off x="900113" y="5516563"/>
            <a:ext cx="7924800" cy="366712"/>
          </a:xfrm>
          <a:prstGeom prst="rect">
            <a:avLst/>
          </a:prstGeom>
          <a:gradFill rotWithShape="0">
            <a:gsLst>
              <a:gs pos="0">
                <a:srgbClr val="FF9900"/>
              </a:gs>
              <a:gs pos="50000">
                <a:srgbClr val="FFFFFF"/>
              </a:gs>
              <a:gs pos="100000">
                <a:srgbClr val="FF99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ts val="2400"/>
              <a:buFontTx/>
              <a:buChar char="•"/>
            </a:pPr>
            <a:r>
              <a:rPr kumimoji="0" lang="ru-RU" b="1">
                <a:latin typeface="Times New Roman" pitchFamily="18" charset="0"/>
              </a:rPr>
              <a:t>Показывайте свою заинтересованность.</a:t>
            </a:r>
          </a:p>
        </p:txBody>
      </p:sp>
      <p:sp>
        <p:nvSpPr>
          <p:cNvPr id="81932" name="Rectangle 12"/>
          <p:cNvSpPr>
            <a:spLocks noChangeArrowheads="1"/>
          </p:cNvSpPr>
          <p:nvPr/>
        </p:nvSpPr>
        <p:spPr bwMode="auto">
          <a:xfrm>
            <a:off x="152400" y="6105525"/>
            <a:ext cx="8686800" cy="366713"/>
          </a:xfrm>
          <a:prstGeom prst="rect">
            <a:avLst/>
          </a:prstGeom>
          <a:gradFill rotWithShape="0">
            <a:gsLst>
              <a:gs pos="0">
                <a:srgbClr val="FF0000"/>
              </a:gs>
              <a:gs pos="50000">
                <a:srgbClr val="FFFFFF"/>
              </a:gs>
              <a:gs pos="100000">
                <a:srgbClr val="FF0000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Clr>
                <a:schemeClr val="tx1"/>
              </a:buClr>
              <a:buSzPts val="2400"/>
              <a:buFontTx/>
              <a:buChar char="•"/>
            </a:pPr>
            <a:r>
              <a:rPr kumimoji="0" lang="ru-RU" b="1">
                <a:latin typeface="Times New Roman" pitchFamily="18" charset="0"/>
              </a:rPr>
              <a:t>Подавайте ребенку пример, читая книги, газеты, журналы.</a:t>
            </a:r>
            <a:r>
              <a:rPr kumimoji="0" lang="ru-RU"/>
              <a:t> </a:t>
            </a:r>
          </a:p>
        </p:txBody>
      </p:sp>
      <p:pic>
        <p:nvPicPr>
          <p:cNvPr id="81933" name="Picture 13" descr="AG00315_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4508500"/>
            <a:ext cx="63817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34" name="Line 14"/>
          <p:cNvSpPr>
            <a:spLocks noChangeShapeType="1"/>
          </p:cNvSpPr>
          <p:nvPr/>
        </p:nvSpPr>
        <p:spPr bwMode="auto">
          <a:xfrm>
            <a:off x="152400" y="5943600"/>
            <a:ext cx="6096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35" name="Line 15"/>
          <p:cNvSpPr>
            <a:spLocks noChangeShapeType="1"/>
          </p:cNvSpPr>
          <p:nvPr/>
        </p:nvSpPr>
        <p:spPr bwMode="auto">
          <a:xfrm flipV="1">
            <a:off x="762000" y="5410200"/>
            <a:ext cx="0" cy="53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36" name="Line 16"/>
          <p:cNvSpPr>
            <a:spLocks noChangeShapeType="1"/>
          </p:cNvSpPr>
          <p:nvPr/>
        </p:nvSpPr>
        <p:spPr bwMode="auto">
          <a:xfrm>
            <a:off x="762000" y="5410200"/>
            <a:ext cx="7620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37" name="Line 17"/>
          <p:cNvSpPr>
            <a:spLocks noChangeShapeType="1"/>
          </p:cNvSpPr>
          <p:nvPr/>
        </p:nvSpPr>
        <p:spPr bwMode="auto">
          <a:xfrm flipV="1">
            <a:off x="1524000" y="4876800"/>
            <a:ext cx="0" cy="53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38" name="Line 18"/>
          <p:cNvSpPr>
            <a:spLocks noChangeShapeType="1"/>
          </p:cNvSpPr>
          <p:nvPr/>
        </p:nvSpPr>
        <p:spPr bwMode="auto">
          <a:xfrm>
            <a:off x="1524000" y="4876800"/>
            <a:ext cx="4572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39" name="Line 19"/>
          <p:cNvSpPr>
            <a:spLocks noChangeShapeType="1"/>
          </p:cNvSpPr>
          <p:nvPr/>
        </p:nvSpPr>
        <p:spPr bwMode="auto">
          <a:xfrm flipV="1">
            <a:off x="1981200" y="4114800"/>
            <a:ext cx="0" cy="7620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40" name="Line 20"/>
          <p:cNvSpPr>
            <a:spLocks noChangeShapeType="1"/>
          </p:cNvSpPr>
          <p:nvPr/>
        </p:nvSpPr>
        <p:spPr bwMode="auto">
          <a:xfrm>
            <a:off x="1981200" y="4114800"/>
            <a:ext cx="5334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41" name="Line 21"/>
          <p:cNvSpPr>
            <a:spLocks noChangeShapeType="1"/>
          </p:cNvSpPr>
          <p:nvPr/>
        </p:nvSpPr>
        <p:spPr bwMode="auto">
          <a:xfrm flipV="1">
            <a:off x="2514600" y="3581400"/>
            <a:ext cx="0" cy="53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42" name="Line 22"/>
          <p:cNvSpPr>
            <a:spLocks noChangeShapeType="1"/>
          </p:cNvSpPr>
          <p:nvPr/>
        </p:nvSpPr>
        <p:spPr bwMode="auto">
          <a:xfrm>
            <a:off x="2514600" y="3581400"/>
            <a:ext cx="6096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43" name="Line 23"/>
          <p:cNvSpPr>
            <a:spLocks noChangeShapeType="1"/>
          </p:cNvSpPr>
          <p:nvPr/>
        </p:nvSpPr>
        <p:spPr bwMode="auto">
          <a:xfrm flipV="1">
            <a:off x="3124200" y="3048000"/>
            <a:ext cx="0" cy="5334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44" name="Line 24"/>
          <p:cNvSpPr>
            <a:spLocks noChangeShapeType="1"/>
          </p:cNvSpPr>
          <p:nvPr/>
        </p:nvSpPr>
        <p:spPr bwMode="auto">
          <a:xfrm>
            <a:off x="3124200" y="3048000"/>
            <a:ext cx="5334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45" name="Line 25"/>
          <p:cNvSpPr>
            <a:spLocks noChangeShapeType="1"/>
          </p:cNvSpPr>
          <p:nvPr/>
        </p:nvSpPr>
        <p:spPr bwMode="auto">
          <a:xfrm flipV="1">
            <a:off x="3657600" y="2209800"/>
            <a:ext cx="0" cy="8382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46" name="Line 26"/>
          <p:cNvSpPr>
            <a:spLocks noChangeShapeType="1"/>
          </p:cNvSpPr>
          <p:nvPr/>
        </p:nvSpPr>
        <p:spPr bwMode="auto">
          <a:xfrm>
            <a:off x="3657600" y="2209800"/>
            <a:ext cx="609600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1947" name="Line 27"/>
          <p:cNvSpPr>
            <a:spLocks noChangeShapeType="1"/>
          </p:cNvSpPr>
          <p:nvPr/>
        </p:nvSpPr>
        <p:spPr bwMode="auto">
          <a:xfrm flipV="1">
            <a:off x="4284663" y="1412875"/>
            <a:ext cx="0" cy="76200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  <a:effectLst>
            <a:outerShdw dist="107763" dir="18900000" algn="ctr" rotWithShape="0">
              <a:srgbClr val="6600FF"/>
            </a:outerShdw>
          </a:effectLst>
        </p:spPr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7435" name="Picture 28" descr="http://im3-tub-ru.yandex.net/i?id=c2734f63227a73ae4a922dd0b3d5581e-98-144&amp;n=2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038225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19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819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0" fill="hold"/>
                                        <p:tgtEl>
                                          <p:spTgt spid="819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0" fill="hold"/>
                                        <p:tgtEl>
                                          <p:spTgt spid="819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0" fill="hold"/>
                                        <p:tgtEl>
                                          <p:spTgt spid="819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0" fill="hold"/>
                                        <p:tgtEl>
                                          <p:spTgt spid="819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0" fill="hold"/>
                                        <p:tgtEl>
                                          <p:spTgt spid="819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819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819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5" grpId="0" animBg="1" autoUpdateAnimBg="0"/>
      <p:bldP spid="81926" grpId="0" animBg="1" autoUpdateAnimBg="0"/>
      <p:bldP spid="81927" grpId="0" animBg="1" autoUpdateAnimBg="0"/>
      <p:bldP spid="81928" grpId="0" animBg="1" autoUpdateAnimBg="0"/>
      <p:bldP spid="81929" grpId="0" animBg="1" autoUpdateAnimBg="0"/>
      <p:bldP spid="81930" grpId="0" animBg="1" autoUpdateAnimBg="0"/>
      <p:bldP spid="81931" grpId="0" animBg="1" autoUpdateAnimBg="0"/>
      <p:bldP spid="81932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4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latin typeface="Times New Roman" pitchFamily="18" charset="0"/>
              </a:rPr>
              <a:t>Подведение итогов родительского собрания</a:t>
            </a:r>
          </a:p>
        </p:txBody>
      </p:sp>
      <p:sp>
        <p:nvSpPr>
          <p:cNvPr id="1843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1928813" y="1790700"/>
            <a:ext cx="6215062" cy="43815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r>
              <a:rPr lang="ru-RU" sz="2800" smtClean="0"/>
              <a:t>Какие из материалов, использованных на собрании, показались вам наиболее интересными?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Какой вопрос родительского собрания следовало обсудить более подробно?</a:t>
            </a:r>
          </a:p>
          <a:p>
            <a:pPr eaLnBrk="1" hangingPunct="1">
              <a:lnSpc>
                <a:spcPct val="80000"/>
              </a:lnSpc>
            </a:pPr>
            <a:r>
              <a:rPr lang="ru-RU" sz="2800" smtClean="0"/>
              <a:t>Какой вопрос, по-вашему, не затронут на собрании, хотя тема собрания предполагает его решения?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34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34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02" name="Rectangle 2"/>
          <p:cNvSpPr>
            <a:spLocks noGrp="1" noChangeArrowheads="1"/>
          </p:cNvSpPr>
          <p:nvPr>
            <p:ph type="title"/>
          </p:nvPr>
        </p:nvSpPr>
        <p:spPr>
          <a:xfrm>
            <a:off x="1" y="266700"/>
            <a:ext cx="8143900" cy="110490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000" dirty="0">
                <a:latin typeface="Times New Roman" pitchFamily="18" charset="0"/>
              </a:rPr>
              <a:t>Решение </a:t>
            </a:r>
            <a:r>
              <a:rPr lang="ru-RU" sz="4000" dirty="0" smtClean="0">
                <a:latin typeface="Times New Roman" pitchFamily="18" charset="0"/>
              </a:rPr>
              <a:t/>
            </a:r>
            <a:br>
              <a:rPr lang="ru-RU" sz="4000" dirty="0" smtClean="0">
                <a:latin typeface="Times New Roman" pitchFamily="18" charset="0"/>
              </a:rPr>
            </a:br>
            <a:r>
              <a:rPr lang="ru-RU" sz="4000" dirty="0" smtClean="0">
                <a:latin typeface="Times New Roman" pitchFamily="18" charset="0"/>
              </a:rPr>
              <a:t>родительского </a:t>
            </a:r>
            <a:r>
              <a:rPr lang="ru-RU" sz="4000" dirty="0">
                <a:latin typeface="Times New Roman" pitchFamily="18" charset="0"/>
              </a:rPr>
              <a:t>собрания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0" y="1785938"/>
            <a:ext cx="8089900" cy="4381500"/>
          </a:xfrm>
        </p:spPr>
        <p:txBody>
          <a:bodyPr/>
          <a:lstStyle/>
          <a:p>
            <a:pPr eaLnBrk="1" hangingPunct="1"/>
            <a:r>
              <a:rPr lang="ru-RU" sz="2800" smtClean="0"/>
              <a:t>Ежедневно читать с ребёнком детские книги, обсуждать прочитанное, помогать составлять по иллюстрациям рассказы.</a:t>
            </a:r>
          </a:p>
          <a:p>
            <a:pPr eaLnBrk="1" hangingPunct="1"/>
            <a:r>
              <a:rPr lang="ru-RU" sz="2800" smtClean="0"/>
              <a:t>Помогать ребенку вести читательский дневник.</a:t>
            </a:r>
          </a:p>
          <a:p>
            <a:pPr eaLnBrk="1" hangingPunct="1"/>
            <a:r>
              <a:rPr lang="ru-RU" sz="2800" smtClean="0"/>
              <a:t>Объявить конкурс на лучший читательский дневник; в конце учебного года подвести его итоги и вручить призы </a:t>
            </a:r>
          </a:p>
          <a:p>
            <a:pPr eaLnBrk="1" hangingPunct="1">
              <a:buFont typeface="Wingdings" pitchFamily="2" charset="2"/>
              <a:buNone/>
            </a:pPr>
            <a:r>
              <a:rPr lang="ru-RU" sz="2800" smtClean="0"/>
              <a:t>   победителям.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24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024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9" name="WordArt 7"/>
          <p:cNvSpPr>
            <a:spLocks noChangeArrowheads="1" noChangeShapeType="1" noTextEdit="1"/>
          </p:cNvSpPr>
          <p:nvPr/>
        </p:nvSpPr>
        <p:spPr bwMode="auto">
          <a:xfrm>
            <a:off x="539750" y="1916113"/>
            <a:ext cx="7129463" cy="2508250"/>
          </a:xfrm>
          <a:prstGeom prst="rect">
            <a:avLst/>
          </a:prstGeom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kern="10">
                <a:ln w="9525" cap="rnd">
                  <a:solidFill>
                    <a:schemeClr val="tx1"/>
                  </a:solidFill>
                  <a:prstDash val="sysDot"/>
                  <a:round/>
                  <a:headEnd/>
                  <a:tailEnd/>
                </a:ln>
                <a:solidFill>
                  <a:schemeClr val="tx2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Спасибо за внимание!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45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4519" grpId="0" animBg="1"/>
    </p:bld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Эркер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28</TotalTime>
  <Words>545</Words>
  <Application>Microsoft Office PowerPoint</Application>
  <PresentationFormat>Экран (4:3)</PresentationFormat>
  <Paragraphs>79</Paragraphs>
  <Slides>15</Slides>
  <Notes>1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Calibri</vt:lpstr>
      <vt:lpstr>Century Schoolbook</vt:lpstr>
      <vt:lpstr>Times New Roman</vt:lpstr>
      <vt:lpstr>Wingdings</vt:lpstr>
      <vt:lpstr>Wingdings 2</vt:lpstr>
      <vt:lpstr>Эркер</vt:lpstr>
      <vt:lpstr>Диаграмма</vt:lpstr>
      <vt:lpstr>формирование читательских компетенций младших школьников </vt:lpstr>
      <vt:lpstr>Презентация PowerPoint</vt:lpstr>
      <vt:lpstr>Задачи родительского собрания</vt:lpstr>
      <vt:lpstr>Презентация PowerPoint</vt:lpstr>
      <vt:lpstr>Анализ статистики по теме собрания</vt:lpstr>
      <vt:lpstr>Анкетирование детей</vt:lpstr>
      <vt:lpstr>Анализ анкет детей</vt:lpstr>
      <vt:lpstr>Презентация PowerPoint</vt:lpstr>
      <vt:lpstr>Презентация PowerPoint</vt:lpstr>
      <vt:lpstr>Анализ анкет родителей</vt:lpstr>
      <vt:lpstr>Презентация PowerPoint</vt:lpstr>
      <vt:lpstr>Как стать родителем читающего ребёнка</vt:lpstr>
      <vt:lpstr>Подведение итогов родительского собрания</vt:lpstr>
      <vt:lpstr>Решение  родительского собрания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Роль книги и чтения в формировании читательских компетенций младших школьников (родительское собрание)</dc:title>
  <dc:creator>Admin</dc:creator>
  <cp:lastModifiedBy>RePack by Diakov</cp:lastModifiedBy>
  <cp:revision>8</cp:revision>
  <dcterms:created xsi:type="dcterms:W3CDTF">2014-10-19T16:42:02Z</dcterms:created>
  <dcterms:modified xsi:type="dcterms:W3CDTF">2021-12-10T09:23:30Z</dcterms:modified>
</cp:coreProperties>
</file>