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unknown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4"/>
  </p:notesMasterIdLst>
  <p:sldIdLst>
    <p:sldId id="256" r:id="rId2"/>
    <p:sldId id="272" r:id="rId3"/>
    <p:sldId id="273" r:id="rId4"/>
    <p:sldId id="271" r:id="rId5"/>
    <p:sldId id="265" r:id="rId6"/>
    <p:sldId id="266" r:id="rId7"/>
    <p:sldId id="270" r:id="rId8"/>
    <p:sldId id="269" r:id="rId9"/>
    <p:sldId id="280" r:id="rId10"/>
    <p:sldId id="275" r:id="rId11"/>
    <p:sldId id="278" r:id="rId12"/>
    <p:sldId id="267" r:id="rId13"/>
    <p:sldId id="258" r:id="rId14"/>
    <p:sldId id="259" r:id="rId15"/>
    <p:sldId id="260" r:id="rId16"/>
    <p:sldId id="261" r:id="rId17"/>
    <p:sldId id="327" r:id="rId18"/>
    <p:sldId id="328" r:id="rId19"/>
    <p:sldId id="285" r:id="rId20"/>
    <p:sldId id="286" r:id="rId21"/>
    <p:sldId id="287" r:id="rId22"/>
    <p:sldId id="290" r:id="rId23"/>
    <p:sldId id="293" r:id="rId24"/>
    <p:sldId id="295" r:id="rId25"/>
    <p:sldId id="296" r:id="rId26"/>
    <p:sldId id="291" r:id="rId27"/>
    <p:sldId id="299" r:id="rId28"/>
    <p:sldId id="300" r:id="rId29"/>
    <p:sldId id="301" r:id="rId30"/>
    <p:sldId id="298" r:id="rId31"/>
    <p:sldId id="304" r:id="rId32"/>
    <p:sldId id="306" r:id="rId33"/>
    <p:sldId id="308" r:id="rId34"/>
    <p:sldId id="310" r:id="rId35"/>
    <p:sldId id="311" r:id="rId36"/>
    <p:sldId id="297" r:id="rId37"/>
    <p:sldId id="315" r:id="rId38"/>
    <p:sldId id="316" r:id="rId39"/>
    <p:sldId id="317" r:id="rId40"/>
    <p:sldId id="313" r:id="rId41"/>
    <p:sldId id="314" r:id="rId42"/>
    <p:sldId id="324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00CC"/>
    <a:srgbClr val="800080"/>
    <a:srgbClr val="990099"/>
    <a:srgbClr val="FF3300"/>
    <a:srgbClr val="FF9900"/>
    <a:srgbClr val="33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E9CA79-56A7-4324-A125-FCB8F5E17FC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F656D-CB1A-4B0B-AD02-79DCC06724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11" Type="http://schemas.openxmlformats.org/officeDocument/2006/relationships/image" Target="../media/image22.pn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11" Type="http://schemas.openxmlformats.org/officeDocument/2006/relationships/image" Target="../media/image32.pn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3" Type="http://schemas.openxmlformats.org/officeDocument/2006/relationships/audio" Target="../media/audio3.wav"/><Relationship Id="rId21" Type="http://schemas.openxmlformats.org/officeDocument/2006/relationships/image" Target="../media/image52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image" Target="../media/image48.png"/><Relationship Id="rId2" Type="http://schemas.openxmlformats.org/officeDocument/2006/relationships/audio" Target="../media/audio2.wav"/><Relationship Id="rId16" Type="http://schemas.openxmlformats.org/officeDocument/2006/relationships/image" Target="../media/image47.png"/><Relationship Id="rId20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10" Type="http://schemas.openxmlformats.org/officeDocument/2006/relationships/image" Target="../media/image41.png"/><Relationship Id="rId19" Type="http://schemas.openxmlformats.org/officeDocument/2006/relationships/image" Target="../media/image50.png"/><Relationship Id="rId4" Type="http://schemas.openxmlformats.org/officeDocument/2006/relationships/image" Target="../media/image35.jpeg"/><Relationship Id="rId9" Type="http://schemas.openxmlformats.org/officeDocument/2006/relationships/image" Target="../media/image40.png"/><Relationship Id="rId14" Type="http://schemas.openxmlformats.org/officeDocument/2006/relationships/image" Target="../media/image45.png"/><Relationship Id="rId22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54.png"/><Relationship Id="rId3" Type="http://schemas.openxmlformats.org/officeDocument/2006/relationships/audio" Target="../media/audio3.wav"/><Relationship Id="rId21" Type="http://schemas.openxmlformats.org/officeDocument/2006/relationships/image" Target="../media/image57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image" Target="../media/image48.png"/><Relationship Id="rId2" Type="http://schemas.openxmlformats.org/officeDocument/2006/relationships/audio" Target="../media/audio2.wav"/><Relationship Id="rId16" Type="http://schemas.openxmlformats.org/officeDocument/2006/relationships/image" Target="../media/image47.png"/><Relationship Id="rId20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24" Type="http://schemas.openxmlformats.org/officeDocument/2006/relationships/image" Target="../media/image53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23" Type="http://schemas.openxmlformats.org/officeDocument/2006/relationships/image" Target="../media/image59.png"/><Relationship Id="rId10" Type="http://schemas.openxmlformats.org/officeDocument/2006/relationships/image" Target="../media/image41.png"/><Relationship Id="rId19" Type="http://schemas.openxmlformats.org/officeDocument/2006/relationships/image" Target="../media/image55.png"/><Relationship Id="rId4" Type="http://schemas.openxmlformats.org/officeDocument/2006/relationships/image" Target="../media/image35.jpeg"/><Relationship Id="rId9" Type="http://schemas.openxmlformats.org/officeDocument/2006/relationships/image" Target="../media/image40.png"/><Relationship Id="rId14" Type="http://schemas.openxmlformats.org/officeDocument/2006/relationships/image" Target="../media/image45.png"/><Relationship Id="rId22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51.png"/><Relationship Id="rId3" Type="http://schemas.openxmlformats.org/officeDocument/2006/relationships/image" Target="../media/image36.png"/><Relationship Id="rId7" Type="http://schemas.openxmlformats.org/officeDocument/2006/relationships/image" Target="../media/image57.png"/><Relationship Id="rId12" Type="http://schemas.openxmlformats.org/officeDocument/2006/relationships/image" Target="../media/image4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11" Type="http://schemas.openxmlformats.org/officeDocument/2006/relationships/image" Target="../media/image49.png"/><Relationship Id="rId5" Type="http://schemas.openxmlformats.org/officeDocument/2006/relationships/image" Target="../media/image55.png"/><Relationship Id="rId15" Type="http://schemas.openxmlformats.org/officeDocument/2006/relationships/image" Target="../media/image50.png"/><Relationship Id="rId10" Type="http://schemas.openxmlformats.org/officeDocument/2006/relationships/image" Target="../media/image52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Relationship Id="rId1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5" Type="http://schemas.openxmlformats.org/officeDocument/2006/relationships/image" Target="../media/image62.jpe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11" Type="http://schemas.openxmlformats.org/officeDocument/2006/relationships/image" Target="../media/image82.png"/><Relationship Id="rId5" Type="http://schemas.openxmlformats.org/officeDocument/2006/relationships/image" Target="../media/image76.png"/><Relationship Id="rId10" Type="http://schemas.openxmlformats.org/officeDocument/2006/relationships/image" Target="../media/image81.png"/><Relationship Id="rId4" Type="http://schemas.openxmlformats.org/officeDocument/2006/relationships/image" Target="../media/image75.png"/><Relationship Id="rId9" Type="http://schemas.openxmlformats.org/officeDocument/2006/relationships/image" Target="../media/image8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87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8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jpeg"/><Relationship Id="rId5" Type="http://schemas.openxmlformats.org/officeDocument/2006/relationships/image" Target="../media/image87.jpeg"/><Relationship Id="rId4" Type="http://schemas.openxmlformats.org/officeDocument/2006/relationships/image" Target="../media/image8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8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13" Type="http://schemas.microsoft.com/office/2007/relationships/media" Target="../media/media1.mp3"/><Relationship Id="rId3" Type="http://schemas.openxmlformats.org/officeDocument/2006/relationships/image" Target="../media/image91.jpeg"/><Relationship Id="rId7" Type="http://schemas.openxmlformats.org/officeDocument/2006/relationships/image" Target="../media/image93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microsoft.com/office/2007/relationships/hdphoto" Target="../media/hdphoto1.wdp"/><Relationship Id="rId11" Type="http://schemas.openxmlformats.org/officeDocument/2006/relationships/image" Target="../media/image97.jpeg"/><Relationship Id="rId10" Type="http://schemas.openxmlformats.org/officeDocument/2006/relationships/image" Target="../media/image96.jpeg"/><Relationship Id="rId4" Type="http://schemas.openxmlformats.org/officeDocument/2006/relationships/image" Target="../media/image92.png"/><Relationship Id="rId9" Type="http://schemas.openxmlformats.org/officeDocument/2006/relationships/image" Target="../media/image95.jpeg"/><Relationship Id="rId14" Type="http://schemas.openxmlformats.org/officeDocument/2006/relationships/image" Target="../media/image98.png"/></Relationships>
</file>

<file path=ppt/slides/_rels/slide32.xml.rels><?xml version="1.0" encoding="UTF-8" standalone="yes"?>
<Relationships xmlns="http://schemas.openxmlformats.org/package/2006/relationships"><Relationship Id="rId13" Type="http://schemas.microsoft.com/office/2007/relationships/media" Target="../media/media2.mp3"/><Relationship Id="rId3" Type="http://schemas.openxmlformats.org/officeDocument/2006/relationships/image" Target="../media/image91.jpeg"/><Relationship Id="rId7" Type="http://schemas.openxmlformats.org/officeDocument/2006/relationships/image" Target="../media/image99.png"/><Relationship Id="rId12" Type="http://schemas.openxmlformats.org/officeDocument/2006/relationships/image" Target="../media/image96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94.jpeg"/><Relationship Id="rId11" Type="http://schemas.openxmlformats.org/officeDocument/2006/relationships/image" Target="../media/image95.jpeg"/><Relationship Id="rId5" Type="http://schemas.openxmlformats.org/officeDocument/2006/relationships/image" Target="../media/image97.jpeg"/><Relationship Id="rId10" Type="http://schemas.microsoft.com/office/2007/relationships/hdphoto" Target="../media/hdphoto4.wdp"/><Relationship Id="rId4" Type="http://schemas.openxmlformats.org/officeDocument/2006/relationships/image" Target="../media/image93.png"/><Relationship Id="rId14" Type="http://schemas.openxmlformats.org/officeDocument/2006/relationships/image" Target="../media/image9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12" Type="http://schemas.openxmlformats.org/officeDocument/2006/relationships/image" Target="../media/image98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94.jpeg"/><Relationship Id="rId11" Type="http://schemas.microsoft.com/office/2007/relationships/media" Target="../media/media3.mp3"/><Relationship Id="rId5" Type="http://schemas.openxmlformats.org/officeDocument/2006/relationships/image" Target="../media/image97.jpeg"/><Relationship Id="rId4" Type="http://schemas.openxmlformats.org/officeDocument/2006/relationships/image" Target="../media/image93.png"/><Relationship Id="rId9" Type="http://schemas.openxmlformats.org/officeDocument/2006/relationships/image" Target="../media/image96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3" Type="http://schemas.openxmlformats.org/officeDocument/2006/relationships/image" Target="../media/image91.jpeg"/><Relationship Id="rId7" Type="http://schemas.openxmlformats.org/officeDocument/2006/relationships/image" Target="../media/image96.jpeg"/><Relationship Id="rId12" Type="http://schemas.openxmlformats.org/officeDocument/2006/relationships/image" Target="../media/image98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95.jpeg"/><Relationship Id="rId11" Type="http://schemas.microsoft.com/office/2007/relationships/media" Target="../media/media6.mp3"/><Relationship Id="rId5" Type="http://schemas.openxmlformats.org/officeDocument/2006/relationships/image" Target="../media/image93.png"/><Relationship Id="rId4" Type="http://schemas.openxmlformats.org/officeDocument/2006/relationships/image" Target="../media/image97.jpeg"/><Relationship Id="rId9" Type="http://schemas.openxmlformats.org/officeDocument/2006/relationships/image" Target="../media/image101.jpeg"/></Relationships>
</file>

<file path=ppt/slides/_rels/slide35.xml.rels><?xml version="1.0" encoding="UTF-8" standalone="yes"?>
<Relationships xmlns="http://schemas.openxmlformats.org/package/2006/relationships"><Relationship Id="rId13" Type="http://schemas.microsoft.com/office/2007/relationships/media" Target="../media/media7.mp3"/><Relationship Id="rId3" Type="http://schemas.openxmlformats.org/officeDocument/2006/relationships/image" Target="../media/image91.jpeg"/><Relationship Id="rId7" Type="http://schemas.openxmlformats.org/officeDocument/2006/relationships/image" Target="../media/image102.png"/><Relationship Id="rId12" Type="http://schemas.openxmlformats.org/officeDocument/2006/relationships/image" Target="../media/image96.jpe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6" Type="http://schemas.openxmlformats.org/officeDocument/2006/relationships/image" Target="../media/image94.jpeg"/><Relationship Id="rId11" Type="http://schemas.openxmlformats.org/officeDocument/2006/relationships/image" Target="../media/image95.jpeg"/><Relationship Id="rId5" Type="http://schemas.openxmlformats.org/officeDocument/2006/relationships/image" Target="../media/image97.jpeg"/><Relationship Id="rId10" Type="http://schemas.microsoft.com/office/2007/relationships/hdphoto" Target="../media/hdphoto2.wdp"/><Relationship Id="rId4" Type="http://schemas.openxmlformats.org/officeDocument/2006/relationships/image" Target="../media/image93.png"/><Relationship Id="rId14" Type="http://schemas.openxmlformats.org/officeDocument/2006/relationships/image" Target="../media/image98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7" Type="http://schemas.openxmlformats.org/officeDocument/2006/relationships/image" Target="../media/image10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image" Target="../media/image108.jpeg"/><Relationship Id="rId7" Type="http://schemas.openxmlformats.org/officeDocument/2006/relationships/image" Target="../media/image1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pn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jpeg"/><Relationship Id="rId3" Type="http://schemas.openxmlformats.org/officeDocument/2006/relationships/image" Target="../media/image114.jpeg"/><Relationship Id="rId7" Type="http://schemas.openxmlformats.org/officeDocument/2006/relationships/image" Target="../media/image1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13" Type="http://schemas.openxmlformats.org/officeDocument/2006/relationships/image" Target="../media/image130.png"/><Relationship Id="rId3" Type="http://schemas.openxmlformats.org/officeDocument/2006/relationships/image" Target="../media/image120.png"/><Relationship Id="rId7" Type="http://schemas.openxmlformats.org/officeDocument/2006/relationships/image" Target="../media/image124.png"/><Relationship Id="rId12" Type="http://schemas.openxmlformats.org/officeDocument/2006/relationships/image" Target="../media/image1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3.png"/><Relationship Id="rId11" Type="http://schemas.openxmlformats.org/officeDocument/2006/relationships/image" Target="../media/image128.png"/><Relationship Id="rId5" Type="http://schemas.openxmlformats.org/officeDocument/2006/relationships/image" Target="../media/image122.png"/><Relationship Id="rId10" Type="http://schemas.openxmlformats.org/officeDocument/2006/relationships/image" Target="../media/image127.png"/><Relationship Id="rId4" Type="http://schemas.openxmlformats.org/officeDocument/2006/relationships/image" Target="../media/image121.png"/><Relationship Id="rId9" Type="http://schemas.openxmlformats.org/officeDocument/2006/relationships/image" Target="../media/image12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promany.ru/rubriki/mnemotablicy-stixi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im0-tub-ru.yandex.net/i?id=06c83bb20459f7c29773ebc63a3cb340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https://otvet.imgsmail.ru/download/105879506_e4e7d0631d8ac4eb3c8f9866c5ae0f14_8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" name="Рисунок 22" descr="https://img.freepik.com/free-vector/_29937-2653.jpg?size=626&amp;ext=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Прямоугольник 23"/>
          <p:cNvSpPr/>
          <p:nvPr/>
        </p:nvSpPr>
        <p:spPr>
          <a:xfrm>
            <a:off x="539552" y="116632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800080"/>
                </a:solidFill>
                <a:latin typeface="+mj-lt"/>
                <a:ea typeface="Cambria" pitchFamily="18" charset="0"/>
              </a:rPr>
              <a:t>Муниципальное автономное дошкольное образовательное учреждение    </a:t>
            </a:r>
            <a:br>
              <a:rPr lang="ru-RU" b="1" dirty="0" smtClean="0">
                <a:solidFill>
                  <a:srgbClr val="800080"/>
                </a:solidFill>
                <a:latin typeface="+mj-lt"/>
                <a:ea typeface="Cambria" pitchFamily="18" charset="0"/>
              </a:rPr>
            </a:br>
            <a:r>
              <a:rPr lang="ru-RU" b="1" dirty="0" smtClean="0">
                <a:solidFill>
                  <a:srgbClr val="800080"/>
                </a:solidFill>
                <a:latin typeface="+mj-lt"/>
                <a:ea typeface="Cambria" pitchFamily="18" charset="0"/>
              </a:rPr>
              <a:t>             Центр развития ребёнка – детский сад №172 города Тюмени</a:t>
            </a:r>
            <a:endParaRPr lang="ru-RU" b="1" dirty="0">
              <a:solidFill>
                <a:srgbClr val="800080"/>
              </a:solidFill>
              <a:latin typeface="+mj-lt"/>
              <a:ea typeface="Cambria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39552" y="3933056"/>
            <a:ext cx="8280920" cy="1440160"/>
          </a:xfrm>
          <a:prstGeom prst="rect">
            <a:avLst/>
          </a:prstGeom>
        </p:spPr>
        <p:txBody>
          <a:bodyPr wrap="square">
            <a:prstTxWarp prst="textInflateBottom">
              <a:avLst/>
            </a:prstTxWarp>
            <a:spAutoFit/>
          </a:bodyPr>
          <a:lstStyle/>
          <a:p>
            <a:pPr algn="ctr"/>
            <a:r>
              <a:rPr lang="ru-RU" sz="6000" b="1" dirty="0" smtClean="0">
                <a:ln w="28575">
                  <a:solidFill>
                    <a:srgbClr val="FFFF00"/>
                  </a:solidFill>
                </a:ln>
                <a:solidFill>
                  <a:srgbClr val="FF3300"/>
                </a:solidFill>
                <a:latin typeface="+mj-lt"/>
              </a:rPr>
              <a:t>СЛОВО ЗА СЛОВОМ</a:t>
            </a:r>
            <a:endParaRPr lang="ru-RU" sz="6000" b="1" dirty="0">
              <a:ln w="28575">
                <a:solidFill>
                  <a:srgbClr val="FFFF00"/>
                </a:solidFill>
              </a:ln>
              <a:solidFill>
                <a:srgbClr val="FF3300"/>
              </a:solidFill>
              <a:latin typeface="+mj-lt"/>
            </a:endParaRPr>
          </a:p>
        </p:txBody>
      </p:sp>
      <p:sp>
        <p:nvSpPr>
          <p:cNvPr id="27" name="TextBox 1"/>
          <p:cNvSpPr txBox="1">
            <a:spLocks noChangeArrowheads="1"/>
          </p:cNvSpPr>
          <p:nvPr/>
        </p:nvSpPr>
        <p:spPr bwMode="auto">
          <a:xfrm>
            <a:off x="467544" y="5157192"/>
            <a:ext cx="8136904" cy="1969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дидактическое пособие</a:t>
            </a:r>
          </a:p>
          <a:p>
            <a:pPr algn="ctr"/>
            <a:r>
              <a:rPr lang="ru-RU" sz="4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автор </a:t>
            </a:r>
            <a:r>
              <a:rPr lang="ru-RU" sz="4000" b="1" dirty="0" err="1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Макашина</a:t>
            </a:r>
            <a:r>
              <a:rPr lang="ru-RU" sz="4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 Е. М.</a:t>
            </a:r>
          </a:p>
          <a:p>
            <a:pPr algn="ctr"/>
            <a:endParaRPr lang="ru-RU" sz="2400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endParaRPr lang="ru-RU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im0-tub-ru.yandex.net/i?id=06c83bb20459f7c29773ebc63a3cb340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https://otvet.imgsmail.ru/download/105879506_e4e7d0631d8ac4eb3c8f9866c5ae0f14_8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539552" y="188640"/>
            <a:ext cx="8136904" cy="667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СОДЕРЖАНИЕ</a:t>
            </a:r>
          </a:p>
          <a:p>
            <a:pPr algn="ctr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Введение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1. Дыхательная гимнастика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2. Артикуляционная гимнастика «Заборчик»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3.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 Зрительная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гимнастика «Футбол»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                            	Игры на обогащение словарного запаса  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4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. 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Д/и «Назови одним словом»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5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. 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Д/и «Кто лишний? Что лишнее?»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6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. 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Д/и «Овощи и фрукты»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7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. 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Д/и «Слова-антонимы»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8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. 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Отгадай загадку «Что это за транспорт?»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9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.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Д/и «Что где движется?»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10.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Д/и «С какого дерева листок?»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11.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Д/и «Домашние животные и их детёныши»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12.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Д/и «Кому что нужно для работы?»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13. </a:t>
            </a:r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Д/и «Назови чего не стало»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 </a:t>
            </a:r>
          </a:p>
          <a:p>
            <a:pPr marL="514350" indent="-514350"/>
            <a:r>
              <a:rPr lang="ru-RU" sz="2000" b="1" dirty="0" smtClean="0">
                <a:solidFill>
                  <a:srgbClr val="660066"/>
                </a:solidFill>
                <a:latin typeface="Cambria" pitchFamily="18" charset="0"/>
                <a:ea typeface="Cambria" pitchFamily="18" charset="0"/>
              </a:rPr>
              <a:t>		  Список используемых интернет ресурсов</a:t>
            </a:r>
            <a:endParaRPr lang="ru-RU" b="1" dirty="0" smtClean="0">
              <a:solidFill>
                <a:srgbClr val="990099"/>
              </a:solidFill>
              <a:latin typeface="Cambria" pitchFamily="18" charset="0"/>
              <a:ea typeface="Cambria" pitchFamily="18" charset="0"/>
            </a:endParaRPr>
          </a:p>
          <a:p>
            <a:pPr marL="514350" indent="-514350" algn="ctr">
              <a:buAutoNum type="arabicPeriod"/>
            </a:pPr>
            <a:endParaRPr lang="ru-RU" sz="3200" b="1" dirty="0" smtClean="0">
              <a:solidFill>
                <a:srgbClr val="C00000"/>
              </a:solidFill>
              <a:latin typeface="Cambria" pitchFamily="18" charset="0"/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im0-tub-ru.yandex.net/i?id=06c83bb20459f7c29773ebc63a3cb340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https://otvet.imgsmail.ru/download/105879506_e4e7d0631d8ac4eb3c8f9866c5ae0f14_8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539552" y="188640"/>
            <a:ext cx="8136904" cy="68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ВВЕДЕНИЕ</a:t>
            </a:r>
          </a:p>
          <a:p>
            <a:r>
              <a:rPr lang="ru-RU" sz="2000" dirty="0" smtClean="0">
                <a:solidFill>
                  <a:srgbClr val="660066"/>
                </a:solidFill>
                <a:ea typeface="Cambria" pitchFamily="18" charset="0"/>
              </a:rPr>
              <a:t>В работе воспитателя всегда найдется место для использования </a:t>
            </a:r>
            <a:r>
              <a:rPr lang="ru-RU" sz="2000" dirty="0" err="1" smtClean="0">
                <a:solidFill>
                  <a:srgbClr val="660066"/>
                </a:solidFill>
                <a:ea typeface="Cambria" pitchFamily="18" charset="0"/>
              </a:rPr>
              <a:t>мультимедийного</a:t>
            </a:r>
            <a:r>
              <a:rPr lang="ru-RU" sz="2000" dirty="0" smtClean="0">
                <a:solidFill>
                  <a:srgbClr val="660066"/>
                </a:solidFill>
                <a:ea typeface="Cambria" pitchFamily="18" charset="0"/>
              </a:rPr>
              <a:t> оборудования. Что позволяет чрезвычайно повысить эффективность и динамичность всего образовательного процесса.</a:t>
            </a:r>
          </a:p>
          <a:p>
            <a:r>
              <a:rPr lang="ru-RU" sz="2000" dirty="0" smtClean="0">
                <a:solidFill>
                  <a:srgbClr val="660066"/>
                </a:solidFill>
                <a:ea typeface="Cambria" pitchFamily="18" charset="0"/>
              </a:rPr>
              <a:t>В данном пособии подобран материал разной степени сложности, с использованием различных методических приемов.</a:t>
            </a:r>
          </a:p>
          <a:p>
            <a:r>
              <a:rPr lang="ru-RU" sz="2000" dirty="0" smtClean="0">
                <a:solidFill>
                  <a:srgbClr val="660066"/>
                </a:solidFill>
              </a:rPr>
              <a:t>Игра-презентация «Слово за словом» предназначена для индивидуальных и групповых занятий с детьми среднего и старшего дошкольного возраста. В игре обучение происходит без принуждения, весело, радостно и наиболее эффективно. Благодаря красочному оформлению и анимации, презентация становится интересна ребенку, и ему хочется еще и еще раз поиграть в эту игру.</a:t>
            </a:r>
            <a:endParaRPr lang="ru-RU" sz="20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000" b="1" dirty="0" smtClean="0">
                <a:solidFill>
                  <a:srgbClr val="660066"/>
                </a:solidFill>
                <a:ea typeface="Cambria" pitchFamily="18" charset="0"/>
              </a:rPr>
              <a:t>ЦЕЛЬ</a:t>
            </a:r>
            <a:r>
              <a:rPr lang="ru-RU" sz="2000" dirty="0" smtClean="0">
                <a:solidFill>
                  <a:srgbClr val="660066"/>
                </a:solidFill>
                <a:ea typeface="Cambria" pitchFamily="18" charset="0"/>
              </a:rPr>
              <a:t>: Представить развернутую систему дидактических игр по развитию речи, в помощь воспитателям.</a:t>
            </a:r>
          </a:p>
          <a:p>
            <a:r>
              <a:rPr lang="ru-RU" sz="2000" b="1" dirty="0" smtClean="0">
                <a:solidFill>
                  <a:srgbClr val="660066"/>
                </a:solidFill>
                <a:ea typeface="Cambria" pitchFamily="18" charset="0"/>
              </a:rPr>
              <a:t>ЗАДАЧИ:</a:t>
            </a:r>
            <a:r>
              <a:rPr lang="ru-RU" sz="2000" dirty="0" smtClean="0">
                <a:solidFill>
                  <a:srgbClr val="660066"/>
                </a:solidFill>
                <a:ea typeface="Cambria" pitchFamily="18" charset="0"/>
              </a:rPr>
              <a:t> Расширение и обогащение словарного запаса, развитие звуковой культуры речи, развитие связной речи, формирование грамматического строя речи.</a:t>
            </a:r>
          </a:p>
          <a:p>
            <a:r>
              <a:rPr lang="ru-RU" sz="2000" dirty="0" smtClean="0">
                <a:solidFill>
                  <a:srgbClr val="660066"/>
                </a:solidFill>
                <a:ea typeface="Cambria" pitchFamily="18" charset="0"/>
              </a:rPr>
              <a:t>Развитие мелкой моторики, дыхания, артикуляции.</a:t>
            </a:r>
          </a:p>
          <a:p>
            <a:r>
              <a:rPr lang="ru-RU" sz="2000" b="1" dirty="0" smtClean="0">
                <a:solidFill>
                  <a:srgbClr val="660066"/>
                </a:solidFill>
                <a:ea typeface="Cambria" pitchFamily="18" charset="0"/>
              </a:rPr>
              <a:t>МЕТОДИЧЕСКИЕ РЕКОМЕНДАЦИИ </a:t>
            </a:r>
            <a:r>
              <a:rPr lang="ru-RU" sz="2000" dirty="0" smtClean="0">
                <a:solidFill>
                  <a:srgbClr val="660066"/>
                </a:solidFill>
                <a:ea typeface="Cambria" pitchFamily="18" charset="0"/>
              </a:rPr>
              <a:t>для каждой игры представлены в пособии </a:t>
            </a:r>
            <a:r>
              <a:rPr lang="ru-RU" sz="2000" smtClean="0">
                <a:solidFill>
                  <a:srgbClr val="660066"/>
                </a:solidFill>
                <a:ea typeface="Cambria" pitchFamily="18" charset="0"/>
              </a:rPr>
              <a:t>по - слайдово</a:t>
            </a:r>
            <a:r>
              <a:rPr lang="ru-RU" sz="2000" dirty="0" smtClean="0">
                <a:solidFill>
                  <a:srgbClr val="660066"/>
                </a:solidFill>
                <a:ea typeface="Cambria" pitchFamily="18" charset="0"/>
              </a:rPr>
              <a:t>.</a:t>
            </a: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im0-tub-ru.yandex.net/i?id=06c83bb20459f7c29773ebc63a3cb340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https://otvet.imgsmail.ru/download/105879506_e4e7d0631d8ac4eb3c8f9866c5ae0f14_8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539552" y="188640"/>
            <a:ext cx="8136904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1. ДЫХАТЕЛЬНАЯ ГИМНАСТИКА</a:t>
            </a:r>
          </a:p>
          <a:p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Цель: </a:t>
            </a:r>
            <a:r>
              <a:rPr lang="ru-RU" sz="3200" dirty="0" smtClean="0">
                <a:solidFill>
                  <a:srgbClr val="660066"/>
                </a:solidFill>
                <a:ea typeface="Cambria" pitchFamily="18" charset="0"/>
              </a:rPr>
              <a:t>Развитие</a:t>
            </a:r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660066"/>
                </a:solidFill>
              </a:rPr>
              <a:t>плавного, длительного выдоха.</a:t>
            </a:r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Ход игры</a:t>
            </a:r>
          </a:p>
          <a:p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Слайд 5</a:t>
            </a:r>
            <a:r>
              <a:rPr lang="ru-RU" sz="3200" dirty="0" smtClean="0">
                <a:solidFill>
                  <a:srgbClr val="660066"/>
                </a:solidFill>
                <a:ea typeface="Cambria" pitchFamily="18" charset="0"/>
              </a:rPr>
              <a:t>  По команде дети сдувают одуванчик. Анимация выполняется  3  отдельными щелчками</a:t>
            </a:r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 </a:t>
            </a:r>
          </a:p>
          <a:p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Слайд 6  </a:t>
            </a:r>
            <a:r>
              <a:rPr lang="ru-RU" sz="3200" dirty="0" smtClean="0">
                <a:solidFill>
                  <a:srgbClr val="660066"/>
                </a:solidFill>
                <a:ea typeface="Cambria" pitchFamily="18" charset="0"/>
              </a:rPr>
              <a:t>Пчелы улетают по  одному щелчку, в конце улетает </a:t>
            </a:r>
            <a:r>
              <a:rPr lang="ru-RU" sz="3200" dirty="0" err="1" smtClean="0">
                <a:solidFill>
                  <a:srgbClr val="660066"/>
                </a:solidFill>
                <a:ea typeface="Cambria" pitchFamily="18" charset="0"/>
              </a:rPr>
              <a:t>Винни</a:t>
            </a:r>
            <a:r>
              <a:rPr lang="ru-RU" sz="3200" dirty="0" smtClean="0">
                <a:solidFill>
                  <a:srgbClr val="660066"/>
                </a:solidFill>
                <a:ea typeface="Cambria" pitchFamily="18" charset="0"/>
              </a:rPr>
              <a:t> Пух.</a:t>
            </a:r>
          </a:p>
          <a:p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 Слайд 7 </a:t>
            </a:r>
            <a:r>
              <a:rPr lang="ru-RU" sz="3200" dirty="0" smtClean="0">
                <a:solidFill>
                  <a:srgbClr val="660066"/>
                </a:solidFill>
                <a:ea typeface="Cambria" pitchFamily="18" charset="0"/>
              </a:rPr>
              <a:t>Воздушные шарики улетают по одному щелчку, в конце улетают все шары</a:t>
            </a: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im0-tub-ru.yandex.net/i?id=06c83bb20459f7c29773ebc63a3cb340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https://otvet.imgsmail.ru/download/105879506_e4e7d0631d8ac4eb3c8f9866c5ae0f14_8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https://mota.ru/upload/resize/1920/1200/upload/wallpapers/source/2012/12/20/19/04/33964/igD3HfAi3q-c89.jpg"/>
          <p:cNvPicPr/>
          <p:nvPr/>
        </p:nvPicPr>
        <p:blipFill>
          <a:blip r:embed="rId2" cstate="print"/>
          <a:srcRect l="13279" b="512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ak.picdn.net/shutterstock/videos/967828/thumb/3.jpg"/>
          <p:cNvPicPr/>
          <p:nvPr/>
        </p:nvPicPr>
        <p:blipFill>
          <a:blip r:embed="rId3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68891" t="43373" r="4808" b="11145"/>
          <a:stretch>
            <a:fillRect/>
          </a:stretch>
        </p:blipFill>
        <p:spPr bwMode="auto">
          <a:xfrm rot="16200000">
            <a:off x="17748" y="2979204"/>
            <a:ext cx="2448272" cy="248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ak.picdn.net/shutterstock/videos/967828/thumb/3.jpg"/>
          <p:cNvPicPr/>
          <p:nvPr/>
        </p:nvPicPr>
        <p:blipFill>
          <a:blip r:embed="rId3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68891" t="43373" r="4808" b="11145"/>
          <a:stretch>
            <a:fillRect/>
          </a:stretch>
        </p:blipFill>
        <p:spPr bwMode="auto">
          <a:xfrm rot="16200000">
            <a:off x="719572" y="3753036"/>
            <a:ext cx="280831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ak.picdn.net/shutterstock/videos/967828/thumb/3.jpg"/>
          <p:cNvPicPr/>
          <p:nvPr/>
        </p:nvPicPr>
        <p:blipFill>
          <a:blip r:embed="rId3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68891" t="43373" r="4808" b="11145"/>
          <a:stretch>
            <a:fillRect/>
          </a:stretch>
        </p:blipFill>
        <p:spPr bwMode="auto">
          <a:xfrm rot="10475269">
            <a:off x="1352556" y="4656857"/>
            <a:ext cx="249289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im0-tub-ru.yandex.net/i?id=06c83bb20459f7c29773ebc63a3cb340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https://otvet.imgsmail.ru/download/105879506_e4e7d0631d8ac4eb3c8f9866c5ae0f14_8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4.bp.blogspot.com/-gFUCK4lD72U/VQVZLBKMGPI/AAAAAAAAAGQ/haF_4dW0aRw/s1600/%D0%BF%D1%83%D1%851.png"/>
          <p:cNvPicPr/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15616" t="-1026" r="39971" b="5630"/>
          <a:stretch>
            <a:fillRect/>
          </a:stretch>
        </p:blipFill>
        <p:spPr bwMode="auto">
          <a:xfrm>
            <a:off x="2987824" y="1268760"/>
            <a:ext cx="3024336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pngimg.com/uploads/bee/bee_PNG74648.png"/>
          <p:cNvPicPr/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36091" t="35224" r="26673" b="28522"/>
          <a:stretch>
            <a:fillRect/>
          </a:stretch>
        </p:blipFill>
        <p:spPr bwMode="auto">
          <a:xfrm>
            <a:off x="6228184" y="4077072"/>
            <a:ext cx="252028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pngimg.com/uploads/bee/bee_PNG74648.png"/>
          <p:cNvPicPr/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36091" t="35224" r="26673" b="28522"/>
          <a:stretch>
            <a:fillRect/>
          </a:stretch>
        </p:blipFill>
        <p:spPr bwMode="auto">
          <a:xfrm rot="19033031">
            <a:off x="259921" y="3802036"/>
            <a:ext cx="2700857" cy="2466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im0-tub-ru.yandex.net/i?id=06c83bb20459f7c29773ebc63a3cb340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https://otvet.imgsmail.ru/download/105879506_e4e7d0631d8ac4eb3c8f9866c5ae0f14_8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s01.yapfiles.ru/files/2348239/ballondrawingballooncluster3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04664"/>
            <a:ext cx="4968552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c7.uihere.com/files/146/31/607/blue-balloon.jpg"/>
          <p:cNvPicPr/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2924944"/>
            <a:ext cx="1296144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interior-stickers.ru/33285-thickbox_default/vozdushnyy-sharik-27.jpg"/>
          <p:cNvPicPr/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 l="23420" r="21190" b="4089"/>
          <a:stretch>
            <a:fillRect/>
          </a:stretch>
        </p:blipFill>
        <p:spPr bwMode="auto">
          <a:xfrm>
            <a:off x="2915816" y="2564904"/>
            <a:ext cx="1419225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im0-tub-ru.yandex.net/i?id=06c83bb20459f7c29773ebc63a3cb340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https://otvet.imgsmail.ru/download/105879506_e4e7d0631d8ac4eb3c8f9866c5ae0f14_8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467544" y="692696"/>
            <a:ext cx="8136904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2.АРТИКУЛЯЦИОННАЯ ГИМНАСТИКА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«ЗАБОРЧИК».</a:t>
            </a: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3200" b="1" dirty="0" smtClean="0">
                <a:solidFill>
                  <a:srgbClr val="660066"/>
                </a:solidFill>
              </a:rPr>
              <a:t>Цель: </a:t>
            </a:r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660066"/>
                </a:solidFill>
              </a:rPr>
              <a:t>развитие  речевого аппарата, оттачивание верных движений органов, важных для четкого произношения звуков</a:t>
            </a:r>
            <a:r>
              <a:rPr lang="ru-RU" sz="3200" dirty="0" smtClean="0"/>
              <a:t>,</a:t>
            </a:r>
            <a:endParaRPr lang="ru-RU" sz="32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Ход </a:t>
            </a:r>
          </a:p>
          <a:p>
            <a:r>
              <a:rPr lang="ru-RU" sz="3200" dirty="0" smtClean="0">
                <a:solidFill>
                  <a:srgbClr val="660066"/>
                </a:solidFill>
                <a:ea typeface="Cambria" pitchFamily="18" charset="0"/>
              </a:rPr>
              <a:t>Дети </a:t>
            </a:r>
            <a:r>
              <a:rPr lang="ru-RU" sz="3200" dirty="0" smtClean="0">
                <a:solidFill>
                  <a:srgbClr val="660066"/>
                </a:solidFill>
              </a:rPr>
              <a:t>выполняют упражнение «Заборчик» </a:t>
            </a:r>
            <a:endParaRPr lang="ru-RU" sz="32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Слайд 9</a:t>
            </a:r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660066"/>
                </a:solidFill>
              </a:rPr>
              <a:t>Одним щелчком  выстраивается заборчик около дома. </a:t>
            </a:r>
          </a:p>
          <a:p>
            <a:endParaRPr lang="ru-RU" sz="3200" dirty="0" smtClean="0"/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355976" y="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660066"/>
                </a:solidFill>
              </a:rPr>
              <a:t>Зубы ровно мы смыкаем</a:t>
            </a:r>
          </a:p>
          <a:p>
            <a:r>
              <a:rPr lang="ru-RU" sz="2800" b="1" dirty="0">
                <a:solidFill>
                  <a:srgbClr val="660066"/>
                </a:solidFill>
              </a:rPr>
              <a:t>И заборчик получаем.</a:t>
            </a:r>
          </a:p>
          <a:p>
            <a:r>
              <a:rPr lang="ru-RU" sz="2800" b="1" dirty="0">
                <a:solidFill>
                  <a:srgbClr val="660066"/>
                </a:solidFill>
              </a:rPr>
              <a:t>1, 2, 3, 4, 5 – заборчик можно убирать</a:t>
            </a:r>
            <a:r>
              <a:rPr lang="ru-RU" sz="2000" b="1" dirty="0"/>
              <a:t>.</a:t>
            </a:r>
          </a:p>
        </p:txBody>
      </p:sp>
      <p:pic>
        <p:nvPicPr>
          <p:cNvPr id="11" name="Рисунок 10" descr="https://img2.freepng.ru/20181128/yho/kisspng-portable-network-graphics-image-drawing-pokeronn-jenny-ins-recursos-plantas-png-5bff103dcd1d91.2799879215434424938402.jpg"/>
          <p:cNvPicPr/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692696"/>
            <a:ext cx="8100392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://nachalo4ka.ru/wp-content/uploads/2014/08/zabor-shtaketnik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79348"/>
          <a:stretch/>
        </p:blipFill>
        <p:spPr bwMode="auto">
          <a:xfrm>
            <a:off x="485171" y="3418717"/>
            <a:ext cx="1684823" cy="3143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nachalo4ka.ru/wp-content/uploads/2014/08/zabor-shtaketnik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79348"/>
          <a:stretch/>
        </p:blipFill>
        <p:spPr bwMode="auto">
          <a:xfrm>
            <a:off x="1918186" y="3418717"/>
            <a:ext cx="1684823" cy="3143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nachalo4ka.ru/wp-content/uploads/2014/08/zabor-shtaketnik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79348"/>
          <a:stretch/>
        </p:blipFill>
        <p:spPr bwMode="auto">
          <a:xfrm>
            <a:off x="3351202" y="3418717"/>
            <a:ext cx="1684823" cy="3143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nachalo4ka.ru/wp-content/uploads/2014/08/zabor-shtaketnik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79348"/>
          <a:stretch/>
        </p:blipFill>
        <p:spPr bwMode="auto">
          <a:xfrm>
            <a:off x="4784217" y="3418717"/>
            <a:ext cx="1684823" cy="3143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nachalo4ka.ru/wp-content/uploads/2014/08/zabor-shtaketnik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7636" t="4776" r="1913" b="-4776"/>
          <a:stretch/>
        </p:blipFill>
        <p:spPr bwMode="auto">
          <a:xfrm>
            <a:off x="6469040" y="3587181"/>
            <a:ext cx="1668439" cy="31432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7416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467544" y="404664"/>
            <a:ext cx="8136904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3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. 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ЗРИТЕЛЬНАЯ ГИМНАСТИКА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«ФУТБОЛ»</a:t>
            </a: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3200" b="1" dirty="0" smtClean="0">
                <a:solidFill>
                  <a:srgbClr val="660066"/>
                </a:solidFill>
              </a:rPr>
              <a:t>Цель: </a:t>
            </a:r>
            <a:r>
              <a:rPr lang="ru-RU" sz="3200" dirty="0" smtClean="0">
                <a:solidFill>
                  <a:srgbClr val="660066"/>
                </a:solidFill>
              </a:rPr>
              <a:t>снятие утомляемости глаз и укрепление зрения дошкольников.</a:t>
            </a:r>
          </a:p>
          <a:p>
            <a:endParaRPr lang="ru-RU" sz="32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Ход игры</a:t>
            </a:r>
          </a:p>
          <a:p>
            <a:r>
              <a:rPr lang="ru-RU" sz="3200" dirty="0" smtClean="0">
                <a:solidFill>
                  <a:srgbClr val="660066"/>
                </a:solidFill>
              </a:rPr>
              <a:t>Глазами следить  за движением мяча.</a:t>
            </a:r>
          </a:p>
          <a:p>
            <a:endParaRPr lang="ru-RU" sz="32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3200" b="1" dirty="0" smtClean="0">
                <a:solidFill>
                  <a:srgbClr val="660066"/>
                </a:solidFill>
                <a:ea typeface="Cambria" pitchFamily="18" charset="0"/>
              </a:rPr>
              <a:t>Слайд  </a:t>
            </a:r>
          </a:p>
          <a:p>
            <a:r>
              <a:rPr lang="ru-RU" sz="3200" dirty="0" smtClean="0">
                <a:solidFill>
                  <a:srgbClr val="660066"/>
                </a:solidFill>
                <a:ea typeface="Cambria" pitchFamily="18" charset="0"/>
              </a:rPr>
              <a:t>Анимация включается автоматически.</a:t>
            </a:r>
            <a:r>
              <a:rPr lang="ru-RU" sz="3200" dirty="0" smtClean="0"/>
              <a:t> </a:t>
            </a:r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0"/>
          <p:cNvSpPr>
            <a:spLocks noChangeArrowheads="1"/>
          </p:cNvSpPr>
          <p:nvPr/>
        </p:nvSpPr>
        <p:spPr bwMode="auto">
          <a:xfrm>
            <a:off x="0" y="0"/>
            <a:ext cx="1258888" cy="68580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altLang="ru-RU"/>
          </a:p>
        </p:txBody>
      </p:sp>
      <p:sp>
        <p:nvSpPr>
          <p:cNvPr id="7171" name="Rectangle 21"/>
          <p:cNvSpPr>
            <a:spLocks noChangeArrowheads="1"/>
          </p:cNvSpPr>
          <p:nvPr/>
        </p:nvSpPr>
        <p:spPr bwMode="auto">
          <a:xfrm>
            <a:off x="1258888" y="0"/>
            <a:ext cx="1225550" cy="6858000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altLang="ru-RU"/>
          </a:p>
        </p:txBody>
      </p:sp>
      <p:sp>
        <p:nvSpPr>
          <p:cNvPr id="7172" name="Rectangle 22"/>
          <p:cNvSpPr>
            <a:spLocks noChangeArrowheads="1"/>
          </p:cNvSpPr>
          <p:nvPr/>
        </p:nvSpPr>
        <p:spPr bwMode="auto">
          <a:xfrm>
            <a:off x="2484438" y="0"/>
            <a:ext cx="1439862" cy="68580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altLang="ru-RU"/>
          </a:p>
        </p:txBody>
      </p:sp>
      <p:sp>
        <p:nvSpPr>
          <p:cNvPr id="7173" name="Rectangle 23"/>
          <p:cNvSpPr>
            <a:spLocks noChangeArrowheads="1"/>
          </p:cNvSpPr>
          <p:nvPr/>
        </p:nvSpPr>
        <p:spPr bwMode="auto">
          <a:xfrm>
            <a:off x="3851275" y="0"/>
            <a:ext cx="1296988" cy="6858000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altLang="ru-RU"/>
          </a:p>
        </p:txBody>
      </p:sp>
      <p:sp>
        <p:nvSpPr>
          <p:cNvPr id="7174" name="Rectangle 24"/>
          <p:cNvSpPr>
            <a:spLocks noChangeArrowheads="1"/>
          </p:cNvSpPr>
          <p:nvPr/>
        </p:nvSpPr>
        <p:spPr bwMode="auto">
          <a:xfrm>
            <a:off x="5148263" y="0"/>
            <a:ext cx="1368425" cy="68580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altLang="ru-RU"/>
          </a:p>
        </p:txBody>
      </p:sp>
      <p:sp>
        <p:nvSpPr>
          <p:cNvPr id="7175" name="Rectangle 25"/>
          <p:cNvSpPr>
            <a:spLocks noChangeArrowheads="1"/>
          </p:cNvSpPr>
          <p:nvPr/>
        </p:nvSpPr>
        <p:spPr bwMode="auto">
          <a:xfrm>
            <a:off x="6516688" y="0"/>
            <a:ext cx="1295400" cy="6858000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altLang="ru-RU"/>
          </a:p>
        </p:txBody>
      </p:sp>
      <p:sp>
        <p:nvSpPr>
          <p:cNvPr id="7176" name="Rectangle 26"/>
          <p:cNvSpPr>
            <a:spLocks noChangeArrowheads="1"/>
          </p:cNvSpPr>
          <p:nvPr/>
        </p:nvSpPr>
        <p:spPr bwMode="auto">
          <a:xfrm>
            <a:off x="7775575" y="0"/>
            <a:ext cx="1368425" cy="68580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ru-RU" altLang="ru-RU"/>
          </a:p>
        </p:txBody>
      </p:sp>
      <p:pic>
        <p:nvPicPr>
          <p:cNvPr id="3074" name="Picture 2" descr="Картинка 31 из 978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611188" y="549275"/>
            <a:ext cx="1101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Картинка 31 из 978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7451725" y="404813"/>
            <a:ext cx="1101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Картинка 31 из 978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4067175" y="2781300"/>
            <a:ext cx="1101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Картинка 31 из 978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611188" y="5300663"/>
            <a:ext cx="1101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Картинка 31 из 978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7524750" y="5300663"/>
            <a:ext cx="1101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Картинка 31 из 978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4067175" y="404813"/>
            <a:ext cx="1101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Картинка 31 из 978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4140200" y="5300663"/>
            <a:ext cx="1101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 descr="Картинка 31 из 978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6372225" y="2781300"/>
            <a:ext cx="1101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Картинка 31 из 978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6000"/>
          </a:blip>
          <a:srcRect/>
          <a:stretch>
            <a:fillRect/>
          </a:stretch>
        </p:blipFill>
        <p:spPr bwMode="auto">
          <a:xfrm>
            <a:off x="1547813" y="2708275"/>
            <a:ext cx="1101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2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Футбол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39200" y="6553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5" presetClass="entr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3" presetID="10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10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55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59" presetID="10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63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67" presetID="10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71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7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1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8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86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91" presetID="3" presetClass="path" presetSubtype="0" repeatCount="3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712 -0.00208 L 0.01823 -0.34282 L 0.2941 -0.00208 L 0.01823 0.33935 L -0.25712 -0.00208 Z " pathEditMode="relative" rAng="0" ptsTypes="FFFFF">
                                      <p:cBhvr>
                                        <p:cTn id="9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9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9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im0-tub-ru.yandex.net/i?id=06c83bb20459f7c29773ebc63a3cb340&amp;n=1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3" name="AutoShape 7" descr="https://otvet.imgsmail.ru/download/105879506_e4e7d0631d8ac4eb3c8f9866c5ae0f14_80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858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4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. 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ИГРЫ НА ОБОГАЩЕНИЕ СЛОВАРНОГО ЗАПАСА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Д/и «Назови одним словом.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Что лишнее?»</a:t>
            </a:r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 </a:t>
            </a:r>
            <a:r>
              <a:rPr lang="ru-RU" sz="2800" dirty="0" smtClean="0">
                <a:solidFill>
                  <a:srgbClr val="660066"/>
                </a:solidFill>
              </a:rPr>
              <a:t>Упражнять детей в классификации предметов, умении находить лишний предмет.</a:t>
            </a:r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На экране появляется изображения предметов: посуда, мебель, цветы, ягоды.</a:t>
            </a:r>
          </a:p>
          <a:p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-Что это? - дети перечисляют предметы.</a:t>
            </a:r>
          </a:p>
          <a:p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-Как назвать одним словом? – посуда.</a:t>
            </a:r>
          </a:p>
          <a:p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-Что здесь лишнее ? - называют и т.д.</a:t>
            </a:r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 </a:t>
            </a: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 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Щелчком  выделяют только лишний предмет в группе.</a:t>
            </a: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 cstate="print"/>
          <a:srcRect l="3571" t="4746" r="6044" b="10508"/>
          <a:stretch>
            <a:fillRect/>
          </a:stretch>
        </p:blipFill>
        <p:spPr bwMode="auto">
          <a:xfrm>
            <a:off x="107504" y="188640"/>
            <a:ext cx="3888432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260648"/>
            <a:ext cx="136815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cf.ppt-online.org/files1/slide/r/RVAs3pz8TI6cxJNECDYOlX9bn2fHogSaFBPQvm5wL7/slide-29.jpg"/>
          <p:cNvPicPr/>
          <p:nvPr/>
        </p:nvPicPr>
        <p:blipFill>
          <a:blip r:embed="rId5" cstate="print"/>
          <a:srcRect l="4013" t="18356" r="7271" b="3250"/>
          <a:stretch>
            <a:fillRect/>
          </a:stretch>
        </p:blipFill>
        <p:spPr bwMode="auto">
          <a:xfrm>
            <a:off x="4644008" y="144016"/>
            <a:ext cx="4392488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https://fs01.vseosvita.ua/0100519m-8878/062.gi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060848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i.artfile.ru/3300x2550_720521_%5bwww.ArtFile.ru%5d.jpg"/>
          <p:cNvPicPr/>
          <p:nvPr/>
        </p:nvPicPr>
        <p:blipFill>
          <a:blip r:embed="rId7" cstate="print"/>
          <a:srcRect l="-860" t="4638" r="2398" b="4267"/>
          <a:stretch>
            <a:fillRect/>
          </a:stretch>
        </p:blipFill>
        <p:spPr bwMode="auto">
          <a:xfrm>
            <a:off x="0" y="3356992"/>
            <a:ext cx="4320480" cy="3501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https://st4.depositphotos.com/10850402/25376/i/950/depositphotos_253765974-stock-photo-tomato-isolated-on-white-background.jpg"/>
          <p:cNvPicPr/>
          <p:nvPr/>
        </p:nvPicPr>
        <p:blipFill>
          <a:blip r:embed="rId8" cstate="print"/>
          <a:srcRect l="19090" t="8252" r="17494" b="1942"/>
          <a:stretch>
            <a:fillRect/>
          </a:stretch>
        </p:blipFill>
        <p:spPr bwMode="auto">
          <a:xfrm>
            <a:off x="1835696" y="4725144"/>
            <a:ext cx="1008112" cy="968499"/>
          </a:xfrm>
          <a:prstGeom prst="ellipse">
            <a:avLst/>
          </a:prstGeom>
          <a:ln>
            <a:noFill/>
          </a:ln>
          <a:effectLst/>
        </p:spPr>
      </p:pic>
      <p:pic>
        <p:nvPicPr>
          <p:cNvPr id="11" name="Рисунок 10" descr="https://thumbs.dreamstime.com/b/%D0%BF%D0%B8%D0%BD%D0%BA-%D1%86%D0%B2%D0%B5%D1%82%D0%BA%D0%B0-%D0%BF%D0%BE-%D0%BD%D1%8F-68737403.jpg"/>
          <p:cNvPicPr/>
          <p:nvPr/>
        </p:nvPicPr>
        <p:blipFill>
          <a:blip r:embed="rId9" cstate="print"/>
          <a:srcRect l="4118" t="5034" r="8235" b="8137"/>
          <a:stretch>
            <a:fillRect/>
          </a:stretch>
        </p:blipFill>
        <p:spPr bwMode="auto">
          <a:xfrm>
            <a:off x="4860032" y="5013176"/>
            <a:ext cx="2016224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https://avatars.mds.yandex.net/get-zen_doc/22526/pub_5c48e5d5fad3ae05977535c0_5c48eb6c8abb3600af9d3d93/scale_1200"/>
          <p:cNvPicPr/>
          <p:nvPr/>
        </p:nvPicPr>
        <p:blipFill>
          <a:blip r:embed="rId10" cstate="print"/>
          <a:srcRect l="10660" t="10929" r="10476" b="11475"/>
          <a:stretch>
            <a:fillRect/>
          </a:stretch>
        </p:blipFill>
        <p:spPr bwMode="auto">
          <a:xfrm>
            <a:off x="4860032" y="3573016"/>
            <a:ext cx="2016224" cy="1368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https://img-fotki.yandex.ru/get/5414/114259404.54b/0_85cba_32002de8_XXL.jpg"/>
          <p:cNvPicPr/>
          <p:nvPr/>
        </p:nvPicPr>
        <p:blipFill>
          <a:blip r:embed="rId11" cstate="print"/>
          <a:srcRect l="5096" t="10170" r="12739" b="13559"/>
          <a:stretch>
            <a:fillRect/>
          </a:stretch>
        </p:blipFill>
        <p:spPr bwMode="auto">
          <a:xfrm>
            <a:off x="6732240" y="5013176"/>
            <a:ext cx="216024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s://pro-dachu.com/wp-content/uploads/5/4/b/54b5ae171744d4e81145d100d06f2ad6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20272" y="3573016"/>
            <a:ext cx="1944216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8463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5.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ДИДАКТИЧЕСКАЯ ИГРА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«Кто лишний? Что лишнее?»</a:t>
            </a:r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 </a:t>
            </a:r>
            <a:r>
              <a:rPr lang="ru-RU" sz="2800" dirty="0" smtClean="0">
                <a:solidFill>
                  <a:srgbClr val="660066"/>
                </a:solidFill>
              </a:rPr>
              <a:t>Закрепить у детей умение находить лишний предмет, уточнить название предметов; активизировать в речи детей соответствующий словарь; развивать наблюдательность </a:t>
            </a: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На экране появляется изображения животных и курица.</a:t>
            </a:r>
          </a:p>
          <a:p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-Кто лишний? </a:t>
            </a:r>
          </a:p>
          <a:p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-Почему курица лишняя? И т. д.</a:t>
            </a: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При нажатии на правильный объект- он увеличивается, при ошибке –  исчезает.</a:t>
            </a: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>
            <a:clrChange>
              <a:clrFrom>
                <a:srgbClr val="FFFDF8"/>
              </a:clrFrom>
              <a:clrTo>
                <a:srgbClr val="FFFDF8">
                  <a:alpha val="0"/>
                </a:srgbClr>
              </a:clrTo>
            </a:clrChange>
          </a:blip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Прямая соединительная линия 3"/>
          <p:cNvCxnSpPr/>
          <p:nvPr/>
        </p:nvCxnSpPr>
        <p:spPr>
          <a:xfrm flipV="1">
            <a:off x="0" y="3356992"/>
            <a:ext cx="9144000" cy="72008"/>
          </a:xfrm>
          <a:prstGeom prst="line">
            <a:avLst/>
          </a:prstGeom>
          <a:ln w="63500" cmpd="sng">
            <a:solidFill>
              <a:srgbClr val="66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 descr="https://i.pinimg.com/originals/4b/85/95/4b85953564ec9239aed406857b23e8c2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6224" y="1196752"/>
            <a:ext cx="154766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d38trduahtodj3.cloudfront.net/images.ashx?t=ig&amp;rid=MidSouthFair&amp;i=wolf.jpg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908720"/>
            <a:ext cx="136815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img2.freepng.ru/20180616/prb/kisspng-plymouth-rock-chicken-feral-chicken-buffalo-wing-r-poultry-5b255048653f10.1184705015291720404147.jpg"/>
          <p:cNvPicPr/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19343" t="7692" r="17102" b="3550"/>
          <a:stretch>
            <a:fillRect/>
          </a:stretch>
        </p:blipFill>
        <p:spPr bwMode="auto">
          <a:xfrm>
            <a:off x="5868144" y="980728"/>
            <a:ext cx="145846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s://pp.userapi.com/c844416/v844416878/82c60/dj_qj333eVA.jpg"/>
          <p:cNvPicPr/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30" b="2158"/>
          <a:stretch>
            <a:fillRect/>
          </a:stretch>
        </p:blipFill>
        <p:spPr bwMode="auto">
          <a:xfrm>
            <a:off x="7452320" y="4293096"/>
            <a:ext cx="12241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https://thypix.com/wp-content/uploads/2020/05/fox-10-700x971.png"/>
          <p:cNvPicPr/>
          <p:nvPr/>
        </p:nvPicPr>
        <p:blipFill>
          <a:blip r:embed="rId7" cstate="print"/>
          <a:srcRect r="-140" b="3376"/>
          <a:stretch>
            <a:fillRect/>
          </a:stretch>
        </p:blipFill>
        <p:spPr bwMode="auto">
          <a:xfrm>
            <a:off x="467544" y="980729"/>
            <a:ext cx="108012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Рисунок 24" descr="https://www.vippng.com/png/detail/363-3637666_cosas-para-photoscape-imgenes-para-photoscape-photoshop-.png"/>
          <p:cNvPicPr/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7859" t="5479" r="8644" b="4452"/>
          <a:stretch>
            <a:fillRect/>
          </a:stretch>
        </p:blipFill>
        <p:spPr bwMode="auto">
          <a:xfrm>
            <a:off x="7452320" y="836712"/>
            <a:ext cx="129614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s://cdn.clipart.email/acd3fe77ebcf577acaeee3172d5e5531_dandelion-clip-art-png-4730x6000px-common-dandelion-annual-_820-1040.jpeg"/>
          <p:cNvPicPr/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4437112"/>
            <a:ext cx="108012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s://c7.hotpng.com/preview/946/384/839/5bbe1d1b8004c.jpg"/>
          <p:cNvPicPr/>
          <p:nvPr/>
        </p:nvPicPr>
        <p:blipFill>
          <a:blip r:embed="rId10" cstate="print">
            <a:clrChange>
              <a:clrFrom>
                <a:srgbClr val="E2E2E2"/>
              </a:clrFrom>
              <a:clrTo>
                <a:srgbClr val="E2E2E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688" y="4437112"/>
            <a:ext cx="64807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s://www.freepngimg.com/thumb/flowers/20791-3-white-camomile.pn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771800" y="4365105"/>
            <a:ext cx="1152128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s://cdn.pixabay.com/photo/2017/01/16/15/24/perfect-love-1984330_1280.png"/>
          <p:cNvPicPr/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19" t="10241" r="4799" b="9337"/>
          <a:stretch>
            <a:fillRect/>
          </a:stretch>
        </p:blipFill>
        <p:spPr bwMode="auto">
          <a:xfrm>
            <a:off x="6012160" y="4437113"/>
            <a:ext cx="1008112" cy="1152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s://kladraz.ru/images/photos/3e5b95fd28835c32321075d172ae7657.jpg"/>
          <p:cNvPicPr/>
          <p:nvPr/>
        </p:nvPicPr>
        <p:blipFill>
          <a:blip r:embed="rId13" cstate="print"/>
          <a:srcRect r="4487" b="3415"/>
          <a:stretch>
            <a:fillRect/>
          </a:stretch>
        </p:blipFill>
        <p:spPr bwMode="auto">
          <a:xfrm>
            <a:off x="4427984" y="4437112"/>
            <a:ext cx="86409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895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6.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ДИДАКТИЧЕСКАЯ ИГРА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«Овощи и фрукты»</a:t>
            </a: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 </a:t>
            </a:r>
            <a:r>
              <a:rPr lang="ru-RU" sz="2800" dirty="0" smtClean="0">
                <a:solidFill>
                  <a:srgbClr val="660066"/>
                </a:solidFill>
              </a:rPr>
              <a:t>Развивать у детей умение  узнавать овощи и фрукты.</a:t>
            </a: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 </a:t>
            </a: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Собрать в корзинки овощи и фрукты.</a:t>
            </a:r>
            <a:endParaRPr lang="ru-RU" sz="2800" dirty="0" smtClean="0">
              <a:solidFill>
                <a:srgbClr val="660066"/>
              </a:solidFill>
            </a:endParaRP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</a:t>
            </a:r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Щелчком  нажимать на картинки. </a:t>
            </a: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фон" descr="https://ds05.infourok.ru/uploads/ex/0b96/0006128d-4c2f70e9/17/hello_html_m52b361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корзна с овощами" descr="https://img-fotki.yandex.ru/get/5647/66124276.186/0_95c61_cf5c05f9_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643314"/>
            <a:ext cx="2521227" cy="2714644"/>
          </a:xfrm>
          <a:prstGeom prst="rect">
            <a:avLst/>
          </a:prstGeom>
          <a:noFill/>
        </p:spPr>
      </p:pic>
      <p:pic>
        <p:nvPicPr>
          <p:cNvPr id="7" name="перец" descr="http://pngimg.com/uploads/pepper/pepper_PNG325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3357562"/>
            <a:ext cx="642942" cy="868313"/>
          </a:xfrm>
          <a:prstGeom prst="rect">
            <a:avLst/>
          </a:prstGeom>
          <a:noFill/>
        </p:spPr>
      </p:pic>
      <p:pic>
        <p:nvPicPr>
          <p:cNvPr id="10" name="персик" descr="https://i.postimg.cc/Cx4RQDRD/Meyve-Png-Gozdeforum-Forumelele-Nil-39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43834" y="4714884"/>
            <a:ext cx="1056568" cy="857256"/>
          </a:xfrm>
          <a:prstGeom prst="rect">
            <a:avLst/>
          </a:prstGeom>
          <a:noFill/>
        </p:spPr>
      </p:pic>
      <p:pic>
        <p:nvPicPr>
          <p:cNvPr id="11" name="мандарин" descr="http://www.playcast.ru/uploads/2016/12/09/2082679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43372" y="5429264"/>
            <a:ext cx="1319636" cy="928694"/>
          </a:xfrm>
          <a:prstGeom prst="rect">
            <a:avLst/>
          </a:prstGeom>
          <a:noFill/>
        </p:spPr>
      </p:pic>
      <p:pic>
        <p:nvPicPr>
          <p:cNvPr id="12" name="гранат" descr="http://akademshop.ru/upload/iblock/25e/25e29d01a750f2f8902439ae49c9a47f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2" y="4214818"/>
            <a:ext cx="785786" cy="870635"/>
          </a:xfrm>
          <a:prstGeom prst="rect">
            <a:avLst/>
          </a:prstGeom>
          <a:noFill/>
        </p:spPr>
      </p:pic>
      <p:pic>
        <p:nvPicPr>
          <p:cNvPr id="13" name="груша" descr="http://zabavnik.club/wp-content/uploads/grusha_19_18105824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72264" y="4500570"/>
            <a:ext cx="681578" cy="928670"/>
          </a:xfrm>
          <a:prstGeom prst="rect">
            <a:avLst/>
          </a:prstGeom>
          <a:noFill/>
        </p:spPr>
      </p:pic>
      <p:pic>
        <p:nvPicPr>
          <p:cNvPr id="14" name="яблоко" descr="https://fs01.vseosvita.ua/01000rtw-8a8d/009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357686" y="4286256"/>
            <a:ext cx="871245" cy="1059605"/>
          </a:xfrm>
          <a:prstGeom prst="rect">
            <a:avLst/>
          </a:prstGeom>
          <a:noFill/>
        </p:spPr>
      </p:pic>
      <p:pic>
        <p:nvPicPr>
          <p:cNvPr id="15" name="лимон" descr="https://png-images.ru/wp-content/uploads/2015/02/02/4191/png/lemon_PNG3874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57818" y="3714752"/>
            <a:ext cx="777558" cy="1000108"/>
          </a:xfrm>
          <a:prstGeom prst="rect">
            <a:avLst/>
          </a:prstGeom>
          <a:noFill/>
        </p:spPr>
      </p:pic>
      <p:pic>
        <p:nvPicPr>
          <p:cNvPr id="16" name="помидор" descr="http://img.lenagold.ru/p/pomid/pomid60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01024" y="3929066"/>
            <a:ext cx="737940" cy="719622"/>
          </a:xfrm>
          <a:prstGeom prst="rect">
            <a:avLst/>
          </a:prstGeom>
          <a:noFill/>
        </p:spPr>
      </p:pic>
      <p:pic>
        <p:nvPicPr>
          <p:cNvPr id="17" name="баклажан" descr="http://galerey-room.ru/images/203653_1383932213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071802" y="5286388"/>
            <a:ext cx="1404894" cy="1167818"/>
          </a:xfrm>
          <a:prstGeom prst="rect">
            <a:avLst/>
          </a:prstGeom>
          <a:noFill/>
        </p:spPr>
      </p:pic>
      <p:pic>
        <p:nvPicPr>
          <p:cNvPr id="18" name="капуста" descr="https://i.pinimg.com/originals/26/67/68/266768aae54b3c7774e90f6c32502a7d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29454" y="3714752"/>
            <a:ext cx="726255" cy="679446"/>
          </a:xfrm>
          <a:prstGeom prst="rect">
            <a:avLst/>
          </a:prstGeom>
          <a:noFill/>
        </p:spPr>
      </p:pic>
      <p:pic>
        <p:nvPicPr>
          <p:cNvPr id="19" name="лук" descr="https://zabavnik.club/wp-content/uploads/luk_kartinka_dlya_detey_5_09173708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643570" y="5072074"/>
            <a:ext cx="970881" cy="1138235"/>
          </a:xfrm>
          <a:prstGeom prst="rect">
            <a:avLst/>
          </a:prstGeom>
          <a:noFill/>
        </p:spPr>
      </p:pic>
      <p:pic>
        <p:nvPicPr>
          <p:cNvPr id="20" name="огурец" descr="https://4.bp.blogspot.com/-99YAk-kWPkk/Wesm1W3rvEI/AAAAAAAACEM/g4PLxiy3qp8IEiNtEBCMG3Y8Jrb_2TJgQCLcBGAs/s1600/Cucumber_PNG_Clipart-468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19319282">
            <a:off x="6929433" y="5483758"/>
            <a:ext cx="990490" cy="341100"/>
          </a:xfrm>
          <a:prstGeom prst="rect">
            <a:avLst/>
          </a:prstGeom>
          <a:noFill/>
        </p:spPr>
      </p:pic>
      <p:pic>
        <p:nvPicPr>
          <p:cNvPr id="22" name="баклажан2" descr="http://galerey-room.ru/images/203653_1383932213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142976" y="4357694"/>
            <a:ext cx="1318954" cy="1096380"/>
          </a:xfrm>
          <a:prstGeom prst="rect">
            <a:avLst/>
          </a:prstGeom>
          <a:noFill/>
        </p:spPr>
      </p:pic>
      <p:pic>
        <p:nvPicPr>
          <p:cNvPr id="23" name="огурец 2" descr="https://4.bp.blogspot.com/-99YAk-kWPkk/Wesm1W3rvEI/AAAAAAAACEM/g4PLxiy3qp8IEiNtEBCMG3Y8Jrb_2TJgQCLcBGAs/s1600/Cucumber_PNG_Clipart-468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19319282">
            <a:off x="1785897" y="4840816"/>
            <a:ext cx="990490" cy="341100"/>
          </a:xfrm>
          <a:prstGeom prst="rect">
            <a:avLst/>
          </a:prstGeom>
          <a:noFill/>
        </p:spPr>
      </p:pic>
      <p:pic>
        <p:nvPicPr>
          <p:cNvPr id="24" name="лук2" descr="https://zabavnik.club/wp-content/uploads/luk_kartinka_dlya_detey_5_09173708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643042" y="4000504"/>
            <a:ext cx="788077" cy="923921"/>
          </a:xfrm>
          <a:prstGeom prst="rect">
            <a:avLst/>
          </a:prstGeom>
          <a:noFill/>
        </p:spPr>
      </p:pic>
      <p:pic>
        <p:nvPicPr>
          <p:cNvPr id="25" name="капуста 2" descr="https://i.pinimg.com/originals/26/67/68/266768aae54b3c7774e90f6c32502a7d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913898" y="4214818"/>
            <a:ext cx="763596" cy="714380"/>
          </a:xfrm>
          <a:prstGeom prst="rect">
            <a:avLst/>
          </a:prstGeom>
          <a:noFill/>
        </p:spPr>
      </p:pic>
      <p:pic>
        <p:nvPicPr>
          <p:cNvPr id="26" name="помидор 2" descr="http://img.lenagold.ru/p/pomid/pomid60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000100" y="4857760"/>
            <a:ext cx="737940" cy="719622"/>
          </a:xfrm>
          <a:prstGeom prst="rect">
            <a:avLst/>
          </a:prstGeom>
          <a:noFill/>
        </p:spPr>
      </p:pic>
      <p:pic>
        <p:nvPicPr>
          <p:cNvPr id="21" name="перец 2" descr="http://pngimg.com/uploads/pepper/pepper_PNG3257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42910" y="4454173"/>
            <a:ext cx="571504" cy="771834"/>
          </a:xfrm>
          <a:prstGeom prst="rect">
            <a:avLst/>
          </a:prstGeom>
          <a:noFill/>
        </p:spPr>
      </p:pic>
      <p:sp>
        <p:nvSpPr>
          <p:cNvPr id="27" name="Облако 26"/>
          <p:cNvSpPr/>
          <p:nvPr/>
        </p:nvSpPr>
        <p:spPr>
          <a:xfrm>
            <a:off x="3286116" y="142852"/>
            <a:ext cx="4143404" cy="2286016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надпись"/>
          <p:cNvSpPr txBox="1"/>
          <p:nvPr/>
        </p:nvSpPr>
        <p:spPr>
          <a:xfrm>
            <a:off x="3500430" y="500042"/>
            <a:ext cx="38576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Comic Sans MS" pitchFamily="66" charset="0"/>
              </a:rPr>
              <a:t>Собери в корзинку только овощи!</a:t>
            </a:r>
            <a:endParaRPr lang="ru-RU" sz="3200" b="1" dirty="0">
              <a:latin typeface="Comic Sans MS" pitchFamily="66" charset="0"/>
            </a:endParaRPr>
          </a:p>
        </p:txBody>
      </p:sp>
      <p:pic>
        <p:nvPicPr>
          <p:cNvPr id="29" name="стрелка" descr="https://static-eu.insales.ru/files/1/2552/9931256/original/%D1%81%D1%82%D1%80%D0%B5%D0%BB%D0%BA%D0%B0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 flipV="1">
            <a:off x="7572396" y="6071335"/>
            <a:ext cx="1398516" cy="78666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фон" descr="https://ds05.infourok.ru/uploads/ex/0b96/0006128d-4c2f70e9/17/hello_html_m52b361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корзна с овощами" descr="https://img-fotki.yandex.ru/get/5647/66124276.186/0_95c61_cf5c05f9_X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643314"/>
            <a:ext cx="2521227" cy="2714644"/>
          </a:xfrm>
          <a:prstGeom prst="rect">
            <a:avLst/>
          </a:prstGeom>
          <a:noFill/>
        </p:spPr>
      </p:pic>
      <p:pic>
        <p:nvPicPr>
          <p:cNvPr id="6" name="перец" descr="http://pngimg.com/uploads/pepper/pepper_PNG325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2" y="3357562"/>
            <a:ext cx="642942" cy="868313"/>
          </a:xfrm>
          <a:prstGeom prst="rect">
            <a:avLst/>
          </a:prstGeom>
          <a:noFill/>
        </p:spPr>
      </p:pic>
      <p:pic>
        <p:nvPicPr>
          <p:cNvPr id="7" name="персик" descr="https://i.postimg.cc/Cx4RQDRD/Meyve-Png-Gozdeforum-Forumelele-Nil-396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43834" y="4714884"/>
            <a:ext cx="1056568" cy="857256"/>
          </a:xfrm>
          <a:prstGeom prst="rect">
            <a:avLst/>
          </a:prstGeom>
          <a:noFill/>
        </p:spPr>
      </p:pic>
      <p:pic>
        <p:nvPicPr>
          <p:cNvPr id="8" name="мандарин" descr="http://www.playcast.ru/uploads/2016/12/09/2082679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43372" y="5429264"/>
            <a:ext cx="1319636" cy="928694"/>
          </a:xfrm>
          <a:prstGeom prst="rect">
            <a:avLst/>
          </a:prstGeom>
          <a:noFill/>
        </p:spPr>
      </p:pic>
      <p:pic>
        <p:nvPicPr>
          <p:cNvPr id="9" name="гранат" descr="http://akademshop.ru/upload/iblock/25e/25e29d01a750f2f8902439ae49c9a47f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2" y="4214818"/>
            <a:ext cx="785786" cy="870635"/>
          </a:xfrm>
          <a:prstGeom prst="rect">
            <a:avLst/>
          </a:prstGeom>
          <a:noFill/>
        </p:spPr>
      </p:pic>
      <p:pic>
        <p:nvPicPr>
          <p:cNvPr id="10" name="груша" descr="http://zabavnik.club/wp-content/uploads/grusha_19_18105824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72264" y="4500570"/>
            <a:ext cx="681578" cy="928670"/>
          </a:xfrm>
          <a:prstGeom prst="rect">
            <a:avLst/>
          </a:prstGeom>
          <a:noFill/>
        </p:spPr>
      </p:pic>
      <p:pic>
        <p:nvPicPr>
          <p:cNvPr id="11" name="яблоко" descr="https://fs01.vseosvita.ua/01000rtw-8a8d/009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357686" y="4286256"/>
            <a:ext cx="871245" cy="1059605"/>
          </a:xfrm>
          <a:prstGeom prst="rect">
            <a:avLst/>
          </a:prstGeom>
          <a:noFill/>
        </p:spPr>
      </p:pic>
      <p:pic>
        <p:nvPicPr>
          <p:cNvPr id="12" name="лимон" descr="https://png-images.ru/wp-content/uploads/2015/02/02/4191/png/lemon_PNG3874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57818" y="3714752"/>
            <a:ext cx="777558" cy="1000108"/>
          </a:xfrm>
          <a:prstGeom prst="rect">
            <a:avLst/>
          </a:prstGeom>
          <a:noFill/>
        </p:spPr>
      </p:pic>
      <p:pic>
        <p:nvPicPr>
          <p:cNvPr id="13" name="помидор" descr="http://img.lenagold.ru/p/pomid/pomid60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01024" y="3929066"/>
            <a:ext cx="737940" cy="719622"/>
          </a:xfrm>
          <a:prstGeom prst="rect">
            <a:avLst/>
          </a:prstGeom>
          <a:noFill/>
        </p:spPr>
      </p:pic>
      <p:pic>
        <p:nvPicPr>
          <p:cNvPr id="14" name="баклажан" descr="http://galerey-room.ru/images/203653_1383932213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071802" y="5286388"/>
            <a:ext cx="1404894" cy="1167818"/>
          </a:xfrm>
          <a:prstGeom prst="rect">
            <a:avLst/>
          </a:prstGeom>
          <a:noFill/>
        </p:spPr>
      </p:pic>
      <p:pic>
        <p:nvPicPr>
          <p:cNvPr id="15" name="капуста" descr="https://i.pinimg.com/originals/26/67/68/266768aae54b3c7774e90f6c32502a7d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29454" y="3714752"/>
            <a:ext cx="726255" cy="679446"/>
          </a:xfrm>
          <a:prstGeom prst="rect">
            <a:avLst/>
          </a:prstGeom>
          <a:noFill/>
        </p:spPr>
      </p:pic>
      <p:pic>
        <p:nvPicPr>
          <p:cNvPr id="16" name="лук" descr="https://zabavnik.club/wp-content/uploads/luk_kartinka_dlya_detey_5_09173708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643570" y="5072074"/>
            <a:ext cx="970881" cy="1138235"/>
          </a:xfrm>
          <a:prstGeom prst="rect">
            <a:avLst/>
          </a:prstGeom>
          <a:noFill/>
        </p:spPr>
      </p:pic>
      <p:pic>
        <p:nvPicPr>
          <p:cNvPr id="17" name="огурец" descr="https://4.bp.blogspot.com/-99YAk-kWPkk/Wesm1W3rvEI/AAAAAAAACEM/g4PLxiy3qp8IEiNtEBCMG3Y8Jrb_2TJgQCLcBGAs/s1600/Cucumber_PNG_Clipart-468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19319282">
            <a:off x="6929433" y="5483758"/>
            <a:ext cx="990490" cy="341100"/>
          </a:xfrm>
          <a:prstGeom prst="rect">
            <a:avLst/>
          </a:prstGeom>
          <a:noFill/>
        </p:spPr>
      </p:pic>
      <p:pic>
        <p:nvPicPr>
          <p:cNvPr id="24" name="гранат2" descr="http://akademshop.ru/upload/iblock/25e/25e29d01a750f2f8902439ae49c9a47f.pn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971600" y="4797152"/>
            <a:ext cx="656834" cy="727759"/>
          </a:xfrm>
          <a:prstGeom prst="rect">
            <a:avLst/>
          </a:prstGeom>
          <a:noFill/>
        </p:spPr>
      </p:pic>
      <p:pic>
        <p:nvPicPr>
          <p:cNvPr id="25" name="яблоко2" descr="https://fs01.vseosvita.ua/01000rtw-8a8d/009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547664" y="3861048"/>
            <a:ext cx="812506" cy="988167"/>
          </a:xfrm>
          <a:prstGeom prst="rect">
            <a:avLst/>
          </a:prstGeom>
          <a:noFill/>
        </p:spPr>
      </p:pic>
      <p:pic>
        <p:nvPicPr>
          <p:cNvPr id="26" name="мандарин2" descr="http://www.playcast.ru/uploads/2016/12/09/20826798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428728" y="4857760"/>
            <a:ext cx="1116615" cy="785818"/>
          </a:xfrm>
          <a:prstGeom prst="rect">
            <a:avLst/>
          </a:prstGeom>
          <a:noFill/>
        </p:spPr>
      </p:pic>
      <p:pic>
        <p:nvPicPr>
          <p:cNvPr id="27" name="груша 2" descr="http://zabavnik.club/wp-content/uploads/grusha_19_18105824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000100" y="4143380"/>
            <a:ext cx="629148" cy="857232"/>
          </a:xfrm>
          <a:prstGeom prst="rect">
            <a:avLst/>
          </a:prstGeom>
          <a:noFill/>
        </p:spPr>
      </p:pic>
      <p:pic>
        <p:nvPicPr>
          <p:cNvPr id="28" name="персик2" descr="https://i.postimg.cc/Cx4RQDRD/Meyve-Png-Gozdeforum-Forumelele-Nil-396.pn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57158" y="4500570"/>
            <a:ext cx="880473" cy="714380"/>
          </a:xfrm>
          <a:prstGeom prst="rect">
            <a:avLst/>
          </a:prstGeom>
          <a:noFill/>
        </p:spPr>
      </p:pic>
      <p:pic>
        <p:nvPicPr>
          <p:cNvPr id="29" name="лимон2" descr="https://png-images.ru/wp-content/uploads/2015/02/02/4191/png/lemon_PNG3874.pn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2000232" y="4500570"/>
            <a:ext cx="722017" cy="928670"/>
          </a:xfrm>
          <a:prstGeom prst="rect">
            <a:avLst/>
          </a:prstGeom>
          <a:noFill/>
        </p:spPr>
      </p:pic>
      <p:sp>
        <p:nvSpPr>
          <p:cNvPr id="30" name="Облако 29"/>
          <p:cNvSpPr/>
          <p:nvPr/>
        </p:nvSpPr>
        <p:spPr>
          <a:xfrm>
            <a:off x="3286116" y="142852"/>
            <a:ext cx="4143404" cy="2286016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надпись"/>
          <p:cNvSpPr txBox="1"/>
          <p:nvPr/>
        </p:nvSpPr>
        <p:spPr>
          <a:xfrm>
            <a:off x="3500430" y="500042"/>
            <a:ext cx="38576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Comic Sans MS" pitchFamily="66" charset="0"/>
              </a:rPr>
              <a:t>Собери в корзинку только фрукты!</a:t>
            </a:r>
            <a:endParaRPr lang="ru-RU" sz="3200" b="1" dirty="0">
              <a:latin typeface="Comic Sans MS" pitchFamily="66" charset="0"/>
            </a:endParaRPr>
          </a:p>
        </p:txBody>
      </p:sp>
      <p:pic>
        <p:nvPicPr>
          <p:cNvPr id="32" name="стрелка" descr="https://static-eu.insales.ru/files/1/2552/9931256/original/%D1%81%D1%82%D1%80%D0%B5%D0%BB%D0%BA%D0%B0.pn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 flipV="1">
            <a:off x="7572396" y="5857892"/>
            <a:ext cx="1398516" cy="78666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_uk-proigrysh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фон" descr="https://ds05.infourok.ru/uploads/ex/0b96/0006128d-4c2f70e9/17/hello_html_m52b361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корзна с овощами" descr="https://img-fotki.yandex.ru/get/5647/66124276.186/0_95c61_cf5c05f9_X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714752"/>
            <a:ext cx="2521227" cy="2714644"/>
          </a:xfrm>
          <a:prstGeom prst="rect">
            <a:avLst/>
          </a:prstGeom>
          <a:noFill/>
        </p:spPr>
      </p:pic>
      <p:pic>
        <p:nvPicPr>
          <p:cNvPr id="12" name="гранат2" descr="http://akademshop.ru/upload/iblock/25e/25e29d01a750f2f8902439ae49c9a47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4857760"/>
            <a:ext cx="656834" cy="727759"/>
          </a:xfrm>
          <a:prstGeom prst="rect">
            <a:avLst/>
          </a:prstGeom>
          <a:noFill/>
        </p:spPr>
      </p:pic>
      <p:pic>
        <p:nvPicPr>
          <p:cNvPr id="13" name="яблоко2" descr="https://fs01.vseosvita.ua/01000rtw-8a8d/00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4000504"/>
            <a:ext cx="812506" cy="988167"/>
          </a:xfrm>
          <a:prstGeom prst="rect">
            <a:avLst/>
          </a:prstGeom>
          <a:noFill/>
        </p:spPr>
      </p:pic>
      <p:pic>
        <p:nvPicPr>
          <p:cNvPr id="14" name="мандарин2" descr="http://www.playcast.ru/uploads/2016/12/09/2082679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4786322"/>
            <a:ext cx="1116615" cy="785818"/>
          </a:xfrm>
          <a:prstGeom prst="rect">
            <a:avLst/>
          </a:prstGeom>
          <a:noFill/>
        </p:spPr>
      </p:pic>
      <p:pic>
        <p:nvPicPr>
          <p:cNvPr id="15" name="груша 2" descr="http://zabavnik.club/wp-content/uploads/grusha_19_1810582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4143380"/>
            <a:ext cx="629148" cy="857232"/>
          </a:xfrm>
          <a:prstGeom prst="rect">
            <a:avLst/>
          </a:prstGeom>
          <a:noFill/>
        </p:spPr>
      </p:pic>
      <p:pic>
        <p:nvPicPr>
          <p:cNvPr id="16" name="персик2" descr="https://i.postimg.cc/Cx4RQDRD/Meyve-Png-Gozdeforum-Forumelele-Nil-39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86380" y="4500570"/>
            <a:ext cx="880473" cy="714380"/>
          </a:xfrm>
          <a:prstGeom prst="rect">
            <a:avLst/>
          </a:prstGeom>
          <a:noFill/>
        </p:spPr>
      </p:pic>
      <p:pic>
        <p:nvPicPr>
          <p:cNvPr id="18" name="корзна с овощами" descr="https://img-fotki.yandex.ru/get/5647/66124276.186/0_95c61_cf5c05f9_X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3643314"/>
            <a:ext cx="2521227" cy="2714644"/>
          </a:xfrm>
          <a:prstGeom prst="rect">
            <a:avLst/>
          </a:prstGeom>
          <a:noFill/>
        </p:spPr>
      </p:pic>
      <p:pic>
        <p:nvPicPr>
          <p:cNvPr id="17" name="лимон2" descr="https://png-images.ru/wp-content/uploads/2015/02/02/4191/png/lemon_PNG3874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29454" y="4572008"/>
            <a:ext cx="722017" cy="928670"/>
          </a:xfrm>
          <a:prstGeom prst="rect">
            <a:avLst/>
          </a:prstGeom>
          <a:noFill/>
        </p:spPr>
      </p:pic>
      <p:pic>
        <p:nvPicPr>
          <p:cNvPr id="5" name="перец 2" descr="http://pngimg.com/uploads/pepper/pepper_PNG3257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00166" y="4500570"/>
            <a:ext cx="571504" cy="771834"/>
          </a:xfrm>
          <a:prstGeom prst="rect">
            <a:avLst/>
          </a:prstGeom>
          <a:noFill/>
        </p:spPr>
      </p:pic>
      <p:pic>
        <p:nvPicPr>
          <p:cNvPr id="6" name="баклажан2" descr="http://galerey-room.ru/images/203653_1383932213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214546" y="4429132"/>
            <a:ext cx="1318954" cy="1096380"/>
          </a:xfrm>
          <a:prstGeom prst="rect">
            <a:avLst/>
          </a:prstGeom>
          <a:noFill/>
        </p:spPr>
      </p:pic>
      <p:pic>
        <p:nvPicPr>
          <p:cNvPr id="7" name="огурец 2" descr="https://4.bp.blogspot.com/-99YAk-kWPkk/Wesm1W3rvEI/AAAAAAAACEM/g4PLxiy3qp8IEiNtEBCMG3Y8Jrb_2TJgQCLcBGAs/s1600/Cucumber_PNG_Clipart-468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9319282">
            <a:off x="2928905" y="4840816"/>
            <a:ext cx="990490" cy="341100"/>
          </a:xfrm>
          <a:prstGeom prst="rect">
            <a:avLst/>
          </a:prstGeom>
          <a:noFill/>
        </p:spPr>
      </p:pic>
      <p:pic>
        <p:nvPicPr>
          <p:cNvPr id="9" name="капуста 2" descr="https://i.pinimg.com/originals/26/67/68/266768aae54b3c7774e90f6c32502a7d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28794" y="4214817"/>
            <a:ext cx="748831" cy="700567"/>
          </a:xfrm>
          <a:prstGeom prst="rect">
            <a:avLst/>
          </a:prstGeom>
          <a:noFill/>
        </p:spPr>
      </p:pic>
      <p:pic>
        <p:nvPicPr>
          <p:cNvPr id="10" name="помидор 2" descr="http://img.lenagold.ru/p/pomid/pomid60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857356" y="4857760"/>
            <a:ext cx="737940" cy="719622"/>
          </a:xfrm>
          <a:prstGeom prst="rect">
            <a:avLst/>
          </a:prstGeom>
          <a:noFill/>
        </p:spPr>
      </p:pic>
      <p:pic>
        <p:nvPicPr>
          <p:cNvPr id="8" name="лук2" descr="https://zabavnik.club/wp-content/uploads/luk_kartinka_dlya_detey_5_09173708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643174" y="4000504"/>
            <a:ext cx="788077" cy="923921"/>
          </a:xfrm>
          <a:prstGeom prst="rect">
            <a:avLst/>
          </a:prstGeom>
          <a:noFill/>
        </p:spPr>
      </p:pic>
      <p:sp>
        <p:nvSpPr>
          <p:cNvPr id="21" name="Пятно 1 20"/>
          <p:cNvSpPr/>
          <p:nvPr/>
        </p:nvSpPr>
        <p:spPr>
          <a:xfrm>
            <a:off x="2483768" y="260648"/>
            <a:ext cx="4752528" cy="3888432"/>
          </a:xfrm>
          <a:prstGeom prst="irregularSeal1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надпись"/>
          <p:cNvSpPr txBox="1"/>
          <p:nvPr/>
        </p:nvSpPr>
        <p:spPr>
          <a:xfrm>
            <a:off x="2915816" y="1412776"/>
            <a:ext cx="42148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Comic Sans MS" pitchFamily="66" charset="0"/>
              </a:rPr>
              <a:t>Молодцы! Вы собрали все овощи и фрукты!  </a:t>
            </a:r>
            <a:endParaRPr lang="ru-RU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10679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7.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ДИДАКТИЧЕСКАЯ ИГРА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«Слова - антонимы»</a:t>
            </a: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 </a:t>
            </a:r>
            <a:r>
              <a:rPr lang="ru-RU" sz="2800" dirty="0" smtClean="0">
                <a:solidFill>
                  <a:srgbClr val="660066"/>
                </a:solidFill>
              </a:rPr>
              <a:t>Закреплять умение использовать в активной речи слова – антонимы; подбирать нужное слово, активизируя представление о признаках предметов; совершенствовать зрительное внимание, элементарное логическое внимание.</a:t>
            </a:r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 </a:t>
            </a: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На экране появляются предметы. Педагог говорит начало предложения, а ребенок его заканчивает словом- антонимом. Длинный - короткий и.т.д. </a:t>
            </a:r>
            <a:endParaRPr lang="ru-RU" sz="2800" dirty="0" smtClean="0">
              <a:solidFill>
                <a:srgbClr val="660066"/>
              </a:solidFill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 </a:t>
            </a:r>
          </a:p>
          <a:p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Картинки  слов - антонимов появляются по щелчку.</a:t>
            </a: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Содержимое 3" descr="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32656"/>
            <a:ext cx="8079712" cy="6127973"/>
          </a:xfrm>
          <a:prstGeom prst="rect">
            <a:avLst/>
          </a:prstGeom>
        </p:spPr>
      </p:pic>
      <p:pic>
        <p:nvPicPr>
          <p:cNvPr id="5" name="Содержимое 3" descr="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1" y="332656"/>
            <a:ext cx="8070099" cy="6120680"/>
          </a:xfrm>
          <a:prstGeom prst="rect">
            <a:avLst/>
          </a:prstGeom>
        </p:spPr>
      </p:pic>
      <p:pic>
        <p:nvPicPr>
          <p:cNvPr id="6" name="Содержимое 3" descr="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332656"/>
            <a:ext cx="7935698" cy="6018745"/>
          </a:xfrm>
          <a:prstGeom prst="rect">
            <a:avLst/>
          </a:prstGeom>
        </p:spPr>
      </p:pic>
      <p:pic>
        <p:nvPicPr>
          <p:cNvPr id="7" name="Содержимое 3" descr="1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1" y="332656"/>
            <a:ext cx="8271069" cy="6120680"/>
          </a:xfrm>
          <a:prstGeom prst="rect">
            <a:avLst/>
          </a:prstGeom>
        </p:spPr>
      </p:pic>
      <p:pic>
        <p:nvPicPr>
          <p:cNvPr id="8" name="Содержимое 3" descr="1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7544" y="260648"/>
            <a:ext cx="8259984" cy="6264696"/>
          </a:xfrm>
          <a:prstGeom prst="rect">
            <a:avLst/>
          </a:prstGeom>
        </p:spPr>
      </p:pic>
      <p:pic>
        <p:nvPicPr>
          <p:cNvPr id="9" name="Содержимое 3" descr="i6296-image-original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7544" y="332656"/>
            <a:ext cx="8350302" cy="6192688"/>
          </a:xfrm>
          <a:prstGeom prst="rect">
            <a:avLst/>
          </a:prstGeom>
        </p:spPr>
      </p:pic>
      <p:pic>
        <p:nvPicPr>
          <p:cNvPr id="10" name="Содержимое 7" descr="1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7543" y="387558"/>
            <a:ext cx="8208913" cy="5993770"/>
          </a:xfrm>
          <a:prstGeom prst="rect">
            <a:avLst/>
          </a:prstGeom>
        </p:spPr>
      </p:pic>
      <p:pic>
        <p:nvPicPr>
          <p:cNvPr id="11" name="Содержимое 3" descr="840ff81cef355c13d2ac38867af69101_e75c520490c5d67bfedb4ca5da2903d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5536" y="254404"/>
            <a:ext cx="8208912" cy="6292120"/>
          </a:xfrm>
          <a:prstGeom prst="rect">
            <a:avLst/>
          </a:prstGeom>
        </p:spPr>
      </p:pic>
      <p:pic>
        <p:nvPicPr>
          <p:cNvPr id="12" name="Содержимое 3" descr="12066127_3137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95536" y="332656"/>
            <a:ext cx="8285783" cy="59766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680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8.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ОТГАДАЙ ЗАГАДКУ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«ЧТО ЭТО ЗА ТРАНСПОРТ?»</a:t>
            </a: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 </a:t>
            </a:r>
            <a:r>
              <a:rPr lang="ru-RU" sz="2800" dirty="0" smtClean="0">
                <a:solidFill>
                  <a:srgbClr val="660066"/>
                </a:solidFill>
              </a:rPr>
              <a:t> обобщение знаний детей о транспорте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На экране изображены карточки с загадками.</a:t>
            </a: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 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При нажатии на  карточку появляется ответ - картинка.</a:t>
            </a: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www.clipartsuggest.com/images/105/bicycle12-nFcL7j-clipar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836712"/>
            <a:ext cx="2969402" cy="252028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1115616" y="764704"/>
            <a:ext cx="3240000" cy="252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Cambria" pitchFamily="18" charset="0"/>
              </a:rPr>
              <a:t>Этот конь не ест овса,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Cambria" pitchFamily="18" charset="0"/>
              </a:rPr>
              <a:t>Вместо ног — два колеса.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Cambria" pitchFamily="18" charset="0"/>
              </a:rPr>
              <a:t>Сядь верхом и мчись на нём,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Cambria" pitchFamily="18" charset="0"/>
              </a:rPr>
              <a:t>Только лучше правь рулём</a:t>
            </a:r>
            <a:r>
              <a:rPr lang="ru-RU" sz="2400" b="1" dirty="0" smtClean="0">
                <a:solidFill>
                  <a:schemeClr val="tx1"/>
                </a:solidFill>
                <a:latin typeface="Cambria" pitchFamily="18" charset="0"/>
              </a:rPr>
              <a:t>.</a:t>
            </a:r>
            <a:endParaRPr lang="ru-RU" sz="2400" b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4" name="Рисунок 3" descr="77426d2866e64aaf08afdd4252ae0b6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1124744"/>
            <a:ext cx="3096344" cy="2068261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4716016" y="692696"/>
            <a:ext cx="3240000" cy="252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Cambria" pitchFamily="18" charset="0"/>
              </a:rPr>
              <a:t>Чудесный длинный дом,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Cambria" pitchFamily="18" charset="0"/>
              </a:rPr>
              <a:t>Пассажиров много в нем.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Cambria" pitchFamily="18" charset="0"/>
              </a:rPr>
              <a:t>Носит обувь из резины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Cambria" pitchFamily="18" charset="0"/>
              </a:rPr>
              <a:t>И питается бензином..</a:t>
            </a:r>
            <a:endParaRPr lang="ru-RU" sz="2000" b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7" name="Рисунок 6" descr="boat-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3429000"/>
            <a:ext cx="3384376" cy="2931584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115616" y="3645024"/>
            <a:ext cx="3240000" cy="252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  <a:t>Сначала дерево свалили,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  <a:t>Потом нутро ему долбили,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  <a:t>Потом лопатками снабдили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  <a:t>И по реке гулять пустили.</a:t>
            </a:r>
            <a:endParaRPr lang="ru-RU" b="1" dirty="0">
              <a:solidFill>
                <a:schemeClr val="tx1"/>
              </a:solidFill>
              <a:latin typeface="Cambria" pitchFamily="18" charset="0"/>
            </a:endParaRPr>
          </a:p>
        </p:txBody>
      </p:sp>
      <p:pic>
        <p:nvPicPr>
          <p:cNvPr id="9" name="Рисунок 8" descr="8c65Aq4oi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3645024"/>
            <a:ext cx="3062126" cy="2035870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4716016" y="3573016"/>
            <a:ext cx="3240000" cy="2520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  <a:t>Там, где строят новый дом,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  <a:t>Ходит воин со щитом.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  <a:t>Где пройдёт он, станет гладко,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Cambria" pitchFamily="18" charset="0"/>
              </a:rPr>
              <a:t>Будет ровная площадка.</a:t>
            </a:r>
            <a:endParaRPr lang="ru-RU" b="1" dirty="0">
              <a:solidFill>
                <a:schemeClr val="tx1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7663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9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.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ДИДАКТИЧЕСКАЯ ИГРА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«ЧТО ГДЕ ДВИЖЕТСЯ?»</a:t>
            </a: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 </a:t>
            </a:r>
            <a:r>
              <a:rPr lang="ru-RU" sz="2800" dirty="0" smtClean="0">
                <a:solidFill>
                  <a:srgbClr val="660066"/>
                </a:solidFill>
              </a:rPr>
              <a:t>расширение представлений о видах и назначении транспортных средств.</a:t>
            </a:r>
            <a:br>
              <a:rPr lang="ru-RU" sz="2800" dirty="0" smtClean="0">
                <a:solidFill>
                  <a:srgbClr val="660066"/>
                </a:solidFill>
              </a:rPr>
            </a:br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На экране изображены виды транспортных средств, необходимо определить какой вид транспорта, где движется.</a:t>
            </a:r>
          </a:p>
          <a:p>
            <a:endParaRPr lang="ru-RU" sz="2800" b="1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  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При нажатии на  объект- он движется в нужном направлении.</a:t>
            </a: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http://24spanchbob.ru/assets/images/poznavatelnye-igry-dlya-detej-3-4-5-let/small/igra-izuchaem-vidy-transporta.jpg"/>
          <p:cNvPicPr/>
          <p:nvPr/>
        </p:nvPicPr>
        <p:blipFill>
          <a:blip r:embed="rId2" cstate="print"/>
          <a:srcRect l="1894" t="2716" r="26120" b="5195"/>
          <a:stretch>
            <a:fillRect/>
          </a:stretch>
        </p:blipFill>
        <p:spPr bwMode="auto">
          <a:xfrm>
            <a:off x="0" y="0"/>
            <a:ext cx="723629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7524328" y="0"/>
            <a:ext cx="1619672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 descr="16023741-Cartoon-transport-set-Stock-Vector-transportation.png"/>
          <p:cNvPicPr>
            <a:picLocks noChangeAspect="1"/>
          </p:cNvPicPr>
          <p:nvPr/>
        </p:nvPicPr>
        <p:blipFill>
          <a:blip r:embed="rId3" cstate="print"/>
          <a:srcRect l="5198" r="48958" b="64700"/>
          <a:stretch>
            <a:fillRect/>
          </a:stretch>
        </p:blipFill>
        <p:spPr>
          <a:xfrm>
            <a:off x="8201592" y="2564904"/>
            <a:ext cx="942408" cy="720080"/>
          </a:xfrm>
          <a:prstGeom prst="rect">
            <a:avLst/>
          </a:prstGeom>
        </p:spPr>
      </p:pic>
      <p:pic>
        <p:nvPicPr>
          <p:cNvPr id="4" name="Рисунок 3" descr="16023741-Cartoon-transport-set-Stock-Vector-transportation.png"/>
          <p:cNvPicPr>
            <a:picLocks noChangeAspect="1"/>
          </p:cNvPicPr>
          <p:nvPr/>
        </p:nvPicPr>
        <p:blipFill>
          <a:blip r:embed="rId4" cstate="print"/>
          <a:srcRect l="55210" b="68900"/>
          <a:stretch>
            <a:fillRect/>
          </a:stretch>
        </p:blipFill>
        <p:spPr>
          <a:xfrm>
            <a:off x="7668344" y="260648"/>
            <a:ext cx="936104" cy="644984"/>
          </a:xfrm>
          <a:prstGeom prst="rect">
            <a:avLst/>
          </a:prstGeom>
        </p:spPr>
      </p:pic>
      <p:pic>
        <p:nvPicPr>
          <p:cNvPr id="5" name="Рисунок 4" descr="16023741-Cartoon-transport-set-Stock-Vector-transportation.png"/>
          <p:cNvPicPr>
            <a:picLocks noChangeAspect="1"/>
          </p:cNvPicPr>
          <p:nvPr/>
        </p:nvPicPr>
        <p:blipFill>
          <a:blip r:embed="rId5" cstate="print"/>
          <a:srcRect l="52084" t="31100" b="30050"/>
          <a:stretch>
            <a:fillRect/>
          </a:stretch>
        </p:blipFill>
        <p:spPr>
          <a:xfrm>
            <a:off x="8135888" y="692696"/>
            <a:ext cx="1008112" cy="811069"/>
          </a:xfrm>
          <a:prstGeom prst="rect">
            <a:avLst/>
          </a:prstGeom>
        </p:spPr>
      </p:pic>
      <p:pic>
        <p:nvPicPr>
          <p:cNvPr id="6" name="Рисунок 5" descr="16023741-Cartoon-transport-set-Stock-Vector-transportation.png"/>
          <p:cNvPicPr>
            <a:picLocks noChangeAspect="1"/>
          </p:cNvPicPr>
          <p:nvPr/>
        </p:nvPicPr>
        <p:blipFill>
          <a:blip r:embed="rId6" cstate="print"/>
          <a:srcRect l="53126" t="69950"/>
          <a:stretch>
            <a:fillRect/>
          </a:stretch>
        </p:blipFill>
        <p:spPr>
          <a:xfrm>
            <a:off x="7524328" y="1484784"/>
            <a:ext cx="1245125" cy="792088"/>
          </a:xfrm>
          <a:prstGeom prst="rect">
            <a:avLst/>
          </a:prstGeom>
        </p:spPr>
      </p:pic>
      <p:pic>
        <p:nvPicPr>
          <p:cNvPr id="7" name="Рисунок 6" descr="16023741-Cartoon-transport-set-Stock-Vector-transportation.png"/>
          <p:cNvPicPr>
            <a:picLocks noChangeAspect="1"/>
          </p:cNvPicPr>
          <p:nvPr/>
        </p:nvPicPr>
        <p:blipFill>
          <a:blip r:embed="rId7" cstate="print"/>
          <a:srcRect t="67850" r="50000"/>
          <a:stretch>
            <a:fillRect/>
          </a:stretch>
        </p:blipFill>
        <p:spPr>
          <a:xfrm>
            <a:off x="7668344" y="2924944"/>
            <a:ext cx="1128548" cy="720080"/>
          </a:xfrm>
          <a:prstGeom prst="rect">
            <a:avLst/>
          </a:prstGeom>
        </p:spPr>
      </p:pic>
      <p:pic>
        <p:nvPicPr>
          <p:cNvPr id="8" name="Рисунок 7" descr="stock-vector-retro-transport-icon-set-cartoon-funny-transports-cargo-submarine-helicopter-rocket-car-326121050.png"/>
          <p:cNvPicPr>
            <a:picLocks noChangeAspect="1"/>
          </p:cNvPicPr>
          <p:nvPr/>
        </p:nvPicPr>
        <p:blipFill>
          <a:blip r:embed="rId8" cstate="print"/>
          <a:srcRect r="55600" b="61550"/>
          <a:stretch>
            <a:fillRect/>
          </a:stretch>
        </p:blipFill>
        <p:spPr>
          <a:xfrm>
            <a:off x="7308304" y="5085184"/>
            <a:ext cx="857492" cy="792088"/>
          </a:xfrm>
          <a:prstGeom prst="rect">
            <a:avLst/>
          </a:prstGeom>
        </p:spPr>
      </p:pic>
      <p:pic>
        <p:nvPicPr>
          <p:cNvPr id="9" name="Рисунок 8" descr="stock-vector-retro-transport-icon-set-cartoon-funny-transports-cargo-submarine-helicopter-rocket-car-326121050.png"/>
          <p:cNvPicPr>
            <a:picLocks noChangeAspect="1"/>
          </p:cNvPicPr>
          <p:nvPr/>
        </p:nvPicPr>
        <p:blipFill>
          <a:blip r:embed="rId9" cstate="print"/>
          <a:srcRect l="47760" r="3781" b="61550"/>
          <a:stretch>
            <a:fillRect/>
          </a:stretch>
        </p:blipFill>
        <p:spPr>
          <a:xfrm>
            <a:off x="8293194" y="5157192"/>
            <a:ext cx="850806" cy="720080"/>
          </a:xfrm>
          <a:prstGeom prst="rect">
            <a:avLst/>
          </a:prstGeom>
        </p:spPr>
      </p:pic>
      <p:pic>
        <p:nvPicPr>
          <p:cNvPr id="11" name="Рисунок 10" descr="mashiny_3.png"/>
          <p:cNvPicPr>
            <a:picLocks noChangeAspect="1"/>
          </p:cNvPicPr>
          <p:nvPr/>
        </p:nvPicPr>
        <p:blipFill>
          <a:blip r:embed="rId10" cstate="print"/>
          <a:srcRect l="49183" r="4486" b="59051"/>
          <a:stretch>
            <a:fillRect/>
          </a:stretch>
        </p:blipFill>
        <p:spPr>
          <a:xfrm>
            <a:off x="7524328" y="3861048"/>
            <a:ext cx="1256886" cy="864096"/>
          </a:xfrm>
          <a:prstGeom prst="rect">
            <a:avLst/>
          </a:prstGeom>
        </p:spPr>
      </p:pic>
      <p:pic>
        <p:nvPicPr>
          <p:cNvPr id="13" name="Рисунок 12" descr="mashiny_3.png"/>
          <p:cNvPicPr>
            <a:picLocks noChangeAspect="1"/>
          </p:cNvPicPr>
          <p:nvPr/>
        </p:nvPicPr>
        <p:blipFill>
          <a:blip r:embed="rId11" cstate="print"/>
          <a:srcRect l="49183" t="41600" r="5081" b="11151"/>
          <a:stretch>
            <a:fillRect/>
          </a:stretch>
        </p:blipFill>
        <p:spPr>
          <a:xfrm>
            <a:off x="8034603" y="5966520"/>
            <a:ext cx="1109397" cy="89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-0.69288 0.01042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-0.83073 0.6236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500" y="31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58 -0.00509 L -0.26493 0.5827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" y="2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-0.46424 -0.3358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00" y="-1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13691E-6 L -0.49461 -0.05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" y="-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7512E-6 L -0.69271 -0.2987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" y="-1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0.02127 L -0.53316 0.0106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32192E-6 L -0.26702 -0.4197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" y="-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9334E-6 L -0.78577 -0.2772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3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895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10.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ДИДАКТИЧЕСКАЯ ИГРА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«С КАКОГО ДЕРЕВА ЛИСТОК?»</a:t>
            </a: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 </a:t>
            </a:r>
            <a:r>
              <a:rPr lang="ru-RU" sz="2800" dirty="0" smtClean="0">
                <a:solidFill>
                  <a:srgbClr val="660066"/>
                </a:solidFill>
              </a:rPr>
              <a:t>Закрепить с детьми названия деревьев, внешний вид листьев.</a:t>
            </a: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.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660066"/>
                </a:solidFill>
              </a:rPr>
              <a:t>Предложить  назвать дерево, подобрать листок к данному дереву.</a:t>
            </a: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 </a:t>
            </a:r>
            <a:endParaRPr lang="ru-RU" sz="2800" b="1" dirty="0" smtClean="0">
              <a:solidFill>
                <a:srgbClr val="660066"/>
              </a:solidFill>
            </a:endParaRPr>
          </a:p>
          <a:p>
            <a:r>
              <a:rPr lang="ru-RU" sz="2800" dirty="0" smtClean="0">
                <a:solidFill>
                  <a:srgbClr val="660066"/>
                </a:solidFill>
              </a:rPr>
              <a:t>При нажатии на картинку,  если листок выбран верно, то он переместится в сторону дерева. Если листок подобран не верно, он останется на месте и покачается.</a:t>
            </a: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H:\дc №70\дидактические игры\с какого дерева листок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66943" y="3893"/>
            <a:ext cx="4370811" cy="68541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:\дc №70\дидактические игры\с какого дерева листок\берез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454"/>
            <a:ext cx="4855652" cy="68674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5" r="3367"/>
          <a:stretch/>
        </p:blipFill>
        <p:spPr>
          <a:xfrm>
            <a:off x="6633469" y="2366271"/>
            <a:ext cx="2510531" cy="2438400"/>
          </a:xfrm>
          <a:prstGeom prst="ellipse">
            <a:avLst/>
          </a:prstGeom>
        </p:spPr>
      </p:pic>
      <p:pic>
        <p:nvPicPr>
          <p:cNvPr id="7" name="Picture 2" descr="E:\дидактические игры\с какого дерева листок\листья\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183" t="5906" r="8191" b="4937"/>
          <a:stretch/>
        </p:blipFill>
        <p:spPr bwMode="auto">
          <a:xfrm>
            <a:off x="5580112" y="116632"/>
            <a:ext cx="2521528" cy="2399037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:\дидактические игры\с какого дерева листок\листья\2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926" t="4202" r="3926" b="4202"/>
          <a:stretch/>
        </p:blipFill>
        <p:spPr bwMode="auto">
          <a:xfrm>
            <a:off x="5364088" y="4563438"/>
            <a:ext cx="2432674" cy="2230582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89020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-0.725 -0.327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50" y="-16366"/>
                                    </p:animMotion>
                                  </p:childTnLst>
                                  <p:subTnLst>
                                    <p:audio>
                                      <p:cMediaNode vol="6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H:\дc №70\дидактические игры\с какого дерева листок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66943" y="3893"/>
            <a:ext cx="4370811" cy="68541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:\дc №70\дидактические игры\с какого дерева листок\ель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4868330" cy="688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дидактические игры\с какого дерева листок\листья\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926" t="4202" r="3926" b="4202"/>
          <a:stretch/>
        </p:blipFill>
        <p:spPr bwMode="auto">
          <a:xfrm>
            <a:off x="5364088" y="4563438"/>
            <a:ext cx="2432674" cy="2230582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E:\дидактические игры\с какого дерева листок\листья\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183" t="5906" r="8191" b="4937"/>
          <a:stretch/>
        </p:blipFill>
        <p:spPr bwMode="auto">
          <a:xfrm>
            <a:off x="6508646" y="2276872"/>
            <a:ext cx="2521528" cy="2399037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5" r="3367"/>
          <a:stretch/>
        </p:blipFill>
        <p:spPr>
          <a:xfrm>
            <a:off x="5229821" y="54496"/>
            <a:ext cx="2510531" cy="2438400"/>
          </a:xfrm>
          <a:prstGeom prst="ellipse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8174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-0.56615 -0.6430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16" y="-32153"/>
                                    </p:animMotion>
                                  </p:childTnLst>
                                  <p:subTnLst>
                                    <p:audio>
                                      <p:cMediaNode vol="10000"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H:\дc №70\дидактические игры\с какого дерева листок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66943" y="3893"/>
            <a:ext cx="4370811" cy="68541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:\дc №70\дидактические игры\с какого дерева листок\клен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-27384"/>
            <a:ext cx="4868329" cy="6885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E:\дидактические игры\с какого дерева листок\листья\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064" t="5385" r="3135" b="1646"/>
          <a:stretch/>
        </p:blipFill>
        <p:spPr bwMode="auto">
          <a:xfrm>
            <a:off x="6516216" y="2232528"/>
            <a:ext cx="2463474" cy="2396836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дидактические игры\с какого дерева листок\листья\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926" t="4202" r="3926" b="4202"/>
          <a:stretch/>
        </p:blipFill>
        <p:spPr bwMode="auto">
          <a:xfrm>
            <a:off x="5364088" y="4563438"/>
            <a:ext cx="2432674" cy="2230582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5" r="3367"/>
          <a:stretch/>
        </p:blipFill>
        <p:spPr>
          <a:xfrm>
            <a:off x="5229821" y="54496"/>
            <a:ext cx="2510531" cy="2438400"/>
          </a:xfrm>
          <a:prstGeom prst="ellipse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5405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-0.69375 -0.3046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-15231"/>
                                    </p:animMotion>
                                  </p:childTnLst>
                                  <p:subTnLst>
                                    <p:audio>
                                      <p:cMediaNode vol="10000"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8156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11.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ДИДАКТИЧЕСКАЯ ИГРА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«ДОМАШНИЕ ЖИВОТНЫЕ И ИХ ДЕТЁНЫШИ»</a:t>
            </a: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 </a:t>
            </a:r>
            <a:r>
              <a:rPr lang="ru-RU" sz="2800" dirty="0" smtClean="0">
                <a:solidFill>
                  <a:srgbClr val="660066"/>
                </a:solidFill>
                <a:ea typeface="Calibri" panose="020F0502020204030204" pitchFamily="34" charset="0"/>
                <a:cs typeface="Segoe UI Semilight" pitchFamily="34" charset="0"/>
              </a:rPr>
              <a:t>учить детей называть домашних животных и их детёнышей. </a:t>
            </a:r>
            <a:endParaRPr lang="ru-RU" sz="2800" dirty="0" smtClean="0">
              <a:solidFill>
                <a:srgbClr val="660066"/>
              </a:solidFill>
              <a:ea typeface="Cambria" pitchFamily="18" charset="0"/>
              <a:cs typeface="Segoe UI Semilight" pitchFamily="34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.</a:t>
            </a:r>
            <a:r>
              <a:rPr lang="ru-RU" sz="2800" dirty="0" smtClean="0">
                <a:solidFill>
                  <a:srgbClr val="660066"/>
                </a:solidFill>
              </a:rPr>
              <a:t> </a:t>
            </a:r>
          </a:p>
          <a:p>
            <a:r>
              <a:rPr lang="ru-RU" sz="2800" dirty="0" smtClean="0">
                <a:solidFill>
                  <a:srgbClr val="660066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Участникам предлагается отыскать  детёныша. </a:t>
            </a:r>
            <a:endParaRPr lang="ru-RU" sz="2800" dirty="0" smtClean="0">
              <a:solidFill>
                <a:srgbClr val="660066"/>
              </a:solidFill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 36-41</a:t>
            </a:r>
            <a:endParaRPr lang="ru-RU" sz="2800" b="1" dirty="0" smtClean="0">
              <a:solidFill>
                <a:srgbClr val="660066"/>
              </a:solidFill>
            </a:endParaRPr>
          </a:p>
          <a:p>
            <a:r>
              <a:rPr lang="ru-RU" sz="2800" dirty="0" smtClean="0">
                <a:solidFill>
                  <a:srgbClr val="660066"/>
                </a:solidFill>
              </a:rPr>
              <a:t>При нажатии на картинку, если изображение  выбрано верно, то  </a:t>
            </a:r>
            <a:r>
              <a:rPr lang="ru-RU" sz="2800" dirty="0" smtClean="0">
                <a:solidFill>
                  <a:srgbClr val="660066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раздается звук.</a:t>
            </a:r>
            <a:endParaRPr lang="ru-RU" sz="2800" dirty="0" smtClean="0">
              <a:solidFill>
                <a:srgbClr val="660066"/>
              </a:solidFill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22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103" y="2348880"/>
            <a:ext cx="2952327" cy="37951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924944"/>
            <a:ext cx="1516907" cy="18002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4335" t="33230"/>
          <a:stretch/>
        </p:blipFill>
        <p:spPr>
          <a:xfrm>
            <a:off x="7092280" y="2276872"/>
            <a:ext cx="1422399" cy="22913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04664"/>
            <a:ext cx="1700069" cy="17000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692696"/>
            <a:ext cx="1984803" cy="132079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914" y="1166824"/>
            <a:ext cx="1921693" cy="1478803"/>
          </a:xfrm>
          <a:prstGeom prst="rect">
            <a:avLst/>
          </a:prstGeom>
        </p:spPr>
      </p:pic>
      <p:pic>
        <p:nvPicPr>
          <p:cNvPr id="13" name="Корова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3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395536" y="37890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71535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864" y="-216789"/>
            <a:ext cx="9427156" cy="70747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7036" y="3068960"/>
            <a:ext cx="1516907" cy="1800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24" y="983073"/>
            <a:ext cx="2083171" cy="16030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4335" t="33230"/>
          <a:stretch/>
        </p:blipFill>
        <p:spPr>
          <a:xfrm>
            <a:off x="7308304" y="2204864"/>
            <a:ext cx="1422399" cy="22913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10938" b="87500" l="2232" r="67411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91" t="11037" r="31685" b="11970"/>
          <a:stretch/>
        </p:blipFill>
        <p:spPr>
          <a:xfrm flipH="1">
            <a:off x="3060019" y="2554106"/>
            <a:ext cx="3038506" cy="35273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0"/>
            <a:ext cx="1912562" cy="191256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04664"/>
            <a:ext cx="2126288" cy="1494566"/>
          </a:xfrm>
          <a:prstGeom prst="rect">
            <a:avLst/>
          </a:prstGeom>
        </p:spPr>
      </p:pic>
      <p:pic>
        <p:nvPicPr>
          <p:cNvPr id="13" name="КОЗА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3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6948264" y="32129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53829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89"/>
            <a:ext cx="9144000" cy="68622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24944"/>
            <a:ext cx="1516907" cy="1800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694" y="1029897"/>
            <a:ext cx="1884137" cy="14499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4335" t="33230"/>
          <a:stretch/>
        </p:blipFill>
        <p:spPr>
          <a:xfrm>
            <a:off x="7236296" y="2276872"/>
            <a:ext cx="1422399" cy="22913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32656"/>
            <a:ext cx="1782227" cy="17822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0" t="11539" r="-251" b="7693"/>
          <a:stretch/>
        </p:blipFill>
        <p:spPr>
          <a:xfrm>
            <a:off x="2868444" y="2368348"/>
            <a:ext cx="4007812" cy="302433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76672"/>
            <a:ext cx="2054280" cy="1538547"/>
          </a:xfrm>
          <a:prstGeom prst="rect">
            <a:avLst/>
          </a:prstGeom>
        </p:spPr>
      </p:pic>
      <p:pic>
        <p:nvPicPr>
          <p:cNvPr id="12" name="свин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1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3347864" y="14127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5787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3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20" y="0"/>
            <a:ext cx="9144000" cy="68622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70" y="1203051"/>
            <a:ext cx="1871477" cy="14401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32" y="2927953"/>
            <a:ext cx="1516907" cy="1800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32656"/>
            <a:ext cx="1782227" cy="17822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04664"/>
            <a:ext cx="2054280" cy="15385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4335" t="33230"/>
          <a:stretch/>
        </p:blipFill>
        <p:spPr>
          <a:xfrm>
            <a:off x="7164288" y="2276872"/>
            <a:ext cx="1422399" cy="22913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075" y="2429556"/>
            <a:ext cx="2646069" cy="3106256"/>
          </a:xfrm>
          <a:prstGeom prst="rect">
            <a:avLst/>
          </a:prstGeom>
        </p:spPr>
      </p:pic>
      <p:pic>
        <p:nvPicPr>
          <p:cNvPr id="11" name="КОШКА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1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5508104" y="11967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4315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9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4" y="23095"/>
            <a:ext cx="9144000" cy="68622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24944"/>
            <a:ext cx="1516907" cy="1800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80728"/>
            <a:ext cx="1970349" cy="15162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4335" t="33230"/>
          <a:stretch/>
        </p:blipFill>
        <p:spPr>
          <a:xfrm>
            <a:off x="7092280" y="2276872"/>
            <a:ext cx="1422399" cy="22913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0" b="100000" l="0" r="4936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1189"/>
          <a:stretch/>
        </p:blipFill>
        <p:spPr>
          <a:xfrm>
            <a:off x="3487254" y="2924944"/>
            <a:ext cx="2267744" cy="348332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620688"/>
            <a:ext cx="1620752" cy="16207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48680"/>
            <a:ext cx="2103685" cy="1399907"/>
          </a:xfrm>
          <a:prstGeom prst="rect">
            <a:avLst/>
          </a:prstGeom>
        </p:spPr>
      </p:pic>
      <p:pic>
        <p:nvPicPr>
          <p:cNvPr id="13" name="Sobaki_-_Lay_sobak.mp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="" xmlns:p14="http://schemas.microsoft.com/office/powerpoint/2010/main" r:embed="rId13"/>
              </p:ext>
            </p:extLst>
          </p:nvPr>
        </p:nvPicPr>
        <p:blipFill>
          <a:blip r:embed="rId14" cstate="print"/>
          <a:stretch>
            <a:fillRect/>
          </a:stretch>
        </p:blipFill>
        <p:spPr>
          <a:xfrm>
            <a:off x="1043608" y="15567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4839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54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8094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12.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ДИДАКТИЧЕСКАЯ ИГРА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«КОМУ ЧТО НУЖНО ДЛЯ РАБОТЫ?»</a:t>
            </a: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</a:t>
            </a:r>
            <a:r>
              <a:rPr lang="ru-RU" sz="2800" dirty="0" smtClean="0">
                <a:solidFill>
                  <a:srgbClr val="660066"/>
                </a:solidFill>
              </a:rPr>
              <a:t>  Учить детей находить инструмент, который к названной профессии не относится.</a:t>
            </a: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  <a:cs typeface="Segoe UI Semilight" pitchFamily="34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.</a:t>
            </a:r>
            <a:r>
              <a:rPr lang="ru-RU" sz="2800" dirty="0" smtClean="0">
                <a:solidFill>
                  <a:srgbClr val="660066"/>
                </a:solidFill>
              </a:rPr>
              <a:t> </a:t>
            </a:r>
          </a:p>
          <a:p>
            <a:r>
              <a:rPr lang="ru-RU" sz="2800" dirty="0" smtClean="0">
                <a:solidFill>
                  <a:srgbClr val="660066"/>
                </a:solidFill>
              </a:rPr>
              <a:t>Находить лишний предмет и объяснить, почему он лишний</a:t>
            </a: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 </a:t>
            </a:r>
          </a:p>
          <a:p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При нажатии на правильный объект исчезает.</a:t>
            </a:r>
            <a:endParaRPr lang="ru-RU" sz="2800" b="1" dirty="0" smtClean="0">
              <a:solidFill>
                <a:srgbClr val="660066"/>
              </a:solidFill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44824"/>
            <a:ext cx="3691235" cy="36912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65" y="165252"/>
            <a:ext cx="2277102" cy="21116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452" y="165252"/>
            <a:ext cx="2066524" cy="21836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319889"/>
            <a:ext cx="2328791" cy="23287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3528" y="3508550"/>
            <a:ext cx="2088231" cy="28704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08361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820536"/>
            <a:ext cx="3312369" cy="29883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11" y="4264960"/>
            <a:ext cx="2156941" cy="23595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12" y="176268"/>
            <a:ext cx="2326060" cy="22446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248" y="176269"/>
            <a:ext cx="1742633" cy="24402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04664"/>
            <a:ext cx="2788343" cy="188429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88224" y="3907073"/>
            <a:ext cx="2290744" cy="26976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03025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942106"/>
            <a:ext cx="3600399" cy="33591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34" y="151510"/>
            <a:ext cx="1976233" cy="20683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950" y="151510"/>
            <a:ext cx="2119370" cy="22879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8" y="4656061"/>
            <a:ext cx="1757363" cy="19526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866" y="552291"/>
            <a:ext cx="1428750" cy="12668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54516" y="4830208"/>
            <a:ext cx="1460237" cy="18797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3654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8894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13. </a:t>
            </a: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ДИДАКТИЧЕСКАЯ ИГРА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«НАЗОВИ ЧЕГО НЕ СТАЛО»</a:t>
            </a:r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</a:rPr>
              <a:t>Цель: </a:t>
            </a:r>
            <a:r>
              <a:rPr lang="ru-RU" sz="2800" dirty="0" smtClean="0">
                <a:solidFill>
                  <a:srgbClr val="660066"/>
                </a:solidFill>
              </a:rPr>
              <a:t>упражнять в образовании формы родительного падежа единственного и множественного числа существительного, способствовать развитию памяти, зрительного внимания.</a:t>
            </a: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  <a:cs typeface="Segoe UI Semilight" pitchFamily="34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Ход игры</a:t>
            </a:r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.</a:t>
            </a:r>
            <a:r>
              <a:rPr lang="ru-RU" sz="2800" dirty="0" smtClean="0">
                <a:solidFill>
                  <a:srgbClr val="660066"/>
                </a:solidFill>
              </a:rPr>
              <a:t> </a:t>
            </a:r>
          </a:p>
          <a:p>
            <a:r>
              <a:rPr lang="ru-RU" sz="2800" dirty="0" smtClean="0">
                <a:solidFill>
                  <a:srgbClr val="660066"/>
                </a:solidFill>
              </a:rPr>
              <a:t>Запомнить и назвать недостающую картинку.</a:t>
            </a: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b="1" dirty="0" smtClean="0">
                <a:solidFill>
                  <a:srgbClr val="660066"/>
                </a:solidFill>
                <a:ea typeface="Cambria" pitchFamily="18" charset="0"/>
              </a:rPr>
              <a:t>Слайд </a:t>
            </a:r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r>
              <a:rPr lang="ru-RU" sz="2800" dirty="0" smtClean="0">
                <a:solidFill>
                  <a:srgbClr val="660066"/>
                </a:solidFill>
                <a:ea typeface="Cambria" pitchFamily="18" charset="0"/>
              </a:rPr>
              <a:t>Один щелчок картинка исчезает, при правильном ответе появляется.</a:t>
            </a:r>
            <a:endParaRPr lang="ru-RU" sz="2800" b="1" dirty="0" smtClean="0">
              <a:solidFill>
                <a:srgbClr val="660066"/>
              </a:solidFill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126277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262182" cy="2262182"/>
          </a:xfrm>
          <a:prstGeom prst="rect">
            <a:avLst/>
          </a:prstGeom>
        </p:spPr>
      </p:pic>
      <p:pic>
        <p:nvPicPr>
          <p:cNvPr id="4" name="Рисунок 3" descr="616784_33443_0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4248" y="-208942"/>
            <a:ext cx="2571768" cy="1837742"/>
          </a:xfrm>
          <a:prstGeom prst="rect">
            <a:avLst/>
          </a:prstGeom>
        </p:spPr>
      </p:pic>
      <p:pic>
        <p:nvPicPr>
          <p:cNvPr id="5" name="Рисунок 4" descr="Golden_samovar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8992" y="1142984"/>
            <a:ext cx="2643206" cy="3700489"/>
          </a:xfrm>
          <a:prstGeom prst="rect">
            <a:avLst/>
          </a:prstGeom>
        </p:spPr>
      </p:pic>
      <p:pic>
        <p:nvPicPr>
          <p:cNvPr id="6" name="Рисунок 5" descr="MLA_016_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4008" y="476672"/>
            <a:ext cx="2714612" cy="1290675"/>
          </a:xfrm>
          <a:prstGeom prst="rect">
            <a:avLst/>
          </a:prstGeom>
        </p:spPr>
      </p:pic>
      <p:pic>
        <p:nvPicPr>
          <p:cNvPr id="7" name="Рисунок 6" descr="636027-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00892" y="285728"/>
            <a:ext cx="1928826" cy="1664577"/>
          </a:xfrm>
          <a:prstGeom prst="rect">
            <a:avLst/>
          </a:prstGeom>
        </p:spPr>
      </p:pic>
      <p:pic>
        <p:nvPicPr>
          <p:cNvPr id="8" name="Рисунок 7" descr="1000005362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252536" y="1484784"/>
            <a:ext cx="2833684" cy="2833684"/>
          </a:xfrm>
          <a:prstGeom prst="rect">
            <a:avLst/>
          </a:prstGeom>
        </p:spPr>
      </p:pic>
      <p:pic>
        <p:nvPicPr>
          <p:cNvPr id="9" name="Рисунок 8" descr="40010093T01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71670" y="1785926"/>
            <a:ext cx="1500174" cy="1500174"/>
          </a:xfrm>
          <a:prstGeom prst="rect">
            <a:avLst/>
          </a:prstGeom>
        </p:spPr>
      </p:pic>
      <p:pic>
        <p:nvPicPr>
          <p:cNvPr id="10" name="Рисунок 9" descr="1249005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286512" y="2143116"/>
            <a:ext cx="1643074" cy="1643074"/>
          </a:xfrm>
          <a:prstGeom prst="rect">
            <a:avLst/>
          </a:prstGeom>
        </p:spPr>
      </p:pic>
      <p:pic>
        <p:nvPicPr>
          <p:cNvPr id="11" name="Рисунок 10" descr="chaynik_maxwell_mw-1015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3528" y="3933056"/>
            <a:ext cx="2500330" cy="2771985"/>
          </a:xfrm>
          <a:prstGeom prst="rect">
            <a:avLst/>
          </a:prstGeom>
        </p:spPr>
      </p:pic>
      <p:pic>
        <p:nvPicPr>
          <p:cNvPr id="13" name="Рисунок 12" descr="product_1905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195736" y="4221088"/>
            <a:ext cx="3643318" cy="2428879"/>
          </a:xfrm>
          <a:prstGeom prst="rect">
            <a:avLst/>
          </a:prstGeom>
        </p:spPr>
      </p:pic>
      <p:pic>
        <p:nvPicPr>
          <p:cNvPr id="14" name="Рисунок 13" descr="blyudtce+chajnoe+blyudtce+blyudechko+posuda+76042994597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732240" y="4509120"/>
            <a:ext cx="2016224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3122622/pub_5ec69641379baa1075eb9eb4_5ec696511f755d197fa6ff9d/scale_1200"/>
          <p:cNvPicPr/>
          <p:nvPr/>
        </p:nvPicPr>
        <p:blipFill>
          <a:blip r:embed="rId2" cstate="print"/>
          <a:srcRect r="40378" b="-175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323528" y="188640"/>
            <a:ext cx="8352928" cy="10187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mbria" pitchFamily="18" charset="0"/>
              </a:rPr>
              <a:t>ИСПОЛЬЗОВАННЫЕ ИНТЕРНЕТ РЕСУРСЫ</a:t>
            </a:r>
            <a:r>
              <a:rPr lang="ru-RU" sz="3200" dirty="0" smtClean="0"/>
              <a:t> </a:t>
            </a:r>
            <a:r>
              <a:rPr lang="ru-RU" dirty="0" smtClean="0">
                <a:solidFill>
                  <a:srgbClr val="0000CC"/>
                </a:solidFill>
              </a:rPr>
              <a:t>Транспорт </a:t>
            </a:r>
            <a:r>
              <a:rPr lang="en-US" dirty="0" smtClean="0">
                <a:solidFill>
                  <a:srgbClr val="0000CC"/>
                </a:solidFill>
              </a:rPr>
              <a:t>https://myslide.ru/download/interaktivnye-didakticheskie-igry-po-teme-transport</a:t>
            </a:r>
            <a:endParaRPr lang="ru-RU" dirty="0" smtClean="0">
              <a:solidFill>
                <a:srgbClr val="0000CC"/>
              </a:solidFill>
            </a:endParaRPr>
          </a:p>
          <a:p>
            <a:r>
              <a:rPr lang="ru-RU" dirty="0" smtClean="0">
                <a:solidFill>
                  <a:srgbClr val="0000CC"/>
                </a:solidFill>
              </a:rPr>
              <a:t>Антонимы </a:t>
            </a:r>
            <a:r>
              <a:rPr lang="ru-RU" b="1" dirty="0" smtClean="0">
                <a:solidFill>
                  <a:srgbClr val="0000CC"/>
                </a:solidFill>
              </a:rPr>
              <a:t>https://ds05.infourok.ru/uploads/doc/03db/000595a2-0a3682c2.pptx</a:t>
            </a:r>
            <a:endParaRPr lang="ru-RU" dirty="0" smtClean="0">
              <a:solidFill>
                <a:srgbClr val="0000CC"/>
              </a:solidFill>
            </a:endParaRPr>
          </a:p>
          <a:p>
            <a:r>
              <a:rPr lang="ru-RU" dirty="0" smtClean="0">
                <a:solidFill>
                  <a:srgbClr val="0000CC"/>
                </a:solidFill>
              </a:rPr>
              <a:t>«Овощи и фрукты» </a:t>
            </a:r>
            <a:r>
              <a:rPr lang="ru-RU" b="1" dirty="0" smtClean="0">
                <a:solidFill>
                  <a:srgbClr val="0000CC"/>
                </a:solidFill>
              </a:rPr>
              <a:t>https://ds05.infourok.ru/uploads/doc/1129/000b6f50-2bb23c01.pptx</a:t>
            </a:r>
            <a:endParaRPr lang="ru-RU" dirty="0" smtClean="0">
              <a:solidFill>
                <a:srgbClr val="0000CC"/>
              </a:solidFill>
            </a:endParaRPr>
          </a:p>
          <a:p>
            <a:r>
              <a:rPr lang="ru-RU" dirty="0" smtClean="0">
                <a:solidFill>
                  <a:srgbClr val="0000CC"/>
                </a:solidFill>
              </a:rPr>
              <a:t>Зрительная гимнастика </a:t>
            </a:r>
            <a:r>
              <a:rPr lang="ru-RU" b="1" dirty="0" smtClean="0">
                <a:solidFill>
                  <a:srgbClr val="0000CC"/>
                </a:solidFill>
              </a:rPr>
              <a:t>https://ds05.infourok.ru/uploads/doc/0b3c/000ba3fb-b947252b.ppt</a:t>
            </a:r>
            <a:endParaRPr lang="ru-RU" dirty="0" smtClean="0">
              <a:solidFill>
                <a:srgbClr val="0000CC"/>
              </a:solidFill>
            </a:endParaRPr>
          </a:p>
          <a:p>
            <a:r>
              <a:rPr lang="ru-RU" dirty="0" smtClean="0">
                <a:solidFill>
                  <a:srgbClr val="0000CC"/>
                </a:solidFill>
              </a:rPr>
              <a:t>Артикуляционная гимнастика </a:t>
            </a:r>
            <a:r>
              <a:rPr lang="ru-RU" b="1" dirty="0" smtClean="0">
                <a:solidFill>
                  <a:srgbClr val="0000CC"/>
                </a:solidFill>
              </a:rPr>
              <a:t>https://xn--j1ahfl.xn--p1ai/data/ppt_to_html/u175215/p97032/o1536496928.pptx</a:t>
            </a:r>
            <a:endParaRPr lang="ru-RU" dirty="0" smtClean="0">
              <a:solidFill>
                <a:srgbClr val="0000CC"/>
              </a:solidFill>
            </a:endParaRPr>
          </a:p>
          <a:p>
            <a:r>
              <a:rPr lang="ru-RU" dirty="0" smtClean="0">
                <a:solidFill>
                  <a:srgbClr val="0000CC"/>
                </a:solidFill>
              </a:rPr>
              <a:t>Анимационные картинки </a:t>
            </a:r>
            <a:r>
              <a:rPr lang="ru-RU" b="1" dirty="0" smtClean="0">
                <a:solidFill>
                  <a:srgbClr val="0000CC"/>
                </a:solidFill>
              </a:rPr>
              <a:t>https://liubavyshka.ru/</a:t>
            </a:r>
            <a:endParaRPr lang="ru-RU" dirty="0" smtClean="0">
              <a:solidFill>
                <a:srgbClr val="0000CC"/>
              </a:solidFill>
            </a:endParaRPr>
          </a:p>
          <a:p>
            <a:pPr fontAlgn="base"/>
            <a:r>
              <a:rPr lang="ru-RU" dirty="0" smtClean="0">
                <a:solidFill>
                  <a:srgbClr val="0000CC"/>
                </a:solidFill>
              </a:rPr>
              <a:t> «Кому что нужно для профессии»</a:t>
            </a:r>
            <a:endParaRPr lang="ru-RU" b="1" dirty="0" smtClean="0">
              <a:solidFill>
                <a:srgbClr val="0000CC"/>
              </a:solidFill>
            </a:endParaRPr>
          </a:p>
          <a:p>
            <a:pPr fontAlgn="base"/>
            <a:r>
              <a:rPr lang="ru-RU" b="1" dirty="0" smtClean="0">
                <a:solidFill>
                  <a:srgbClr val="0000CC"/>
                </a:solidFill>
              </a:rPr>
              <a:t>https://yauchitel.ru/load/prezentacii/prezentacii_igry_viktoriny_krossvordy_zagadki/konkursnaja_prezentacija_igra_vse_professii_vazhny/192-1-0-5674</a:t>
            </a:r>
          </a:p>
          <a:p>
            <a:pPr fontAlgn="base"/>
            <a:r>
              <a:rPr lang="ru-RU" dirty="0" smtClean="0">
                <a:solidFill>
                  <a:srgbClr val="0000CC"/>
                </a:solidFill>
              </a:rPr>
              <a:t>Игра посуда  </a:t>
            </a:r>
            <a:r>
              <a:rPr lang="ru-RU" b="1" dirty="0" smtClean="0">
                <a:solidFill>
                  <a:srgbClr val="0000CC"/>
                </a:solidFill>
              </a:rPr>
              <a:t>https://infourok.ru/prezentaciya-na-temu-posuda-2626103.html</a:t>
            </a:r>
          </a:p>
          <a:p>
            <a:pPr fontAlgn="base"/>
            <a:r>
              <a:rPr lang="ru-RU" dirty="0" err="1" smtClean="0">
                <a:solidFill>
                  <a:srgbClr val="0000CC"/>
                </a:solidFill>
              </a:rPr>
              <a:t>Мнемотаблицы</a:t>
            </a:r>
            <a:r>
              <a:rPr lang="ru-RU" dirty="0" smtClean="0">
                <a:solidFill>
                  <a:srgbClr val="0000CC"/>
                </a:solidFill>
              </a:rPr>
              <a:t> стихи</a:t>
            </a:r>
            <a:r>
              <a:rPr lang="ru-RU" b="1" dirty="0" smtClean="0">
                <a:solidFill>
                  <a:srgbClr val="0000CC"/>
                </a:solidFill>
              </a:rPr>
              <a:t> </a:t>
            </a:r>
            <a:r>
              <a:rPr lang="ru-RU" b="1" u="sng" dirty="0" smtClean="0">
                <a:solidFill>
                  <a:srgbClr val="0000CC"/>
                </a:solidFill>
                <a:hlinkClick r:id="rId3"/>
              </a:rPr>
              <a:t>https://promany.ru/rubriki/mnemotablicy-stixi.html</a:t>
            </a:r>
            <a:r>
              <a:rPr lang="ru-RU" b="1" dirty="0" smtClean="0">
                <a:solidFill>
                  <a:srgbClr val="0000CC"/>
                </a:solidFill>
              </a:rPr>
              <a:t> </a:t>
            </a:r>
          </a:p>
          <a:p>
            <a:r>
              <a:rPr lang="ru-RU" dirty="0" smtClean="0">
                <a:solidFill>
                  <a:srgbClr val="0000CC"/>
                </a:solidFill>
              </a:rPr>
              <a:t>Домашние животные  </a:t>
            </a:r>
            <a:r>
              <a:rPr lang="ru-RU" b="1" dirty="0" smtClean="0">
                <a:solidFill>
                  <a:srgbClr val="0000CC"/>
                </a:solidFill>
              </a:rPr>
              <a:t>http://download.myshared.ru/KcaKNe_AqCKvd7_wZMy7rQ/1609778486/1421311.ppt</a:t>
            </a:r>
            <a:endParaRPr lang="ru-RU" dirty="0" smtClean="0">
              <a:solidFill>
                <a:srgbClr val="0000CC"/>
              </a:solidFill>
            </a:endParaRPr>
          </a:p>
          <a:p>
            <a:r>
              <a:rPr lang="ru-RU" dirty="0" smtClean="0">
                <a:solidFill>
                  <a:srgbClr val="0000CC"/>
                </a:solidFill>
              </a:rPr>
              <a:t>«С какого дерева листок» </a:t>
            </a:r>
            <a:r>
              <a:rPr lang="ru-RU" b="1" dirty="0" smtClean="0">
                <a:solidFill>
                  <a:srgbClr val="0000CC"/>
                </a:solidFill>
              </a:rPr>
              <a:t>https://www.maam.ru/upload/blogs/post709975/int-igra-s-kakogo-dereva-listok_7mae0.pptx</a:t>
            </a:r>
            <a:endParaRPr lang="ru-RU" dirty="0" smtClean="0">
              <a:solidFill>
                <a:srgbClr val="0000CC"/>
              </a:solidFill>
            </a:endParaRPr>
          </a:p>
          <a:p>
            <a:r>
              <a:rPr lang="ru-RU" dirty="0" smtClean="0">
                <a:solidFill>
                  <a:srgbClr val="0000CC"/>
                </a:solidFill>
              </a:rPr>
              <a:t> </a:t>
            </a:r>
          </a:p>
          <a:p>
            <a:r>
              <a:rPr lang="ru-RU" sz="1400" dirty="0" smtClean="0">
                <a:solidFill>
                  <a:srgbClr val="0000CC"/>
                </a:solidFill>
              </a:rPr>
              <a:t> </a:t>
            </a:r>
            <a:endParaRPr lang="ru-RU" sz="3200" dirty="0" smtClean="0">
              <a:solidFill>
                <a:srgbClr val="0000CC"/>
              </a:solidFill>
            </a:endParaRPr>
          </a:p>
          <a:p>
            <a:pPr algn="ctr"/>
            <a:endParaRPr lang="ru-RU" sz="3200" b="1" dirty="0" smtClean="0">
              <a:solidFill>
                <a:srgbClr val="660066"/>
              </a:solidFill>
              <a:latin typeface="Cambria" pitchFamily="18" charset="0"/>
              <a:ea typeface="Cambria" pitchFamily="18" charset="0"/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8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32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 smtClean="0">
              <a:solidFill>
                <a:srgbClr val="660066"/>
              </a:solidFill>
              <a:ea typeface="Cambria" pitchFamily="18" charset="0"/>
            </a:endParaRPr>
          </a:p>
          <a:p>
            <a:endParaRPr lang="ru-RU" sz="2400" dirty="0">
              <a:solidFill>
                <a:srgbClr val="A50021"/>
              </a:solidFill>
              <a:latin typeface="Cambria" pitchFamily="18" charset="0"/>
              <a:ea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1057</TotalTime>
  <Words>951</Words>
  <Application>Microsoft Office PowerPoint</Application>
  <PresentationFormat>Экран (4:3)</PresentationFormat>
  <Paragraphs>228</Paragraphs>
  <Slides>42</Slides>
  <Notes>0</Notes>
  <HiddenSlides>0</HiddenSlides>
  <MMClips>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Владелец</dc:creator>
  <cp:lastModifiedBy>User</cp:lastModifiedBy>
  <cp:revision>118</cp:revision>
  <dcterms:created xsi:type="dcterms:W3CDTF">2017-10-11T11:50:18Z</dcterms:created>
  <dcterms:modified xsi:type="dcterms:W3CDTF">2022-01-19T12:27:57Z</dcterms:modified>
</cp:coreProperties>
</file>