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  <p:sldMasterId id="2147483652" r:id="rId2"/>
    <p:sldMasterId id="2147483653" r:id="rId3"/>
    <p:sldMasterId id="2147483654" r:id="rId4"/>
    <p:sldMasterId id="2147483655" r:id="rId5"/>
    <p:sldMasterId id="2147483656" r:id="rId6"/>
    <p:sldMasterId id="2147483657" r:id="rId7"/>
    <p:sldMasterId id="2147483658" r:id="rId8"/>
    <p:sldMasterId id="2147483659" r:id="rId9"/>
    <p:sldMasterId id="2147483660" r:id="rId10"/>
  </p:sldMasterIdLst>
  <p:notesMasterIdLst>
    <p:notesMasterId r:id="rId23"/>
  </p:notes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8" r:id="rId19"/>
    <p:sldId id="267" r:id="rId20"/>
    <p:sldId id="266" r:id="rId21"/>
    <p:sldId id="265" r:id="rId22"/>
  </p:sldIdLst>
  <p:sldSz cx="9144000" cy="6858000" type="screen4x3"/>
  <p:notesSz cx="6858000" cy="9144000"/>
  <p:embeddedFontLst>
    <p:embeddedFont>
      <p:font typeface="Libre Baskerville" charset="0"/>
      <p:regular r:id="rId24"/>
      <p:bold r:id="rId25"/>
      <p: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font" Target="fonts/font1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 rot="10800000">
            <a:off x="-11798300" y="-11796712"/>
            <a:ext cx="11798300" cy="12492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2" cy="4113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95325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69" name="Google Shape;16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95325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76" name="Google Shape;17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95325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81" name="Google Shape;18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95325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88" name="Google Shape;18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88" y="0"/>
            <a:ext cx="1587" cy="15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95" name="Google Shape;19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95325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01" name="Google Shape;20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95325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07" name="Google Shape;20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88" y="0"/>
            <a:ext cx="1587" cy="15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13" name="Google Shape;21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95325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27" name="Google Shape;22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" name="Google Shape;45;p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 descr="http://images.clipartpanda.com/environment-clipart-eco-earth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34950" y="357188"/>
            <a:ext cx="1816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>
            <a:off x="0" y="6669088"/>
            <a:ext cx="712788" cy="2460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>
                <a:solidFill>
                  <a:srgbClr val="00B050"/>
                </a:solidFill>
                <a:latin typeface="Alexandra Zeferino Three" pitchFamily="66" charset="0"/>
                <a:cs typeface="+mn-cs"/>
              </a:rPr>
              <a:t>© </a:t>
            </a:r>
            <a:r>
              <a:rPr lang="en-US" sz="1000" b="1" dirty="0" err="1">
                <a:solidFill>
                  <a:srgbClr val="00B050"/>
                </a:solidFill>
                <a:latin typeface="Alexandra Zeferino Three" pitchFamily="66" charset="0"/>
                <a:cs typeface="+mn-cs"/>
              </a:rPr>
              <a:t>FokinaLidia</a:t>
            </a:r>
            <a:endParaRPr lang="ru-RU" sz="1000" b="1" dirty="0">
              <a:solidFill>
                <a:srgbClr val="00B050"/>
              </a:solidFill>
              <a:latin typeface="Alexandra Zeferino Three" pitchFamily="66" charset="0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4BF0A4C-6575-47FE-8271-5C1A417CBE53}" type="datetimeFigureOut">
              <a:rPr lang="ru-RU"/>
              <a:pPr>
                <a:defRPr/>
              </a:pPr>
              <a:t>27.03.2022</a:t>
            </a:fld>
            <a:endParaRPr lang="ru-RU"/>
          </a:p>
        </p:txBody>
      </p:sp>
      <p:sp>
        <p:nvSpPr>
          <p:cNvPr id="10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FFA71B1-28EB-47AC-A7EB-7CB45F96AA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8" name="Picture 2" descr="http://images.clipartpanda.com/environment-clipart-eco-earth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34950" y="357188"/>
            <a:ext cx="1816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 userDrawn="1"/>
        </p:nvSpPr>
        <p:spPr>
          <a:xfrm>
            <a:off x="0" y="6669088"/>
            <a:ext cx="712788" cy="2460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>
                <a:solidFill>
                  <a:srgbClr val="00B050"/>
                </a:solidFill>
                <a:latin typeface="Alexandra Zeferino Three" pitchFamily="66" charset="0"/>
                <a:cs typeface="+mn-cs"/>
              </a:rPr>
              <a:t>© </a:t>
            </a:r>
            <a:r>
              <a:rPr lang="en-US" sz="1000" b="1" dirty="0" err="1">
                <a:solidFill>
                  <a:srgbClr val="00B050"/>
                </a:solidFill>
                <a:latin typeface="Alexandra Zeferino Three" pitchFamily="66" charset="0"/>
                <a:cs typeface="+mn-cs"/>
              </a:rPr>
              <a:t>FokinaLidia</a:t>
            </a:r>
            <a:endParaRPr lang="ru-RU" sz="1000" b="1" dirty="0">
              <a:solidFill>
                <a:srgbClr val="00B050"/>
              </a:solidFill>
              <a:latin typeface="Alexandra Zeferino Three" pitchFamily="66" charset="0"/>
              <a:cs typeface="+mn-cs"/>
            </a:endParaRPr>
          </a:p>
        </p:txBody>
      </p:sp>
      <p:sp>
        <p:nvSpPr>
          <p:cNvPr id="10" name="Прямоугольник 6"/>
          <p:cNvSpPr/>
          <p:nvPr userDrawn="1"/>
        </p:nvSpPr>
        <p:spPr>
          <a:xfrm>
            <a:off x="341313" y="368300"/>
            <a:ext cx="8461375" cy="6121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1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12" name="Picture 4" descr="http://schkola-nomer3.narod.ru/0f25f3d840719557f8ecb9427615961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41313" y="4976813"/>
            <a:ext cx="16891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1" name="Picture 2" descr="http://images.clipartpanda.com/environment-clipart-eco-earth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34950" y="357188"/>
            <a:ext cx="1816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 userDrawn="1"/>
        </p:nvSpPr>
        <p:spPr>
          <a:xfrm>
            <a:off x="0" y="6669088"/>
            <a:ext cx="712788" cy="2460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>
                <a:solidFill>
                  <a:srgbClr val="00B050"/>
                </a:solidFill>
                <a:latin typeface="Alexandra Zeferino Three" pitchFamily="66" charset="0"/>
                <a:cs typeface="+mn-cs"/>
              </a:rPr>
              <a:t>© </a:t>
            </a:r>
            <a:r>
              <a:rPr lang="en-US" sz="1000" b="1" dirty="0" err="1">
                <a:solidFill>
                  <a:srgbClr val="00B050"/>
                </a:solidFill>
                <a:latin typeface="Alexandra Zeferino Three" pitchFamily="66" charset="0"/>
                <a:cs typeface="+mn-cs"/>
              </a:rPr>
              <a:t>FokinaLidia</a:t>
            </a:r>
            <a:endParaRPr lang="ru-RU" sz="1000" b="1" dirty="0">
              <a:solidFill>
                <a:srgbClr val="00B050"/>
              </a:solidFill>
              <a:latin typeface="Alexandra Zeferino Three" pitchFamily="66" charset="0"/>
              <a:cs typeface="+mn-cs"/>
            </a:endParaRPr>
          </a:p>
        </p:txBody>
      </p:sp>
      <p:sp>
        <p:nvSpPr>
          <p:cNvPr id="13" name="Прямоугольник 9"/>
          <p:cNvSpPr/>
          <p:nvPr userDrawn="1"/>
        </p:nvSpPr>
        <p:spPr>
          <a:xfrm>
            <a:off x="341313" y="368300"/>
            <a:ext cx="8461375" cy="6121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42200" y="5038725"/>
            <a:ext cx="1376363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images.clipartpanda.com/environment-clipart-eco-earth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34950" y="357188"/>
            <a:ext cx="1816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6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11" Type="http://schemas.openxmlformats.org/officeDocument/2006/relationships/image" Target="../media/image6.jpeg"/><Relationship Id="rId5" Type="http://schemas.openxmlformats.org/officeDocument/2006/relationships/theme" Target="../theme/theme2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" name="Google Shape;7;p1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8" name="Google Shape;8;p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Google Shape;9;p1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" name="Google Shape;10;p1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11" name="Google Shape;11;p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Google Shape;12;p1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" name="Google Shape;13;p1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14" name="Google Shape;14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Google Shape;15;p1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6" name="Google Shape;16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1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" name="Google Shape;27;p3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28" name="Google Shape;28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" name="Google Shape;29;p3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3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31" name="Google Shape;31;p3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" name="Google Shape;32;p3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3" name="Google Shape;33;p3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34" name="Google Shape;34;p3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" name="Google Shape;35;p3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6" name="Google Shape;36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p3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38" name="Google Shape;38;p3"/>
          <p:cNvSpPr/>
          <p:nvPr/>
        </p:nvSpPr>
        <p:spPr>
          <a:xfrm>
            <a:off x="341312" y="368300"/>
            <a:ext cx="8461375" cy="6121400"/>
          </a:xfrm>
          <a:prstGeom prst="rect">
            <a:avLst/>
          </a:prstGeom>
          <a:solidFill>
            <a:srgbClr val="FFFFFF"/>
          </a:solidFill>
          <a:ln w="255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" name="Google Shape;3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442200" y="5038725"/>
            <a:ext cx="1376362" cy="145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80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body" idx="1"/>
          </p:nvPr>
        </p:nvSpPr>
        <p:spPr>
          <a:xfrm>
            <a:off x="457200" y="1604962"/>
            <a:ext cx="8228012" cy="4524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2" r:id="rId3"/>
    <p:sldLayoutId id="2147483663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9" name="Google Shape;49;p5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50" name="Google Shape;50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" name="Google Shape;51;p5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2" name="Google Shape;52;p5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53" name="Google Shape;53;p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" name="Google Shape;54;p5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" name="Google Shape;55;p5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56" name="Google Shape;56;p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" name="Google Shape;57;p5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58" name="Google Shape;58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5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60" name="Google Shape;60;p5"/>
          <p:cNvSpPr/>
          <p:nvPr/>
        </p:nvSpPr>
        <p:spPr>
          <a:xfrm>
            <a:off x="341312" y="368300"/>
            <a:ext cx="8461375" cy="6121400"/>
          </a:xfrm>
          <a:prstGeom prst="rect">
            <a:avLst/>
          </a:prstGeom>
          <a:solidFill>
            <a:srgbClr val="FFFFFF"/>
          </a:solidFill>
          <a:ln w="255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" name="Google Shape;61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083425" y="365125"/>
            <a:ext cx="1725612" cy="158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41312" y="4976812"/>
            <a:ext cx="1689100" cy="151288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" name="Google Shape;69;p7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8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3" name="Google Shape;73;p8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74" name="Google Shape;74;p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5" name="Google Shape;75;p8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p8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77" name="Google Shape;77;p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8" name="Google Shape;78;p8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9" name="Google Shape;79;p8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80" name="Google Shape;80;p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1" name="Google Shape;81;p8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82" name="Google Shape;82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8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84" name="Google Shape;84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Google Shape;85;p8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9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9" name="Google Shape;89;p9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90" name="Google Shape;90;p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9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2" name="Google Shape;92;p9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93" name="Google Shape;93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4" name="Google Shape;94;p9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5" name="Google Shape;95;p9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96" name="Google Shape;96;p9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" name="Google Shape;97;p9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98" name="Google Shape;98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9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5" name="Google Shape;105;p10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106" name="Google Shape;106;p1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7" name="Google Shape;107;p10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8" name="Google Shape;108;p10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109" name="Google Shape;109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" name="Google Shape;110;p10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1" name="Google Shape;111;p10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112" name="Google Shape;112;p1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3" name="Google Shape;113;p10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14" name="Google Shape;114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0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116" name="Google Shape;116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7" name="Google Shape;117;p10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1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1" name="Google Shape;121;p11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122" name="Google Shape;122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" name="Google Shape;123;p11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4" name="Google Shape;124;p11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125" name="Google Shape;125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6" name="Google Shape;126;p11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7" name="Google Shape;127;p11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128" name="Google Shape;128;p1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" name="Google Shape;129;p11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30" name="Google Shape;130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1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132" name="Google Shape;132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3" name="Google Shape;133;p11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7" name="Google Shape;137;p12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138" name="Google Shape;138;p1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12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0" name="Google Shape;140;p12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141" name="Google Shape;141;p1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2" name="Google Shape;142;p12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3" name="Google Shape;143;p12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144" name="Google Shape;144;p1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5" name="Google Shape;145;p12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6" name="Google Shape;146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2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148" name="Google Shape;14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9" name="Google Shape;149;p12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3"/>
          <p:cNvSpPr/>
          <p:nvPr/>
        </p:nvSpPr>
        <p:spPr>
          <a:xfrm>
            <a:off x="0" y="1844675"/>
            <a:ext cx="9144000" cy="50133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3" name="Google Shape;153;p13"/>
          <p:cNvGrpSpPr/>
          <p:nvPr/>
        </p:nvGrpSpPr>
        <p:grpSpPr>
          <a:xfrm>
            <a:off x="103187" y="133350"/>
            <a:ext cx="8929687" cy="6583362"/>
            <a:chOff x="65" y="84"/>
            <a:chExt cx="5625" cy="4147"/>
          </a:xfrm>
        </p:grpSpPr>
        <p:pic>
          <p:nvPicPr>
            <p:cNvPr id="154" name="Google Shape;154;p1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" y="84"/>
              <a:ext cx="5625" cy="41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" name="Google Shape;155;p13"/>
            <p:cNvSpPr/>
            <p:nvPr/>
          </p:nvSpPr>
          <p:spPr>
            <a:xfrm>
              <a:off x="102" y="119"/>
              <a:ext cx="5555" cy="4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6" name="Google Shape;156;p13"/>
          <p:cNvGrpSpPr/>
          <p:nvPr/>
        </p:nvGrpSpPr>
        <p:grpSpPr>
          <a:xfrm>
            <a:off x="176212" y="207962"/>
            <a:ext cx="8783637" cy="6435725"/>
            <a:chOff x="111" y="131"/>
            <a:chExt cx="5533" cy="4054"/>
          </a:xfrm>
        </p:grpSpPr>
        <p:pic>
          <p:nvPicPr>
            <p:cNvPr id="157" name="Google Shape;157;p1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1" y="131"/>
              <a:ext cx="5533" cy="40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8" name="Google Shape;158;p13"/>
            <p:cNvSpPr/>
            <p:nvPr/>
          </p:nvSpPr>
          <p:spPr>
            <a:xfrm>
              <a:off x="148" y="167"/>
              <a:ext cx="5463" cy="3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9" name="Google Shape;159;p13"/>
          <p:cNvGrpSpPr/>
          <p:nvPr/>
        </p:nvGrpSpPr>
        <p:grpSpPr>
          <a:xfrm>
            <a:off x="249237" y="274637"/>
            <a:ext cx="8637587" cy="6300787"/>
            <a:chOff x="157" y="173"/>
            <a:chExt cx="5441" cy="3969"/>
          </a:xfrm>
        </p:grpSpPr>
        <p:pic>
          <p:nvPicPr>
            <p:cNvPr id="160" name="Google Shape;160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7" y="173"/>
              <a:ext cx="5441" cy="39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1" name="Google Shape;161;p13"/>
            <p:cNvSpPr/>
            <p:nvPr/>
          </p:nvSpPr>
          <p:spPr>
            <a:xfrm>
              <a:off x="193" y="210"/>
              <a:ext cx="5373" cy="38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62" name="Google Shape;162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4950" y="357187"/>
            <a:ext cx="1816100" cy="181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3"/>
          <p:cNvSpPr txBox="1"/>
          <p:nvPr/>
        </p:nvSpPr>
        <p:spPr>
          <a:xfrm>
            <a:off x="0" y="6669087"/>
            <a:ext cx="11223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000"/>
              <a:buFont typeface="Arial"/>
              <a:buNone/>
            </a:pPr>
            <a:r>
              <a:rPr lang="en-US" sz="1000" b="1" i="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© FokinaLidia</a:t>
            </a:r>
            <a:endParaRPr/>
          </a:p>
        </p:txBody>
      </p:sp>
      <p:sp>
        <p:nvSpPr>
          <p:cNvPr id="164" name="Google Shape;164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5" name="Google Shape;165;p13"/>
          <p:cNvSpPr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2012" cy="36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215900" marR="0" lvl="0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215900" marR="0" lvl="1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215900" marR="0" lvl="2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15900" marR="0" lvl="3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15900" marR="0" lvl="4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15900" marR="0" lvl="5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15900" marR="0" lvl="6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215900" marR="0" lvl="7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215900" marR="0" lvl="8" indent="-215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215900" lvl="0" indent="-21590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215900" lvl="0" indent="-21590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1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4"/>
          <p:cNvSpPr txBox="1"/>
          <p:nvPr/>
        </p:nvSpPr>
        <p:spPr>
          <a:xfrm>
            <a:off x="1403350" y="5229225"/>
            <a:ext cx="6697662" cy="13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Libre Baskerville"/>
              <a:buNone/>
            </a:pPr>
            <a:r>
              <a:rPr lang="en-US" sz="1800" b="1" i="0" u="none">
                <a:solidFill>
                  <a:srgbClr val="0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Автор: Мантурова Анна Михайловна, учитель биологии МАОУ «СШ № 1 имени Н.И.Кузнецова» г. Пестово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14"/>
          <p:cNvSpPr txBox="1"/>
          <p:nvPr/>
        </p:nvSpPr>
        <p:spPr>
          <a:xfrm>
            <a:off x="2286000" y="2967037"/>
            <a:ext cx="45720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73" name="Google Shape;173;p14"/>
          <p:cNvSpPr txBox="1"/>
          <p:nvPr/>
        </p:nvSpPr>
        <p:spPr>
          <a:xfrm>
            <a:off x="930275" y="2016125"/>
            <a:ext cx="7781925" cy="942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800"/>
              <a:buFont typeface="Arial"/>
              <a:buNone/>
            </a:pPr>
            <a:r>
              <a:rPr lang="en-US" sz="2800" b="0" i="0" u="none" dirty="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Организация</a:t>
            </a:r>
            <a:r>
              <a:rPr lang="en-US" sz="2800" b="0" i="0" u="none" dirty="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dirty="0" err="1" smtClean="0">
                <a:solidFill>
                  <a:srgbClr val="0000CC"/>
                </a:solidFill>
              </a:rPr>
              <a:t>туристко</a:t>
            </a:r>
            <a:r>
              <a:rPr lang="ru-RU" sz="2800" dirty="0" smtClean="0">
                <a:solidFill>
                  <a:srgbClr val="0000CC"/>
                </a:solidFill>
              </a:rPr>
              <a:t> - краеведческой экспедиции</a:t>
            </a:r>
            <a:r>
              <a:rPr lang="en-US" sz="2800" b="0" i="0" u="none" dirty="0" smtClean="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b="0" i="0" u="none" dirty="0" smtClean="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как формы экологического воспитания старшеклассников.</a:t>
            </a:r>
            <a:r>
              <a:rPr lang="en-US" sz="2800" b="0" i="0" u="none" dirty="0" smtClean="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5"/>
          <p:cNvSpPr txBox="1"/>
          <p:nvPr/>
        </p:nvSpPr>
        <p:spPr>
          <a:xfrm>
            <a:off x="1655762" y="1079500"/>
            <a:ext cx="7056437" cy="52149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algn="just">
              <a:buSzPts val="2400"/>
            </a:pPr>
            <a:r>
              <a:rPr lang="en-US" sz="24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 smtClean="0"/>
              <a:t>Туристко</a:t>
            </a:r>
            <a:r>
              <a:rPr lang="ru-RU" sz="2400" dirty="0" smtClean="0"/>
              <a:t> – краеведческие экспедиции организую с 2009 года. Кроме познавательного, развивающего значения, экспедиции направлены на  социализацию личности обучающегося, приобретение коммуникативных навыков , формирование успешности, подготовку к самостоятельной жизни, профессиональное самоопределение обучающихся.   </a:t>
            </a:r>
            <a:r>
              <a:rPr lang="en-US" sz="24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smtClean="0"/>
              <a:t>Р</a:t>
            </a:r>
            <a:r>
              <a:rPr lang="en-US" sz="2400" b="0" i="0" u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езультат</a:t>
            </a:r>
            <a:r>
              <a:rPr lang="ru-RU" sz="2400" b="0" i="0" u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ы</a:t>
            </a:r>
            <a:r>
              <a:rPr lang="ru-RU" sz="24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экспедиций – это исследовательские проекты</a:t>
            </a:r>
            <a:r>
              <a:rPr lang="en-US" sz="24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которые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мы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представляем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разного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уровня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олимпиадах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конкурсах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фестивалях</a:t>
            </a:r>
            <a:r>
              <a:rPr lang="en-US" sz="24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6"/>
          <p:cNvSpPr txBox="1"/>
          <p:nvPr/>
        </p:nvSpPr>
        <p:spPr>
          <a:xfrm>
            <a:off x="2051050" y="4221162"/>
            <a:ext cx="6480175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>
              <a:solidFill>
                <a:srgbClr val="C0504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0504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16"/>
          <p:cNvSpPr txBox="1"/>
          <p:nvPr/>
        </p:nvSpPr>
        <p:spPr>
          <a:xfrm>
            <a:off x="792162" y="546100"/>
            <a:ext cx="7415212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0066"/>
              </a:buClr>
              <a:buSzPts val="2400"/>
              <a:buFont typeface="Arial"/>
              <a:buNone/>
            </a:pPr>
            <a:r>
              <a:rPr lang="en-US" sz="2400" b="1" i="1" u="sng" dirty="0" err="1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Проектные</a:t>
            </a:r>
            <a:r>
              <a:rPr lang="en-US" sz="2400" b="1" i="1" u="sng" dirty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 исследования с 2013 </a:t>
            </a:r>
            <a:r>
              <a:rPr lang="en-US" sz="2400" b="1" i="1" u="sng" dirty="0" err="1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по</a:t>
            </a:r>
            <a:r>
              <a:rPr lang="en-US" sz="2400" b="1" i="1" u="sng" dirty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u="sng" dirty="0" smtClean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r>
              <a:rPr lang="ru-RU" sz="2400" b="1" i="1" u="sng" dirty="0" smtClean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r>
              <a:rPr lang="en-US" sz="2400" b="1" i="1" u="sng" dirty="0" smtClean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u="sng" dirty="0" err="1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год</a:t>
            </a:r>
            <a:endParaRPr dirty="0"/>
          </a:p>
        </p:txBody>
      </p:sp>
      <p:sp>
        <p:nvSpPr>
          <p:cNvPr id="185" name="Google Shape;185;p16"/>
          <p:cNvSpPr txBox="1"/>
          <p:nvPr/>
        </p:nvSpPr>
        <p:spPr>
          <a:xfrm>
            <a:off x="503237" y="1008062"/>
            <a:ext cx="8134350" cy="4600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2013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году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базе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национального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парка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Валдайский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эгидой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Русского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географического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общества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был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организован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региональный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сетевой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точка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Красной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книге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(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руководитель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Е.М.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Литвинова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канд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биол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наук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старший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научный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сотрудник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Основная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идея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проекта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увеличение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объема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сведений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о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распространении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редких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охраняемых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видов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состоянии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популяций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счет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общественного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участия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Результаты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сообщения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IV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региональной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научно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практической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конференции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Полевой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сезон-2013: Исследования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природоохранные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действия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особо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охраняемых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территориях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Новгородской области» (г.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Валдай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Новгородской области, 8–10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ноября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2013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года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областном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юниорском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лесном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сохранение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бережное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отношение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к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лесным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богатствам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Подрост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(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Великий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Новгород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27–28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ноября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2013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года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);</a:t>
            </a:r>
            <a:endParaRPr dirty="0"/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7"/>
          <p:cNvSpPr txBox="1"/>
          <p:nvPr/>
        </p:nvSpPr>
        <p:spPr>
          <a:xfrm>
            <a:off x="1366837" y="476250"/>
            <a:ext cx="7777162" cy="58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66"/>
              </a:buClr>
              <a:buSzPts val="3200"/>
              <a:buFont typeface="Arial"/>
              <a:buNone/>
            </a:pPr>
            <a:r>
              <a:rPr lang="en-US" sz="3200" b="1" i="1" u="none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2014</a:t>
            </a:r>
            <a:r>
              <a:rPr lang="ru-RU" sz="3200" b="1" i="1" u="none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- 2015</a:t>
            </a:r>
            <a:r>
              <a:rPr lang="en-US" sz="3200" b="1" i="1" u="none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1" u="none" dirty="0" err="1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год</a:t>
            </a:r>
            <a:r>
              <a:rPr lang="en-US" sz="2400" b="1" i="1" u="none" dirty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  <p:sp>
        <p:nvSpPr>
          <p:cNvPr id="191" name="Google Shape;191;p17"/>
          <p:cNvSpPr/>
          <p:nvPr/>
        </p:nvSpPr>
        <p:spPr>
          <a:xfrm>
            <a:off x="1079500" y="1125537"/>
            <a:ext cx="7237412" cy="2849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7"/>
          <p:cNvSpPr txBox="1"/>
          <p:nvPr/>
        </p:nvSpPr>
        <p:spPr>
          <a:xfrm>
            <a:off x="1008062" y="936625"/>
            <a:ext cx="7488237" cy="941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В 2014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году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участие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экспедиции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организованной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Санкт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	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Петербургским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государственным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университетом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Экспедиция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руководством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кандидата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географических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наук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доцента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кафедры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заведующего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лабораторией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ландшафтоведения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картографирования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Г.А.Исаченко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 smtClean="0"/>
              <a:t>М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ы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обследовали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проектируемые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особо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охраняемые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природные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территории</a:t>
            </a:r>
            <a:r>
              <a:rPr lang="ru-RU" sz="1800" dirty="0" smtClean="0"/>
              <a:t> </a:t>
            </a:r>
            <a:r>
              <a:rPr lang="ru-RU" sz="1800" dirty="0" err="1" smtClean="0"/>
              <a:t>Пестовского</a:t>
            </a:r>
            <a:r>
              <a:rPr lang="ru-RU" sz="1800" dirty="0" smtClean="0"/>
              <a:t> района.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Цели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экспедиции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охарактеризовать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текущее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состояние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факторы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угрозы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развития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охраняемых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Пестовского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района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основании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результатов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полевых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обследований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особо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охраняемых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(ООПТ)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уточнить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присутствие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популяции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редких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видов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нуждающихся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также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усовершенствовать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содержание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документации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ООПТ с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учетом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выделенных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обьектов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охраны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действующего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законодательства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8"/>
          <p:cNvSpPr txBox="1"/>
          <p:nvPr/>
        </p:nvSpPr>
        <p:spPr>
          <a:xfrm>
            <a:off x="361950" y="2016125"/>
            <a:ext cx="8639175" cy="417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Результаты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отчет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сообщение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V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региональной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научно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практической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конференции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Полевой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сезон-201</a:t>
            </a:r>
            <a:r>
              <a:rPr lang="ru-RU" sz="1800" dirty="0" smtClean="0"/>
              <a:t>6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национальном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парке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Валдайский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». 16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обучающихся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нашей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школы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результатам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исследований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получили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авторское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свидетельство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о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регистрации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вклада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Красную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книгу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Новгородской области;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было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оформлено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несколько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исследовательских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работ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которые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были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представлены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областном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детском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экологическом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фестивале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Зеленая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планета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далее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направлены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различные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Всероссийские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Юниорский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водный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»,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Юные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исследователи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окружающей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среды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Всероссийском </a:t>
            </a:r>
            <a:r>
              <a:rPr lang="en-US" sz="1800" b="0" i="0" u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юниорском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лесном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сохранение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бережное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отношение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к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лесным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богатствам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Подрост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работа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«Пришвинские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места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окрестности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Лаптево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заняла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второе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место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198" name="Google Shape;198;p18"/>
          <p:cNvSpPr txBox="1"/>
          <p:nvPr/>
        </p:nvSpPr>
        <p:spPr>
          <a:xfrm>
            <a:off x="3619500" y="576262"/>
            <a:ext cx="1997075" cy="57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66"/>
              </a:buClr>
              <a:buSzPts val="3200"/>
              <a:buFont typeface="Arial"/>
              <a:buNone/>
            </a:pPr>
            <a:r>
              <a:rPr lang="en-US" sz="3200" b="1" i="1" u="none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201</a:t>
            </a:r>
            <a:r>
              <a:rPr lang="ru-RU" sz="3200" b="1" i="1" u="none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6-2017</a:t>
            </a:r>
            <a:r>
              <a:rPr lang="en-US" sz="3200" b="1" i="1" u="none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1" u="none" dirty="0" err="1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год</a:t>
            </a:r>
            <a:r>
              <a:rPr lang="en-US" sz="2400" b="1" i="1" u="none" dirty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9"/>
          <p:cNvSpPr txBox="1"/>
          <p:nvPr/>
        </p:nvSpPr>
        <p:spPr>
          <a:xfrm>
            <a:off x="1692275" y="404812"/>
            <a:ext cx="7200900" cy="58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66"/>
              </a:buClr>
              <a:buSzPts val="3200"/>
              <a:buFont typeface="Arial"/>
              <a:buNone/>
            </a:pP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201</a:t>
            </a:r>
            <a:r>
              <a:rPr lang="ru-RU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- 201</a:t>
            </a:r>
            <a:r>
              <a:rPr lang="ru-RU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1" u="sng" dirty="0" err="1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год</a:t>
            </a: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  <p:sp>
        <p:nvSpPr>
          <p:cNvPr id="204" name="Google Shape;204;p19"/>
          <p:cNvSpPr txBox="1"/>
          <p:nvPr/>
        </p:nvSpPr>
        <p:spPr>
          <a:xfrm>
            <a:off x="1725612" y="1404937"/>
            <a:ext cx="6915150" cy="5010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201</a:t>
            </a:r>
            <a:r>
              <a:rPr lang="ru-RU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-201</a:t>
            </a:r>
            <a:r>
              <a:rPr lang="ru-RU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lang="en-US" sz="18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гг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было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организовано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7 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экспедиций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проектируемые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памятники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Природно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культурный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ландшафт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северной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части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озера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Меглино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и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Устье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Кордонного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ручья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Цель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изучить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флору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фауны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данных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Результаты</a:t>
            </a:r>
            <a:r>
              <a:rPr lang="en-US" sz="18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Исследования,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проведенные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нашими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обучающимися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этих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территориях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были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представлены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высоко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оценены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региональных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конкурсах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конкурсах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Российского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уровня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В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апреле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г.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Санкт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Петербург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Всероссийском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Страна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мечтателей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страна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ученых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-2017»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две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работы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получили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статус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призера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Всероссийском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исследовательских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работ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Отечество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мы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заняли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второе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место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работой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Исследование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состояния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популяции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тимофеевки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степной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берегах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реки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Молога в Пестовском </a:t>
            </a:r>
            <a:r>
              <a:rPr lang="en-US" sz="18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районе</a:t>
            </a:r>
            <a:r>
              <a:rPr lang="en-US" sz="18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».</a:t>
            </a:r>
            <a:endParaRPr dirty="0"/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0"/>
          <p:cNvSpPr txBox="1"/>
          <p:nvPr/>
        </p:nvSpPr>
        <p:spPr>
          <a:xfrm>
            <a:off x="1692275" y="404812"/>
            <a:ext cx="7200900" cy="58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66"/>
              </a:buClr>
              <a:buSzPts val="3200"/>
              <a:buFont typeface="Arial"/>
              <a:buNone/>
            </a:pP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201</a:t>
            </a:r>
            <a:r>
              <a:rPr lang="ru-RU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- 20</a:t>
            </a:r>
            <a:r>
              <a:rPr lang="ru-RU" sz="3200" b="1" i="1" u="sng" dirty="0" smtClean="0">
                <a:solidFill>
                  <a:srgbClr val="993366"/>
                </a:solidFill>
              </a:rPr>
              <a:t>21</a:t>
            </a: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1" u="sng" dirty="0" err="1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год</a:t>
            </a:r>
            <a:r>
              <a:rPr lang="en-US" sz="3200" b="1" i="1" u="sng" dirty="0" smtClean="0">
                <a:solidFill>
                  <a:srgbClr val="9933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  <p:sp>
        <p:nvSpPr>
          <p:cNvPr id="210" name="Google Shape;210;p20"/>
          <p:cNvSpPr txBox="1"/>
          <p:nvPr/>
        </p:nvSpPr>
        <p:spPr>
          <a:xfrm>
            <a:off x="1402883" y="1279431"/>
            <a:ext cx="7037732" cy="479312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r>
              <a:rPr lang="en-US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201</a:t>
            </a:r>
            <a:r>
              <a:rPr lang="ru-RU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9-2021</a:t>
            </a:r>
            <a:r>
              <a:rPr lang="en-US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году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было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организовано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7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экспедиций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территории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старинных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усадебных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парков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Пестовского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района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Цель</a:t>
            </a:r>
            <a:r>
              <a:rPr lang="en-US" sz="22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исследовать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усадебные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парки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18-19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века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«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Воскресенское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и  «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Ивановское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». </a:t>
            </a:r>
            <a:endParaRPr dirty="0"/>
          </a:p>
          <a:p>
            <a:r>
              <a:rPr lang="en-US" sz="2200" b="0" i="0" u="sng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</a:t>
            </a:r>
            <a:r>
              <a:rPr lang="en-US" sz="2200" b="0" i="0" u="sng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создан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проект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Тайны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Ивановского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парка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победитель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Всероссийского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краеведческого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Экологическая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тропа</a:t>
            </a:r>
            <a:r>
              <a:rPr lang="en-US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</a:t>
            </a:r>
            <a:r>
              <a:rPr lang="ru-RU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работа «Старинные усадебные парки и характерные насаждения в Пестовском районе» </a:t>
            </a:r>
            <a:r>
              <a:rPr lang="ru-RU" sz="2200" dirty="0" smtClean="0"/>
              <a:t>дипломант</a:t>
            </a:r>
            <a:r>
              <a:rPr lang="ru-RU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Всероссийского конкурса исследовательских краеведческих работ обучающихся «Отечество» </a:t>
            </a:r>
            <a:r>
              <a:rPr lang="ru-RU" b="1" dirty="0" smtClean="0"/>
              <a:t> </a:t>
            </a:r>
            <a:endParaRPr lang="ru-RU" dirty="0" smtClean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1"/>
          <p:cNvSpPr txBox="1"/>
          <p:nvPr/>
        </p:nvSpPr>
        <p:spPr>
          <a:xfrm>
            <a:off x="1793875" y="882650"/>
            <a:ext cx="6916737" cy="5453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Анализ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выступлений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обучающихся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вовлеченных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исследовательскую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деятельность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конкурсах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фестивалях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также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результаты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выполнения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данными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детьми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заданий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ЕГЭ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биологии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различных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олимпиад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показали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эффективность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разработанной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методики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организации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200" dirty="0" err="1" smtClean="0"/>
              <a:t>туристко-краеведческих</a:t>
            </a:r>
            <a:r>
              <a:rPr lang="ru-RU" sz="2200" dirty="0" smtClean="0"/>
              <a:t> экспедиций</a:t>
            </a:r>
            <a:r>
              <a:rPr lang="en-US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школьники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становились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призерами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победителями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соревнованиях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успешно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сдавали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ЕГЭ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биологии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затем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поступали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учебные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заведения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специальности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связанные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биологией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экологией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Дети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успешно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выступавшие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Всероссийском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уровне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0" i="0" u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номинир</a:t>
            </a:r>
            <a:r>
              <a:rPr lang="ru-RU" sz="2200" b="0" i="0" u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ованы</a:t>
            </a:r>
            <a:r>
              <a:rPr lang="en-US" sz="2200" b="0" i="0" u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премию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200" b="0" i="0" u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Президента</a:t>
            </a:r>
            <a:r>
              <a:rPr lang="en-US" sz="2200" b="0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2700338" y="476250"/>
            <a:ext cx="3527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accent2"/>
                </a:solidFill>
              </a:rPr>
              <a:t>Объекты                                         исследований</a:t>
            </a:r>
          </a:p>
        </p:txBody>
      </p:sp>
      <p:pic>
        <p:nvPicPr>
          <p:cNvPr id="18435" name="Picture 5" descr="DSCN41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259238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IMGP87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836613"/>
            <a:ext cx="2736850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 descr="DSCN307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492375"/>
            <a:ext cx="2519362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8" descr="DSCN250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508500"/>
            <a:ext cx="2519362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1863" y="3213100"/>
            <a:ext cx="2808287" cy="18716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7"/>
          <a:srcRect r="1433" b="1923"/>
          <a:stretch>
            <a:fillRect/>
          </a:stretch>
        </p:blipFill>
        <p:spPr bwMode="auto">
          <a:xfrm>
            <a:off x="3059113" y="1484313"/>
            <a:ext cx="2808287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13321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9113" y="4005263"/>
            <a:ext cx="2879725" cy="1911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2987675" y="188913"/>
            <a:ext cx="3527425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accent2"/>
                </a:solidFill>
              </a:rPr>
              <a:t>Маршруты                                        исследований</a:t>
            </a:r>
          </a:p>
        </p:txBody>
      </p:sp>
      <p:pic>
        <p:nvPicPr>
          <p:cNvPr id="20483" name="Picture 5" descr="DSCN21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981075"/>
            <a:ext cx="3673475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DSCN21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981075"/>
            <a:ext cx="3603625" cy="27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IMGP32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3933825"/>
            <a:ext cx="3694113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DSCN338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3789363"/>
            <a:ext cx="360045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771775" y="0"/>
            <a:ext cx="3527425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accent2"/>
                </a:solidFill>
              </a:rPr>
              <a:t>Маршруты                                        исследований</a:t>
            </a:r>
          </a:p>
        </p:txBody>
      </p:sp>
      <p:pic>
        <p:nvPicPr>
          <p:cNvPr id="19459" name="Picture 5" descr="DSCN09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836613"/>
            <a:ext cx="3532188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DSCN21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908050"/>
            <a:ext cx="35687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 descr="DSCN309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3644900"/>
            <a:ext cx="3744913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 descr="DSCN310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3789363"/>
            <a:ext cx="3600450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3"/>
          <p:cNvSpPr txBox="1"/>
          <p:nvPr/>
        </p:nvSpPr>
        <p:spPr>
          <a:xfrm>
            <a:off x="395287" y="136525"/>
            <a:ext cx="4314825" cy="3984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504D"/>
              </a:buClr>
              <a:buSzPts val="2000"/>
              <a:buFont typeface="Arial"/>
              <a:buNone/>
            </a:pPr>
            <a:r>
              <a:rPr lang="en-US" sz="2000" b="1" i="0" u="none">
                <a:solidFill>
                  <a:srgbClr val="C0504D"/>
                </a:solidFill>
                <a:latin typeface="Arial"/>
                <a:ea typeface="Arial"/>
                <a:cs typeface="Arial"/>
                <a:sym typeface="Arial"/>
              </a:rPr>
              <a:t>Наши социальные партнеры</a:t>
            </a:r>
            <a:endParaRPr/>
          </a:p>
        </p:txBody>
      </p:sp>
      <p:pic>
        <p:nvPicPr>
          <p:cNvPr id="230" name="Google Shape;230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850" y="3573462"/>
            <a:ext cx="2857500" cy="2070100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3"/>
          <p:cNvSpPr txBox="1"/>
          <p:nvPr/>
        </p:nvSpPr>
        <p:spPr>
          <a:xfrm>
            <a:off x="323850" y="5805487"/>
            <a:ext cx="2984500" cy="9159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1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Лазарец Н.И., директор ЗАО «Межхозлес», Председатель Наблюдательного Совета школы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232" name="Google Shape;232;p23"/>
          <p:cNvSpPr txBox="1"/>
          <p:nvPr/>
        </p:nvSpPr>
        <p:spPr>
          <a:xfrm>
            <a:off x="4675187" y="2286000"/>
            <a:ext cx="4240212" cy="733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1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Гетманцева С.М., эколог ОГБУ «Дирекция по управлению ООПТ»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pic>
        <p:nvPicPr>
          <p:cNvPr id="233" name="Google Shape;233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0112" y="549275"/>
            <a:ext cx="3176587" cy="211772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3"/>
          <p:cNvSpPr txBox="1"/>
          <p:nvPr/>
        </p:nvSpPr>
        <p:spPr>
          <a:xfrm>
            <a:off x="490537" y="2720975"/>
            <a:ext cx="3649662" cy="915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1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Литвинова Е.М., старший научный сотрудник Валдайского национального парка, кандидат биологических наук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pic>
        <p:nvPicPr>
          <p:cNvPr id="235" name="Google Shape;235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76600" y="3357562"/>
            <a:ext cx="2743200" cy="2132012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3"/>
          <p:cNvSpPr txBox="1"/>
          <p:nvPr/>
        </p:nvSpPr>
        <p:spPr>
          <a:xfrm>
            <a:off x="3398837" y="5580062"/>
            <a:ext cx="2422525" cy="5508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1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Баклан А.Д., микобиолог                  (г. Тарту, Эстония)</a:t>
            </a:r>
            <a:r>
              <a:rPr lang="en-US" sz="1800" b="1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pic>
        <p:nvPicPr>
          <p:cNvPr id="237" name="Google Shape;237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084887" y="3500437"/>
            <a:ext cx="2854325" cy="1960562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3"/>
          <p:cNvSpPr txBox="1"/>
          <p:nvPr/>
        </p:nvSpPr>
        <p:spPr>
          <a:xfrm>
            <a:off x="6010275" y="5591175"/>
            <a:ext cx="2936875" cy="100647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Киреев Ю.В. (выпускник школы № 1, Председатель  Попечительского Совета школы), Киреева Н.В. (генеральный директор ООО «Промбытстрой»)</a:t>
            </a:r>
            <a:endParaRPr/>
          </a:p>
        </p:txBody>
      </p:sp>
      <p:pic>
        <p:nvPicPr>
          <p:cNvPr id="239" name="Google Shape;239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003800" y="188912"/>
            <a:ext cx="3124200" cy="204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705</Words>
  <Application>Microsoft Office PowerPoint</Application>
  <PresentationFormat>Экран (4:3)</PresentationFormat>
  <Paragraphs>50</Paragraphs>
  <Slides>12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12</vt:i4>
      </vt:variant>
    </vt:vector>
  </HeadingPairs>
  <TitlesOfParts>
    <vt:vector size="26" baseType="lpstr">
      <vt:lpstr>Arial</vt:lpstr>
      <vt:lpstr>Libre Baskerville</vt:lpstr>
      <vt:lpstr>Times New Roman</vt:lpstr>
      <vt:lpstr>Alexandra Zeferino Three</vt:lpstr>
      <vt:lpstr>POI_THEME_TEMPLATE_DESIGN</vt:lpstr>
      <vt:lpstr>POI_THEME_TEMPLATE_DESIGN</vt:lpstr>
      <vt:lpstr>POI_THEME_TEMPLATE_DESIGN</vt:lpstr>
      <vt:lpstr>POI_THEME_TEMPLATE_DESIGN</vt:lpstr>
      <vt:lpstr>POI_THEME_TEMPLATE_DESIGN</vt:lpstr>
      <vt:lpstr>POI_THEME_TEMPLATE_DESIGN</vt:lpstr>
      <vt:lpstr>POI_THEME_TEMPLATE_DESIGN</vt:lpstr>
      <vt:lpstr>POI_THEME_TEMPLATE_DESIGN</vt:lpstr>
      <vt:lpstr>POI_THEME_TEMPLATE_DESIGN</vt:lpstr>
      <vt:lpstr>POI_THEME_TEMPLATE_DESIGN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</cp:revision>
  <dcterms:modified xsi:type="dcterms:W3CDTF">2022-03-27T12:59:02Z</dcterms:modified>
</cp:coreProperties>
</file>