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5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A16E560-6FD1-40FB-B030-5541376BAB81}" type="datetimeFigureOut">
              <a:rPr lang="ru-RU" smtClean="0"/>
              <a:t>27.09.2023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7DA5D20-2998-4553-B644-F9B1A9232F8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A16E560-6FD1-40FB-B030-5541376BAB81}" type="datetimeFigureOut">
              <a:rPr lang="ru-RU" smtClean="0"/>
              <a:t>27.09.2023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7DA5D20-2998-4553-B644-F9B1A9232F8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A16E560-6FD1-40FB-B030-5541376BAB81}" type="datetimeFigureOut">
              <a:rPr lang="ru-RU" smtClean="0"/>
              <a:t>27.09.2023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7DA5D20-2998-4553-B644-F9B1A9232F8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6E560-6FD1-40FB-B030-5541376BAB81}" type="datetimeFigureOut">
              <a:rPr lang="ru-RU" smtClean="0"/>
              <a:t>27.09.2023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A5D20-2998-4553-B644-F9B1A9232F8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6E560-6FD1-40FB-B030-5541376BAB81}" type="datetimeFigureOut">
              <a:rPr lang="ru-RU" smtClean="0"/>
              <a:t>27.09.2023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A5D20-2998-4553-B644-F9B1A9232F85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A16E560-6FD1-40FB-B030-5541376BAB81}" type="datetimeFigureOut">
              <a:rPr lang="ru-RU" smtClean="0"/>
              <a:t>27.09.2023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7DA5D20-2998-4553-B644-F9B1A9232F8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6E560-6FD1-40FB-B030-5541376BAB81}" type="datetimeFigureOut">
              <a:rPr lang="ru-RU" smtClean="0"/>
              <a:t>27.09.2023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A5D20-2998-4553-B644-F9B1A9232F8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A16E560-6FD1-40FB-B030-5541376BAB81}" type="datetimeFigureOut">
              <a:rPr lang="ru-RU" smtClean="0"/>
              <a:t>27.09.2023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7DA5D20-2998-4553-B644-F9B1A9232F85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A16E560-6FD1-40FB-B030-5541376BAB81}" type="datetimeFigureOut">
              <a:rPr lang="ru-RU" smtClean="0"/>
              <a:t>27.09.2023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7DA5D20-2998-4553-B644-F9B1A9232F85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6E560-6FD1-40FB-B030-5541376BAB81}" type="datetimeFigureOut">
              <a:rPr lang="ru-RU" smtClean="0"/>
              <a:t>27.09.2023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A5D20-2998-4553-B644-F9B1A9232F8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6E560-6FD1-40FB-B030-5541376BAB81}" type="datetimeFigureOut">
              <a:rPr lang="ru-RU" smtClean="0"/>
              <a:t>27.09.2023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A5D20-2998-4553-B644-F9B1A9232F8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A16E560-6FD1-40FB-B030-5541376BAB81}" type="datetimeFigureOut">
              <a:rPr lang="ru-RU" smtClean="0"/>
              <a:t>27.09.2023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7DA5D20-2998-4553-B644-F9B1A9232F8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420888"/>
            <a:ext cx="7467600" cy="1143000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smtClean="0"/>
              <a:t>Постановка звука «Б»</a:t>
            </a:r>
            <a:endParaRPr lang="ru-RU" sz="60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88640"/>
            <a:ext cx="81117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ЦЕЛИ</a:t>
            </a:r>
          </a:p>
          <a:p>
            <a:pPr algn="ctr"/>
            <a:r>
              <a:rPr lang="ru-RU" sz="2400" dirty="0"/>
              <a:t>Постановка звука [б], развитие артикуляционной моторики, </a:t>
            </a:r>
            <a:r>
              <a:rPr lang="ru-RU" sz="2400" dirty="0" err="1"/>
              <a:t>диафрагмальнореберного</a:t>
            </a:r>
            <a:r>
              <a:rPr lang="ru-RU" sz="2400" dirty="0"/>
              <a:t> типа дыхания, форсированного выдоха, речевого дыхания, фонематического слуха.</a:t>
            </a:r>
          </a:p>
          <a:p>
            <a:pPr algn="ctr"/>
            <a:endParaRPr lang="ru-RU" sz="2400" dirty="0"/>
          </a:p>
        </p:txBody>
      </p:sp>
      <p:pic>
        <p:nvPicPr>
          <p:cNvPr id="1026" name="Picture 2" descr="http://boombob.ru/resize.php?id=67139&amp;num=9&amp;width=515&amp;height=386.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060848"/>
            <a:ext cx="6048672" cy="4533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260648"/>
            <a:ext cx="83174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Организационный момент</a:t>
            </a:r>
            <a:endParaRPr lang="ru-RU" sz="2400" dirty="0"/>
          </a:p>
          <a:p>
            <a:pPr algn="ctr"/>
            <a:r>
              <a:rPr lang="ru-RU" sz="2400" dirty="0"/>
              <a:t>Логопед предлагает ребенку картинки, изображающие лица с различным эмоциональным состоянием (радость, огорчение, страх). Он должен назвать эмоциональное состояние.</a:t>
            </a:r>
          </a:p>
          <a:p>
            <a:pPr algn="ctr"/>
            <a:endParaRPr lang="ru-RU" sz="2400" dirty="0"/>
          </a:p>
        </p:txBody>
      </p:sp>
      <p:pic>
        <p:nvPicPr>
          <p:cNvPr id="28674" name="Picture 2" descr="http://allharley.ru/kids/big/h/6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139702"/>
            <a:ext cx="6291064" cy="4718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548680"/>
            <a:ext cx="80457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/>
              <a:t>Формирование ритмической организации речи</a:t>
            </a:r>
            <a:endParaRPr lang="ru-RU" sz="2400" dirty="0"/>
          </a:p>
          <a:p>
            <a:pPr algn="ctr"/>
            <a:r>
              <a:rPr lang="ru-RU" sz="2400" dirty="0" err="1"/>
              <a:t>Скандированно</a:t>
            </a:r>
            <a:r>
              <a:rPr lang="ru-RU" sz="2400" dirty="0"/>
              <a:t>, ритмично прочитать стихотворение.</a:t>
            </a:r>
          </a:p>
          <a:p>
            <a:pPr algn="ctr"/>
            <a:endParaRPr lang="ru-RU" sz="2400" dirty="0"/>
          </a:p>
        </p:txBody>
      </p:sp>
      <p:pic>
        <p:nvPicPr>
          <p:cNvPr id="29698" name="Picture 2" descr="https://melkie.net/wp-content/uploads/2018/02/troe-detey-vypolnyayut-artikulyacionnoe-uprazhnenie-pered-nimi-na-stole-stoyat-nebolshie-zerka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700808"/>
            <a:ext cx="6240694" cy="4680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332656"/>
            <a:ext cx="86409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Развитие фонематического слуха</a:t>
            </a:r>
            <a:endParaRPr lang="ru-RU" sz="2400" dirty="0"/>
          </a:p>
          <a:p>
            <a:pPr algn="ctr"/>
            <a:r>
              <a:rPr lang="ru-RU" sz="2400" dirty="0"/>
              <a:t>Проводится игра «Назови имя». Ребенку предлагаются карточка с изображением девочки и вспомогательные картинки, начальный звук которых соответствует составляющим имя звукам: «</a:t>
            </a:r>
            <a:r>
              <a:rPr lang="ru-RU" sz="2400" dirty="0" err="1"/>
              <a:t>Ната</a:t>
            </a:r>
            <a:r>
              <a:rPr lang="ru-RU" sz="2400" dirty="0"/>
              <a:t>—  носки», «арбуз», «туфли», «апельсин».</a:t>
            </a:r>
          </a:p>
          <a:p>
            <a:pPr algn="ctr"/>
            <a:endParaRPr lang="ru-RU" sz="2400" dirty="0"/>
          </a:p>
        </p:txBody>
      </p:sp>
      <p:pic>
        <p:nvPicPr>
          <p:cNvPr id="30722" name="Picture 2" descr="https://i.ytimg.com/vi/UM-8k0VztII/hq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645531"/>
            <a:ext cx="5616624" cy="42124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548680"/>
            <a:ext cx="774136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Развитие артикуляционной моторики</a:t>
            </a:r>
            <a:endParaRPr lang="ru-RU" sz="2400" dirty="0"/>
          </a:p>
          <a:p>
            <a:pPr algn="ctr"/>
            <a:r>
              <a:rPr lang="ru-RU" sz="2400" i="1" dirty="0"/>
              <a:t>Артикуляционная гимнастика</a:t>
            </a:r>
            <a:endParaRPr lang="ru-RU" sz="2400" dirty="0"/>
          </a:p>
          <a:p>
            <a:pPr algn="ctr"/>
            <a:r>
              <a:rPr lang="ru-RU" sz="2400" dirty="0"/>
              <a:t>1. Для нижней челюсти: двигать нижней челюстью вперед при полуоткрытом рте, имитировать жевание.</a:t>
            </a:r>
          </a:p>
          <a:p>
            <a:pPr algn="ctr"/>
            <a:r>
              <a:rPr lang="ru-RU" sz="2400" dirty="0"/>
              <a:t>2. Для губ и щек: имитировать полоскание зубов (надуть губы); надувать верхнюю, затем нижнюю губу; производить фыркающие движения губ (фырканье лошади).</a:t>
            </a:r>
          </a:p>
          <a:p>
            <a:pPr algn="ctr"/>
            <a:r>
              <a:rPr lang="ru-RU" sz="2400" dirty="0"/>
              <a:t>3. Для языка: выполнить упражнения «Часики», «Качели», «Почистим зубки», «Горка», «Катушечка», «Лошадка», покусывать </a:t>
            </a:r>
            <a:r>
              <a:rPr lang="ru-RU" sz="2400" dirty="0" smtClean="0"/>
              <a:t>язычок.</a:t>
            </a:r>
          </a:p>
          <a:p>
            <a:pPr algn="ctr"/>
            <a:r>
              <a:rPr lang="ru-RU" sz="2400" dirty="0" smtClean="0"/>
              <a:t>4</a:t>
            </a:r>
            <a:r>
              <a:rPr lang="ru-RU" sz="2400" dirty="0"/>
              <a:t>. Для мягкого нёба: произносить гласные звуки на твердой и мягкой атаке.</a:t>
            </a:r>
          </a:p>
          <a:p>
            <a:pPr algn="ctr"/>
            <a:endParaRPr lang="ru-RU" sz="2400" dirty="0"/>
          </a:p>
          <a:p>
            <a:pPr algn="ctr"/>
            <a:endParaRPr lang="ru-RU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260648"/>
            <a:ext cx="82444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Упражнения на дыхание</a:t>
            </a:r>
            <a:endParaRPr lang="ru-RU" sz="2400" dirty="0"/>
          </a:p>
          <a:p>
            <a:pPr algn="ctr"/>
            <a:r>
              <a:rPr lang="ru-RU" sz="2400" dirty="0"/>
              <a:t>1. Выполнить комплекс парадоксальной дыхательной гимнастики но </a:t>
            </a:r>
            <a:r>
              <a:rPr lang="ru-RU" sz="2400" dirty="0" err="1"/>
              <a:t>Стрельниковой</a:t>
            </a:r>
            <a:r>
              <a:rPr lang="ru-RU" sz="2400" dirty="0"/>
              <a:t>.</a:t>
            </a:r>
          </a:p>
          <a:p>
            <a:pPr algn="ctr"/>
            <a:r>
              <a:rPr lang="ru-RU" sz="2400" dirty="0"/>
              <a:t>2. На ротовом выдохе произносить цепочки слогов, используя прием наращивания слогов:</a:t>
            </a:r>
          </a:p>
          <a:p>
            <a:pPr algn="ctr"/>
            <a:r>
              <a:rPr lang="ru-RU" sz="2400" dirty="0"/>
              <a:t>«па, папа, </a:t>
            </a:r>
            <a:r>
              <a:rPr lang="ru-RU" sz="2400" dirty="0" err="1"/>
              <a:t>папапа</a:t>
            </a:r>
            <a:r>
              <a:rPr lang="ru-RU" sz="2400" dirty="0"/>
              <a:t>, </a:t>
            </a:r>
            <a:r>
              <a:rPr lang="ru-RU" sz="2400" dirty="0" err="1"/>
              <a:t>папапапа</a:t>
            </a:r>
            <a:r>
              <a:rPr lang="ru-RU" sz="2400" dirty="0"/>
              <a:t>...»</a:t>
            </a:r>
          </a:p>
          <a:p>
            <a:pPr algn="ctr"/>
            <a:endParaRPr lang="ru-RU" sz="2400" dirty="0"/>
          </a:p>
        </p:txBody>
      </p:sp>
      <p:pic>
        <p:nvPicPr>
          <p:cNvPr id="32770" name="Picture 2" descr="https://vseorechi.ru/wp-content/uploads/2017/05/483g9hidfhfdih043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636912"/>
            <a:ext cx="7776864" cy="3642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332656"/>
            <a:ext cx="85324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Постановка звука [б]</a:t>
            </a:r>
            <a:endParaRPr lang="ru-RU" sz="2400" dirty="0"/>
          </a:p>
          <a:p>
            <a:pPr algn="ctr"/>
            <a:r>
              <a:rPr lang="ru-RU" sz="2400" dirty="0"/>
              <a:t>1.По подражанию.</a:t>
            </a:r>
          </a:p>
          <a:p>
            <a:pPr algn="ctr"/>
            <a:r>
              <a:rPr lang="ru-RU" sz="2400" dirty="0"/>
              <a:t>Логопед обращает внимание ребенка на то, что артикуляция звуков [</a:t>
            </a:r>
            <a:r>
              <a:rPr lang="ru-RU" sz="2400" dirty="0" err="1"/>
              <a:t>п</a:t>
            </a:r>
            <a:r>
              <a:rPr lang="ru-RU" sz="2400" dirty="0"/>
              <a:t>] и [б] отличается вибрацией голосовых складок (для этого руку ребенка положить на гортань логопеда) и легким раздуванием щек произнести [б] (приложить руку ребенка к щеке).</a:t>
            </a:r>
          </a:p>
          <a:p>
            <a:pPr algn="ctr"/>
            <a:endParaRPr lang="ru-RU" sz="2400" dirty="0"/>
          </a:p>
        </p:txBody>
      </p:sp>
      <p:pic>
        <p:nvPicPr>
          <p:cNvPr id="31746" name="Picture 2" descr="http://logokamsk.ucoz.ru/_ph/4/6684941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3068960"/>
            <a:ext cx="4800534" cy="36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260648"/>
            <a:ext cx="849694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2. Механическим способом.</a:t>
            </a:r>
          </a:p>
          <a:p>
            <a:pPr algn="ctr"/>
            <a:r>
              <a:rPr lang="ru-RU" sz="2400" dirty="0"/>
              <a:t>С голосом спокойно и длительно дуть на пассивные губы, при этом должны надуваться губы и щеки. должен получиться звук, приближенно напоминающий [в] — </a:t>
            </a:r>
            <a:r>
              <a:rPr lang="ru-RU" sz="2400" dirty="0" err="1"/>
              <a:t>двугубный</a:t>
            </a:r>
            <a:r>
              <a:rPr lang="ru-RU" sz="2400" dirty="0"/>
              <a:t> [</a:t>
            </a:r>
            <a:r>
              <a:rPr lang="ru-RU" sz="2400" dirty="0" err="1"/>
              <a:t>в</a:t>
            </a:r>
            <a:r>
              <a:rPr lang="ru-RU" sz="2400" dirty="0"/>
              <a:t>]. Затем двигать указательным пальцем, расположенным горизонтально под нижней губой, вверх — вниз, производя попеременное смыкание и размыкание губ.</a:t>
            </a:r>
          </a:p>
          <a:p>
            <a:pPr algn="ctr"/>
            <a:r>
              <a:rPr lang="ru-RU" sz="2400" dirty="0"/>
              <a:t> </a:t>
            </a:r>
          </a:p>
          <a:p>
            <a:pPr algn="ctr"/>
            <a:endParaRPr lang="ru-RU" sz="2400" dirty="0"/>
          </a:p>
        </p:txBody>
      </p:sp>
      <p:pic>
        <p:nvPicPr>
          <p:cNvPr id="34818" name="Picture 2" descr="http://bigslide.ru/images/2/1252/960/img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3293603"/>
            <a:ext cx="4752528" cy="35643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5656" y="1268760"/>
            <a:ext cx="6858000" cy="1894362"/>
          </a:xfrm>
        </p:spPr>
        <p:txBody>
          <a:bodyPr>
            <a:noAutofit/>
          </a:bodyPr>
          <a:lstStyle/>
          <a:p>
            <a:pPr algn="ctr"/>
            <a:r>
              <a:rPr lang="ru-RU" sz="7200" dirty="0" smtClean="0"/>
              <a:t>Спасибо за внимание!</a:t>
            </a:r>
            <a:endParaRPr lang="ru-RU" sz="72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16</TotalTime>
  <Words>342</Words>
  <Application>Microsoft Office PowerPoint</Application>
  <PresentationFormat>Экран (4:3)</PresentationFormat>
  <Paragraphs>26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Century Schoolbook</vt:lpstr>
      <vt:lpstr>Wingdings</vt:lpstr>
      <vt:lpstr>Wingdings 2</vt:lpstr>
      <vt:lpstr>Эркер</vt:lpstr>
      <vt:lpstr>Постановка звука «Б»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Постановка звука «Б»</dc:title>
  <dc:creator>Пользователь</dc:creator>
  <cp:lastModifiedBy>user</cp:lastModifiedBy>
  <cp:revision>3</cp:revision>
  <dcterms:created xsi:type="dcterms:W3CDTF">2018-05-23T21:14:08Z</dcterms:created>
  <dcterms:modified xsi:type="dcterms:W3CDTF">2023-09-27T13:44:35Z</dcterms:modified>
</cp:coreProperties>
</file>