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60" r:id="rId2"/>
    <p:sldId id="303" r:id="rId3"/>
    <p:sldId id="288" r:id="rId4"/>
    <p:sldId id="266" r:id="rId5"/>
    <p:sldId id="304" r:id="rId6"/>
    <p:sldId id="298" r:id="rId7"/>
    <p:sldId id="305" r:id="rId8"/>
    <p:sldId id="291" r:id="rId9"/>
    <p:sldId id="306" r:id="rId10"/>
    <p:sldId id="299" r:id="rId11"/>
    <p:sldId id="300" r:id="rId12"/>
    <p:sldId id="301" r:id="rId13"/>
    <p:sldId id="302" r:id="rId14"/>
    <p:sldId id="294" r:id="rId15"/>
    <p:sldId id="296" r:id="rId16"/>
    <p:sldId id="283" r:id="rId17"/>
    <p:sldId id="307" r:id="rId18"/>
    <p:sldId id="311" r:id="rId19"/>
    <p:sldId id="312" r:id="rId20"/>
    <p:sldId id="313" r:id="rId21"/>
    <p:sldId id="314" r:id="rId22"/>
    <p:sldId id="315" r:id="rId23"/>
    <p:sldId id="316" r:id="rId24"/>
    <p:sldId id="317" r:id="rId25"/>
    <p:sldId id="284" r:id="rId26"/>
    <p:sldId id="308" r:id="rId27"/>
    <p:sldId id="310" r:id="rId28"/>
    <p:sldId id="30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22604"/>
    <a:srgbClr val="CC0000"/>
    <a:srgbClr val="EA0000"/>
    <a:srgbClr val="0000CC"/>
    <a:srgbClr val="FF4B4B"/>
    <a:srgbClr val="FF65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6" autoAdjust="0"/>
    <p:restoredTop sz="94790" autoAdjust="0"/>
  </p:normalViewPr>
  <p:slideViewPr>
    <p:cSldViewPr>
      <p:cViewPr>
        <p:scale>
          <a:sx n="66" d="100"/>
          <a:sy n="66" d="100"/>
        </p:scale>
        <p:origin x="-1398" y="-2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CDD345-D94D-46C5-9D7A-BB464D383146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2D11EE-8B16-4A1B-993F-259B9148C74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576538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48D8F-68EB-41D2-AB4E-2D03EEC50817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C34F85-5856-47F1-9CA1-33F5D0F3B14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04150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C34F85-5856-47F1-9CA1-33F5D0F3B146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10179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jpe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1124744"/>
            <a:ext cx="6912768" cy="1470025"/>
          </a:xfrm>
        </p:spPr>
        <p:txBody>
          <a:bodyPr/>
          <a:lstStyle>
            <a:lvl1pPr>
              <a:defRPr b="0">
                <a:ln w="19050">
                  <a:solidFill>
                    <a:srgbClr val="CC0000"/>
                  </a:solidFill>
                </a:ln>
                <a:blipFill>
                  <a:blip r:embed="rId2"/>
                  <a:stretch>
                    <a:fillRect/>
                  </a:stretch>
                </a:blip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1680" y="335699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Рамка 3"/>
          <p:cNvSpPr/>
          <p:nvPr userDrawn="1"/>
        </p:nvSpPr>
        <p:spPr>
          <a:xfrm>
            <a:off x="971600" y="476672"/>
            <a:ext cx="7704856" cy="5976664"/>
          </a:xfrm>
          <a:prstGeom prst="frame">
            <a:avLst>
              <a:gd name="adj1" fmla="val 3770"/>
            </a:avLst>
          </a:prstGeom>
          <a:noFill/>
          <a:ln>
            <a:solidFill>
              <a:srgbClr val="D22604"/>
            </a:solidFill>
          </a:ln>
          <a:effectLst>
            <a:glow rad="139700">
              <a:srgbClr val="D22604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0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548680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cxnSp>
        <p:nvCxnSpPr>
          <p:cNvPr id="4" name="Прямая соединительная линия 3"/>
          <p:cNvCxnSpPr/>
          <p:nvPr userDrawn="1"/>
        </p:nvCxnSpPr>
        <p:spPr>
          <a:xfrm>
            <a:off x="971600" y="260648"/>
            <a:ext cx="6912768" cy="0"/>
          </a:xfrm>
          <a:prstGeom prst="line">
            <a:avLst/>
          </a:prstGeom>
          <a:ln w="38100">
            <a:solidFill>
              <a:srgbClr val="FF4B4B"/>
            </a:solidFill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 userDrawn="1"/>
        </p:nvCxnSpPr>
        <p:spPr>
          <a:xfrm>
            <a:off x="899592" y="6597352"/>
            <a:ext cx="6912768" cy="0"/>
          </a:xfrm>
          <a:prstGeom prst="line">
            <a:avLst/>
          </a:prstGeom>
          <a:ln w="38100">
            <a:solidFill>
              <a:srgbClr val="FF4B4B"/>
            </a:solidFill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cxnSp>
        <p:nvCxnSpPr>
          <p:cNvPr id="3" name="Прямая соединительная линия 2"/>
          <p:cNvCxnSpPr/>
          <p:nvPr userDrawn="1"/>
        </p:nvCxnSpPr>
        <p:spPr>
          <a:xfrm>
            <a:off x="971600" y="260648"/>
            <a:ext cx="6912768" cy="0"/>
          </a:xfrm>
          <a:prstGeom prst="line">
            <a:avLst/>
          </a:prstGeom>
          <a:ln w="38100">
            <a:solidFill>
              <a:srgbClr val="FF4B4B"/>
            </a:solidFill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 userDrawn="1"/>
        </p:nvCxnSpPr>
        <p:spPr>
          <a:xfrm>
            <a:off x="899592" y="6597352"/>
            <a:ext cx="6912768" cy="0"/>
          </a:xfrm>
          <a:prstGeom prst="line">
            <a:avLst/>
          </a:prstGeom>
          <a:ln w="38100">
            <a:solidFill>
              <a:srgbClr val="FF4B4B"/>
            </a:solidFill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0_22b87_e8c870fe_XL.jpg"/>
          <p:cNvPicPr>
            <a:picLocks noChangeAspect="1"/>
          </p:cNvPicPr>
          <p:nvPr userDrawn="1"/>
        </p:nvPicPr>
        <p:blipFill>
          <a:blip r:embed="rId2" cstate="email"/>
          <a:srcRect/>
          <a:stretch>
            <a:fillRect/>
          </a:stretch>
        </p:blipFill>
        <p:spPr>
          <a:xfrm>
            <a:off x="0" y="2376264"/>
            <a:ext cx="288032" cy="2304256"/>
          </a:xfrm>
          <a:prstGeom prst="rect">
            <a:avLst/>
          </a:prstGeom>
        </p:spPr>
      </p:pic>
      <p:pic>
        <p:nvPicPr>
          <p:cNvPr id="9" name="Рисунок 8" descr="0_22b87_e8c870fe_XL.jpg"/>
          <p:cNvPicPr>
            <a:picLocks noChangeAspect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>
          <a:xfrm flipV="1">
            <a:off x="0" y="4509120"/>
            <a:ext cx="288032" cy="2348880"/>
          </a:xfrm>
          <a:prstGeom prst="rect">
            <a:avLst/>
          </a:prstGeom>
        </p:spPr>
      </p:pic>
      <p:pic>
        <p:nvPicPr>
          <p:cNvPr id="11" name="Рисунок 10" descr="0_22b87_e8c870fe_XL.jpg"/>
          <p:cNvPicPr>
            <a:picLocks noChangeAspect="1"/>
          </p:cNvPicPr>
          <p:nvPr userDrawn="1"/>
        </p:nvPicPr>
        <p:blipFill>
          <a:blip r:embed="rId4" cstate="email"/>
          <a:srcRect/>
          <a:stretch>
            <a:fillRect/>
          </a:stretch>
        </p:blipFill>
        <p:spPr>
          <a:xfrm flipV="1">
            <a:off x="0" y="0"/>
            <a:ext cx="288032" cy="242088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3050"/>
            <a:ext cx="2637929" cy="1162050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7584" y="1435100"/>
            <a:ext cx="26379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30.05.2025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092280" y="6309320"/>
            <a:ext cx="1728192" cy="188640"/>
          </a:xfrm>
          <a:prstGeom prst="rect">
            <a:avLst/>
          </a:prstGeo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21" Type="http://schemas.openxmlformats.org/officeDocument/2006/relationships/hyperlink" Target="http://00149.ucoz.com/" TargetMode="Externa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20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6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1600201"/>
            <a:ext cx="7859216" cy="4421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1" y="0"/>
            <a:ext cx="648074" cy="6858001"/>
            <a:chOff x="1" y="0"/>
            <a:chExt cx="648074" cy="6858001"/>
          </a:xfrm>
        </p:grpSpPr>
        <p:pic>
          <p:nvPicPr>
            <p:cNvPr id="12" name="Рисунок 11" descr="1307381529_stock-vector-ethnic-ukraine-patterns-6allday.jpg"/>
            <p:cNvPicPr>
              <a:picLocks noChangeAspect="1"/>
            </p:cNvPicPr>
            <p:nvPr userDrawn="1"/>
          </p:nvPicPr>
          <p:blipFill>
            <a:blip r:embed="rId16" cstate="email"/>
            <a:srcRect/>
            <a:stretch>
              <a:fillRect/>
            </a:stretch>
          </p:blipFill>
          <p:spPr>
            <a:xfrm rot="16200000">
              <a:off x="-897330" y="897331"/>
              <a:ext cx="2442733" cy="648072"/>
            </a:xfrm>
            <a:prstGeom prst="rect">
              <a:avLst/>
            </a:prstGeom>
          </p:spPr>
        </p:pic>
        <p:pic>
          <p:nvPicPr>
            <p:cNvPr id="13" name="Рисунок 12" descr="1307381529_stock-vector-ethnic-ukraine-patterns-6allday.jpg"/>
            <p:cNvPicPr>
              <a:picLocks noChangeAspect="1"/>
            </p:cNvPicPr>
            <p:nvPr userDrawn="1"/>
          </p:nvPicPr>
          <p:blipFill>
            <a:blip r:embed="rId16" cstate="email"/>
            <a:srcRect/>
            <a:stretch>
              <a:fillRect/>
            </a:stretch>
          </p:blipFill>
          <p:spPr>
            <a:xfrm rot="16200000">
              <a:off x="-897329" y="2886171"/>
              <a:ext cx="2442733" cy="648072"/>
            </a:xfrm>
            <a:prstGeom prst="rect">
              <a:avLst/>
            </a:prstGeom>
          </p:spPr>
        </p:pic>
        <p:pic>
          <p:nvPicPr>
            <p:cNvPr id="14" name="Рисунок 13" descr="1307381529_stock-vector-ethnic-ukraine-patterns-6allday.jpg"/>
            <p:cNvPicPr>
              <a:picLocks noChangeAspect="1"/>
            </p:cNvPicPr>
            <p:nvPr userDrawn="1"/>
          </p:nvPicPr>
          <p:blipFill>
            <a:blip r:embed="rId16" cstate="email"/>
            <a:srcRect/>
            <a:stretch>
              <a:fillRect/>
            </a:stretch>
          </p:blipFill>
          <p:spPr>
            <a:xfrm rot="16200000">
              <a:off x="-897328" y="4875011"/>
              <a:ext cx="2442733" cy="648072"/>
            </a:xfrm>
            <a:prstGeom prst="rect">
              <a:avLst/>
            </a:prstGeom>
          </p:spPr>
        </p:pic>
        <p:pic>
          <p:nvPicPr>
            <p:cNvPr id="15" name="Рисунок 14" descr="1307381529_stock-vector-ethnic-ukraine-patterns-6allday.jpg"/>
            <p:cNvPicPr>
              <a:picLocks noChangeAspect="1"/>
            </p:cNvPicPr>
            <p:nvPr userDrawn="1"/>
          </p:nvPicPr>
          <p:blipFill>
            <a:blip r:embed="rId17" cstate="email"/>
            <a:srcRect/>
            <a:stretch>
              <a:fillRect/>
            </a:stretch>
          </p:blipFill>
          <p:spPr>
            <a:xfrm rot="16200000">
              <a:off x="-393273" y="5816653"/>
              <a:ext cx="1434622" cy="648073"/>
            </a:xfrm>
            <a:prstGeom prst="rect">
              <a:avLst/>
            </a:prstGeom>
          </p:spPr>
        </p:pic>
      </p:grpSp>
      <p:sp>
        <p:nvSpPr>
          <p:cNvPr id="11" name="Половина рамки 10"/>
          <p:cNvSpPr/>
          <p:nvPr/>
        </p:nvSpPr>
        <p:spPr>
          <a:xfrm rot="5400000">
            <a:off x="7951812" y="4564"/>
            <a:ext cx="1196752" cy="1187624"/>
          </a:xfrm>
          <a:prstGeom prst="halfFrame">
            <a:avLst>
              <a:gd name="adj1" fmla="val 26132"/>
              <a:gd name="adj2" fmla="val 25356"/>
            </a:avLst>
          </a:prstGeom>
          <a:blipFill>
            <a:blip r:embed="rId18" cstate="email"/>
            <a:stretch>
              <a:fillRect/>
            </a:stretch>
          </a:blip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b="1" dirty="0">
              <a:blipFill>
                <a:blip r:embed="rId19"/>
                <a:stretch>
                  <a:fillRect/>
                </a:stretch>
              </a:blipFill>
            </a:endParaRPr>
          </a:p>
        </p:txBody>
      </p:sp>
      <p:sp>
        <p:nvSpPr>
          <p:cNvPr id="19" name="Половина рамки 18"/>
          <p:cNvSpPr/>
          <p:nvPr/>
        </p:nvSpPr>
        <p:spPr>
          <a:xfrm rot="10800000">
            <a:off x="7956376" y="5733256"/>
            <a:ext cx="1187624" cy="1124744"/>
          </a:xfrm>
          <a:prstGeom prst="halfFrame">
            <a:avLst>
              <a:gd name="adj1" fmla="val 26132"/>
              <a:gd name="adj2" fmla="val 25356"/>
            </a:avLst>
          </a:prstGeom>
          <a:blipFill>
            <a:blip r:embed="rId20" cstate="email"/>
            <a:stretch>
              <a:fillRect/>
            </a:stretch>
          </a:blipFill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900" b="1" dirty="0">
              <a:blipFill>
                <a:blip r:embed="rId19"/>
                <a:stretch>
                  <a:fillRect/>
                </a:stretch>
              </a:blipFill>
            </a:endParaRPr>
          </a:p>
        </p:txBody>
      </p:sp>
      <p:sp>
        <p:nvSpPr>
          <p:cNvPr id="22" name="Номер слайда 5"/>
          <p:cNvSpPr txBox="1">
            <a:spLocks/>
          </p:cNvSpPr>
          <p:nvPr/>
        </p:nvSpPr>
        <p:spPr>
          <a:xfrm>
            <a:off x="6444208" y="6669360"/>
            <a:ext cx="1728192" cy="1886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800" b="0" i="0" u="none" strike="noStrike" kern="1200" cap="none" spc="0" normalizeH="0" baseline="0" noProof="0" dirty="0" smtClean="0">
              <a:ln>
                <a:noFill/>
              </a:ln>
              <a:solidFill>
                <a:schemeClr val="accent2">
                  <a:lumMod val="60000"/>
                  <a:lumOff val="4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Левитина Л.С.  </a:t>
            </a:r>
            <a:r>
              <a:rPr kumimoji="0" lang="en-US" sz="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  <a:hlinkClick r:id="rId21"/>
              </a:rPr>
              <a:t>http://00149.ucoz.com/</a:t>
            </a:r>
            <a:r>
              <a:rPr kumimoji="0" lang="ru-RU" sz="7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</a:t>
            </a:r>
            <a:endParaRPr kumimoji="0" lang="ru-RU" sz="1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62" r:id="rId8"/>
    <p:sldLayoutId id="2147483661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ln w="19050">
            <a:solidFill>
              <a:srgbClr val="C00000"/>
            </a:solidFill>
          </a:ln>
          <a:blipFill>
            <a:blip r:embed="rId22"/>
            <a:stretch>
              <a:fillRect/>
            </a:stretch>
          </a:blip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3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1301661" y="3787625"/>
            <a:ext cx="7023103" cy="2739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Проект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«Где, где, в Вологде - где»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800" b="1" dirty="0" smtClean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Фирсова Т.М.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Мошарева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Е.Н.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Старшая группа №14</a:t>
            </a:r>
            <a:endParaRPr lang="ru-RU" sz="2800" b="1" dirty="0"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Минус 1"/>
          <p:cNvSpPr/>
          <p:nvPr/>
        </p:nvSpPr>
        <p:spPr>
          <a:xfrm>
            <a:off x="6228184" y="6542682"/>
            <a:ext cx="1967880" cy="414709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43"/>
          <a:stretch/>
        </p:blipFill>
        <p:spPr>
          <a:xfrm>
            <a:off x="4319815" y="1133444"/>
            <a:ext cx="3876249" cy="2376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662" y="836712"/>
            <a:ext cx="2550258" cy="3640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779096" cy="785794"/>
          </a:xfrm>
        </p:spPr>
        <p:txBody>
          <a:bodyPr/>
          <a:lstStyle/>
          <a:p>
            <a:r>
              <a:rPr lang="ru-RU" dirty="0" smtClean="0"/>
              <a:t>Паспорт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714356"/>
            <a:ext cx="7859216" cy="4714909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CC0000"/>
                </a:solidFill>
              </a:rPr>
              <a:t>Участники проекта: </a:t>
            </a:r>
            <a:r>
              <a:rPr lang="ru-RU" sz="2800" dirty="0" smtClean="0"/>
              <a:t>воспитанники группы, родители, воспитатели.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C00000"/>
                </a:solidFill>
              </a:rPr>
              <a:t>Вид проекта:</a:t>
            </a:r>
            <a:r>
              <a:rPr lang="ru-RU" dirty="0" smtClean="0"/>
              <a:t> информационно-творческий</a:t>
            </a:r>
            <a:endParaRPr lang="ru-RU" sz="28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C00000"/>
                </a:solidFill>
              </a:rPr>
              <a:t>Продолжительность проекта: </a:t>
            </a:r>
            <a:r>
              <a:rPr lang="ru-RU" sz="2800" dirty="0" smtClean="0"/>
              <a:t>краткосрочный (4 недели)</a:t>
            </a:r>
            <a:endParaRPr lang="ru-RU" sz="2800" dirty="0"/>
          </a:p>
        </p:txBody>
      </p:sp>
      <p:pic>
        <p:nvPicPr>
          <p:cNvPr id="1026" name="Picture 2" descr="C:\Users\Пользователь\Pictures\детский сад\1633851202_116-p-vnutrennee-ubranstvo-russkoi-izbi-foto-1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357562"/>
            <a:ext cx="5929354" cy="32861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568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779096" cy="1000108"/>
          </a:xfrm>
        </p:spPr>
        <p:txBody>
          <a:bodyPr/>
          <a:lstStyle/>
          <a:p>
            <a:r>
              <a:rPr lang="ru-RU" dirty="0" smtClean="0"/>
              <a:t>Актуальность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11560" y="764704"/>
            <a:ext cx="8064896" cy="6093296"/>
          </a:xfrm>
        </p:spPr>
        <p:txBody>
          <a:bodyPr anchor="t">
            <a:noAutofit/>
          </a:bodyPr>
          <a:lstStyle/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Родной  город – это ближайшая территория,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которую можно увидеть, исследовать,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изучить.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Знакомясь с родным городом, его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достопримечательностями, ребенок учится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осознавать себя живущим в определен-</a:t>
            </a:r>
          </a:p>
          <a:p>
            <a:pPr algn="just">
              <a:buNone/>
            </a:pPr>
            <a:r>
              <a:rPr lang="ru-RU" sz="165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временной период, в определенных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этнокультурных условиях.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не только должны получать знания о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родном городе в детском саду, но и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активно участвовать в добывании этих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вместе с родителями.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сами имеют недостаточно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знаний о своем городе, не уделяют </a:t>
            </a:r>
            <a:r>
              <a:rPr lang="ru-RU" sz="165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</a:t>
            </a: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</a:p>
          <a:p>
            <a:pPr algn="just">
              <a:buNone/>
            </a:pPr>
            <a:r>
              <a:rPr lang="ru-RU" sz="1650" dirty="0" err="1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ние</a:t>
            </a: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данной проблеме, считая её неважной.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Приобщение к родным местам строится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общении родителей и детей, что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создает общность интересов и сближает их духовно.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образом, чтобы привлечь родителей к данной проблеме и организации </a:t>
            </a:r>
          </a:p>
          <a:p>
            <a:pPr algn="just">
              <a:buNone/>
            </a:pP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полезного </a:t>
            </a:r>
            <a:r>
              <a:rPr lang="ru-RU" sz="1650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отдыха вместе с детьми, разработан данный проект.</a:t>
            </a:r>
            <a:endParaRPr lang="ru-RU" sz="165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980728"/>
            <a:ext cx="4572000" cy="4968552"/>
          </a:xfrm>
        </p:spPr>
      </p:pic>
      <p:sp>
        <p:nvSpPr>
          <p:cNvPr id="5" name="Минус 4"/>
          <p:cNvSpPr/>
          <p:nvPr/>
        </p:nvSpPr>
        <p:spPr>
          <a:xfrm>
            <a:off x="6300192" y="6597352"/>
            <a:ext cx="1800200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571480"/>
            <a:ext cx="5112568" cy="785818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n>
                  <a:noFill/>
                </a:ln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Цель проекта:</a:t>
            </a:r>
            <a:r>
              <a:rPr lang="ru-RU" sz="3200" b="1" dirty="0" smtClean="0">
                <a:ln>
                  <a:noFill/>
                </a:ln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196752"/>
            <a:ext cx="7200800" cy="5040560"/>
          </a:xfrm>
        </p:spPr>
        <p:txBody>
          <a:bodyPr>
            <a:noAutofit/>
          </a:bodyPr>
          <a:lstStyle/>
          <a:p>
            <a:pPr algn="just"/>
            <a:r>
              <a:rPr lang="ru-RU" sz="2000" dirty="0" smtClean="0">
                <a:solidFill>
                  <a:schemeClr val="tx1"/>
                </a:solidFill>
              </a:rPr>
              <a:t>   </a:t>
            </a:r>
            <a:r>
              <a:rPr lang="ru-RU" sz="2400" i="1" dirty="0" smtClean="0">
                <a:solidFill>
                  <a:schemeClr val="tx1"/>
                </a:solidFill>
              </a:rPr>
              <a:t>Создание благоприятных условий для  расширения знаний   о родном городе Вологде, о народной культуре, быте, традициях и обычаях   путем вовлечения детей и их родителей в совместную проектную деятельность .  </a:t>
            </a:r>
          </a:p>
          <a:p>
            <a:r>
              <a:rPr lang="ru-RU" sz="2000" dirty="0" smtClean="0"/>
              <a:t> </a:t>
            </a:r>
            <a:endParaRPr lang="ru-RU" sz="2000" dirty="0"/>
          </a:p>
        </p:txBody>
      </p:sp>
      <p:sp>
        <p:nvSpPr>
          <p:cNvPr id="4" name="Минус 3"/>
          <p:cNvSpPr/>
          <p:nvPr/>
        </p:nvSpPr>
        <p:spPr>
          <a:xfrm>
            <a:off x="6228184" y="6525344"/>
            <a:ext cx="1944216" cy="504056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0" name="Picture 2" descr="C:\Users\Пользователь\Pictures\детский сад\2014290314465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3068960"/>
            <a:ext cx="4357718" cy="30339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483768" y="571480"/>
            <a:ext cx="5112568" cy="714380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n>
                  <a:noFill/>
                </a:ln>
                <a:solidFill>
                  <a:srgbClr val="C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Задачи проекта:</a:t>
            </a:r>
            <a:r>
              <a:rPr lang="ru-RU" sz="3200" b="1" dirty="0" smtClean="0">
                <a:ln>
                  <a:noFill/>
                </a:ln>
                <a:solidFill>
                  <a:srgbClr val="C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1214422"/>
            <a:ext cx="7200800" cy="5022890"/>
          </a:xfrm>
        </p:spPr>
        <p:txBody>
          <a:bodyPr>
            <a:noAutofit/>
          </a:bodyPr>
          <a:lstStyle/>
          <a:p>
            <a:pPr algn="just">
              <a:buFont typeface="Wingdings" pitchFamily="2" charset="2"/>
              <a:buChar char="v"/>
            </a:pPr>
            <a:r>
              <a:rPr lang="ru-RU" sz="2000" dirty="0" smtClean="0">
                <a:solidFill>
                  <a:schemeClr val="tx1"/>
                </a:solidFill>
              </a:rPr>
              <a:t>   </a:t>
            </a:r>
            <a:r>
              <a:rPr lang="ru-RU" sz="2000" i="1" dirty="0" smtClean="0">
                <a:solidFill>
                  <a:schemeClr val="tx1"/>
                </a:solidFill>
              </a:rPr>
              <a:t>Вызвать у детей и их родителей интерес и уважение к истории и культуре русского народа, родного края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   Расширять представления детей и родителей о культурном облике города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   Развивать интерес к предметам старины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   Расширять кругозор детей и их родителей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r>
              <a:rPr lang="ru-RU" sz="2000" i="1" dirty="0" smtClean="0">
                <a:solidFill>
                  <a:schemeClr val="tx1"/>
                </a:solidFill>
              </a:rPr>
              <a:t> </a:t>
            </a: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   Воспитывать бережное отношение к старинным вещам, народным традициям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  </a:t>
            </a:r>
            <a:r>
              <a:rPr lang="ru-RU" sz="2000" i="1" dirty="0">
                <a:solidFill>
                  <a:schemeClr val="tx1"/>
                </a:solidFill>
              </a:rPr>
              <a:t>Воспитывать </a:t>
            </a:r>
            <a:r>
              <a:rPr lang="ru-RU" sz="2000" i="1" dirty="0" smtClean="0">
                <a:solidFill>
                  <a:schemeClr val="tx1"/>
                </a:solidFill>
              </a:rPr>
              <a:t>любовь к родному городу в процессе совместных прогулок детей и родителей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Создать условия для  познавательного сотрудничества и общения   детей,  родителей и воспитателей</a:t>
            </a:r>
            <a:r>
              <a:rPr lang="en-US" sz="2000" i="1" dirty="0" smtClean="0">
                <a:solidFill>
                  <a:schemeClr val="tx1"/>
                </a:solidFill>
              </a:rPr>
              <a:t>;</a:t>
            </a:r>
            <a:endParaRPr lang="ru-RU" sz="2000" i="1" dirty="0" smtClean="0">
              <a:solidFill>
                <a:schemeClr val="tx1"/>
              </a:solidFill>
            </a:endParaRPr>
          </a:p>
          <a:p>
            <a:pPr lvl="0" algn="just">
              <a:buFont typeface="Wingdings" pitchFamily="2" charset="2"/>
              <a:buChar char="v"/>
            </a:pPr>
            <a:r>
              <a:rPr lang="ru-RU" sz="2000" i="1" dirty="0" smtClean="0">
                <a:solidFill>
                  <a:schemeClr val="tx1"/>
                </a:solidFill>
              </a:rPr>
              <a:t>Способствовать укреплению  детско-родительских отношений через совместную работу над проектом.</a:t>
            </a:r>
          </a:p>
          <a:p>
            <a:r>
              <a:rPr lang="ru-RU" sz="2000" dirty="0" smtClean="0"/>
              <a:t> </a:t>
            </a:r>
            <a:endParaRPr lang="ru-RU" sz="2000" dirty="0"/>
          </a:p>
        </p:txBody>
      </p:sp>
      <p:sp>
        <p:nvSpPr>
          <p:cNvPr id="4" name="Минус 3"/>
          <p:cNvSpPr/>
          <p:nvPr/>
        </p:nvSpPr>
        <p:spPr>
          <a:xfrm>
            <a:off x="6228184" y="6525344"/>
            <a:ext cx="1944216" cy="504056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1538" y="0"/>
            <a:ext cx="7286676" cy="642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Предполагаемый результат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14348" y="714356"/>
            <a:ext cx="7972452" cy="5929354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C00000"/>
              </a:buClr>
              <a:buNone/>
            </a:pPr>
            <a:r>
              <a:rPr lang="ru-RU" dirty="0" smtClean="0"/>
              <a:t>		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проект дает возможность  укрепить у детей и родителей  интерес к истории и культуре своей малой Родины, воспитать  любовь к родному краю, формировать чувства национального достоинства и чувства гордости за свою страну.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Родители на собственном опыте убедятся, что совместные прогулки полезны и необходимы не только ребенку, но и взрослому.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Осознают важность единого взаимодействия семьи и детского сада, сблизятся с другими родителями.</a:t>
            </a:r>
          </a:p>
          <a:p>
            <a:pPr algn="just">
              <a:buClr>
                <a:srgbClr val="C00000"/>
              </a:buClr>
              <a:buNone/>
            </a:pPr>
            <a:endParaRPr lang="ru-RU" sz="4600" dirty="0" smtClean="0"/>
          </a:p>
          <a:p>
            <a:pPr algn="just">
              <a:buClr>
                <a:srgbClr val="C00000"/>
              </a:buClr>
              <a:buNone/>
            </a:pPr>
            <a:r>
              <a:rPr lang="ru-RU" sz="4600" dirty="0" smtClean="0"/>
              <a:t> 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3000" dirty="0" smtClean="0"/>
              <a:t> 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3000" dirty="0">
                <a:solidFill>
                  <a:srgbClr val="C00000"/>
                </a:solidFill>
              </a:rPr>
              <a:t> </a:t>
            </a:r>
            <a:endParaRPr lang="ru-RU" sz="3000" dirty="0" smtClean="0">
              <a:solidFill>
                <a:srgbClr val="C00000"/>
              </a:solidFill>
            </a:endParaRPr>
          </a:p>
        </p:txBody>
      </p:sp>
      <p:sp>
        <p:nvSpPr>
          <p:cNvPr id="2" name="Минус 1"/>
          <p:cNvSpPr/>
          <p:nvPr/>
        </p:nvSpPr>
        <p:spPr>
          <a:xfrm>
            <a:off x="6228184" y="6597352"/>
            <a:ext cx="1944216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074" name="Picture 2" descr="C:\Users\Пользователь\Pictures\сад\vologda-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71934" y="4286256"/>
            <a:ext cx="4071966" cy="23812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468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1538" y="0"/>
            <a:ext cx="7286676" cy="6429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Принципы реализации проекта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14348" y="714356"/>
            <a:ext cx="7972452" cy="5929354"/>
          </a:xfrm>
        </p:spPr>
        <p:txBody>
          <a:bodyPr>
            <a:normAutofit/>
          </a:bodyPr>
          <a:lstStyle/>
          <a:p>
            <a:pPr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ru-RU" dirty="0" smtClean="0"/>
              <a:t>   доступность материалов и информации</a:t>
            </a:r>
            <a:r>
              <a:rPr lang="en-US" dirty="0" smtClean="0"/>
              <a:t>;</a:t>
            </a:r>
            <a:endParaRPr lang="ru-RU" dirty="0" smtClean="0"/>
          </a:p>
          <a:p>
            <a:pPr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ru-RU" dirty="0" smtClean="0"/>
              <a:t>   учет возрастных особенностей</a:t>
            </a:r>
            <a:r>
              <a:rPr lang="en-US" dirty="0" smtClean="0"/>
              <a:t>;</a:t>
            </a:r>
            <a:endParaRPr lang="ru-RU" dirty="0" smtClean="0"/>
          </a:p>
          <a:p>
            <a:pPr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ru-RU" dirty="0" smtClean="0"/>
              <a:t>   поддержание ситуации успеха для каждого участника</a:t>
            </a:r>
            <a:r>
              <a:rPr lang="en-US" dirty="0" smtClean="0"/>
              <a:t>;</a:t>
            </a:r>
            <a:endParaRPr lang="ru-RU" dirty="0" smtClean="0"/>
          </a:p>
          <a:p>
            <a:pPr algn="just">
              <a:buClr>
                <a:srgbClr val="C00000"/>
              </a:buClr>
              <a:buFont typeface="Wingdings" pitchFamily="2" charset="2"/>
              <a:buChar char="v"/>
            </a:pPr>
            <a:r>
              <a:rPr lang="ru-RU" dirty="0" smtClean="0"/>
              <a:t>   сотрудничество с семьей.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dirty="0" smtClean="0"/>
              <a:t> 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3000" dirty="0" smtClean="0"/>
              <a:t> 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3000" dirty="0">
                <a:solidFill>
                  <a:srgbClr val="C00000"/>
                </a:solidFill>
              </a:rPr>
              <a:t> </a:t>
            </a:r>
            <a:endParaRPr lang="ru-RU" sz="3000" dirty="0" smtClean="0">
              <a:solidFill>
                <a:srgbClr val="C00000"/>
              </a:solidFill>
            </a:endParaRPr>
          </a:p>
        </p:txBody>
      </p:sp>
      <p:sp>
        <p:nvSpPr>
          <p:cNvPr id="2" name="Минус 1"/>
          <p:cNvSpPr/>
          <p:nvPr/>
        </p:nvSpPr>
        <p:spPr>
          <a:xfrm>
            <a:off x="6228184" y="6597352"/>
            <a:ext cx="1944216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9" name="Picture 3" descr="C:\Users\Пользователь\Pictures\театр\росток\vologodskoe-kruzhevo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3714752"/>
            <a:ext cx="3929050" cy="284201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1468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779096" cy="78579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1 ЭТАП РЕАЛИЗАЦИИ ПРОЕКТА - ПОДГОТОВИТЕЛЬНЫЙ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14348" y="857232"/>
            <a:ext cx="7674076" cy="5268931"/>
          </a:xfrm>
        </p:spPr>
        <p:txBody>
          <a:bodyPr>
            <a:noAutofit/>
          </a:bodyPr>
          <a:lstStyle/>
          <a:p>
            <a:pPr marL="0" indent="0" algn="just">
              <a:buNone/>
              <a:tabLst>
                <a:tab pos="457200" algn="l"/>
              </a:tabLst>
            </a:pPr>
            <a:r>
              <a:rPr lang="ru-RU" sz="2400" dirty="0" smtClean="0"/>
              <a:t>	</a:t>
            </a:r>
            <a:r>
              <a:rPr lang="ru-RU" sz="2400" i="1" dirty="0" smtClean="0"/>
              <a:t>На </a:t>
            </a:r>
            <a:r>
              <a:rPr lang="ru-RU" sz="2400" i="1" dirty="0"/>
              <a:t>данном этапе был </a:t>
            </a:r>
            <a:r>
              <a:rPr lang="ru-RU" sz="2400" i="1" dirty="0" smtClean="0"/>
              <a:t>составлен план совместной работы с детьми и родителями, подобран </a:t>
            </a:r>
            <a:r>
              <a:rPr lang="ru-RU" sz="2400" i="1" dirty="0"/>
              <a:t>разнообразный материал по данной теме: художественная и научная литература, дидактический материал,  наглядный </a:t>
            </a:r>
            <a:r>
              <a:rPr lang="ru-RU" sz="2400" i="1" dirty="0" smtClean="0"/>
              <a:t>материал, материал для консультаций. Создана РППС. Ознакомились с опытом других педагогов по подобным</a:t>
            </a:r>
          </a:p>
          <a:p>
            <a:pPr marL="0" indent="0" algn="ctr">
              <a:buNone/>
              <a:tabLst>
                <a:tab pos="457200" algn="l"/>
              </a:tabLst>
            </a:pPr>
            <a:r>
              <a:rPr lang="ru-RU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Проблемный вопрос:</a:t>
            </a:r>
          </a:p>
          <a:p>
            <a:pPr algn="ctr">
              <a:buClr>
                <a:schemeClr val="accent2">
                  <a:lumMod val="75000"/>
                </a:schemeClr>
              </a:buClr>
              <a:buNone/>
              <a:tabLst>
                <a:tab pos="457200" algn="l"/>
              </a:tabLst>
            </a:pPr>
            <a:r>
              <a:rPr lang="ru-RU" sz="2400" dirty="0" smtClean="0"/>
              <a:t>  Чем богат наш край? </a:t>
            </a:r>
          </a:p>
          <a:p>
            <a:pPr algn="ctr">
              <a:buClr>
                <a:schemeClr val="accent2">
                  <a:lumMod val="75000"/>
                </a:schemeClr>
              </a:buClr>
              <a:buNone/>
              <a:tabLst>
                <a:tab pos="457200" algn="l"/>
              </a:tabLst>
            </a:pPr>
            <a:r>
              <a:rPr lang="ru-RU" sz="2400" dirty="0" smtClean="0"/>
              <a:t>    Как выглядят </a:t>
            </a:r>
          </a:p>
          <a:p>
            <a:pPr algn="ctr">
              <a:buClr>
                <a:schemeClr val="accent2">
                  <a:lumMod val="75000"/>
                </a:schemeClr>
              </a:buClr>
              <a:buNone/>
              <a:tabLst>
                <a:tab pos="457200" algn="l"/>
              </a:tabLst>
            </a:pPr>
            <a:r>
              <a:rPr lang="ru-RU" sz="2400" dirty="0" smtClean="0"/>
              <a:t> предметы старинного </a:t>
            </a:r>
          </a:p>
          <a:p>
            <a:pPr marL="0" indent="0" algn="ctr">
              <a:buClr>
                <a:schemeClr val="accent2">
                  <a:lumMod val="75000"/>
                </a:schemeClr>
              </a:buClr>
              <a:buNone/>
              <a:tabLst>
                <a:tab pos="457200" algn="l"/>
              </a:tabLst>
            </a:pPr>
            <a:r>
              <a:rPr lang="ru-RU" sz="2400" dirty="0" smtClean="0"/>
              <a:t>домашнего обихода, их</a:t>
            </a:r>
          </a:p>
          <a:p>
            <a:pPr marL="0" indent="0" algn="ctr">
              <a:buClr>
                <a:schemeClr val="accent2">
                  <a:lumMod val="75000"/>
                </a:schemeClr>
              </a:buClr>
              <a:buNone/>
              <a:tabLst>
                <a:tab pos="457200" algn="l"/>
              </a:tabLst>
            </a:pPr>
            <a:r>
              <a:rPr lang="ru-RU" sz="2400" dirty="0" smtClean="0"/>
              <a:t> названия и назначение?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348" y="3500438"/>
            <a:ext cx="2143140" cy="33575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9" y="3429000"/>
            <a:ext cx="2410740" cy="3429000"/>
          </a:xfrm>
          <a:prstGeom prst="rect">
            <a:avLst/>
          </a:prstGeom>
        </p:spPr>
      </p:pic>
      <p:sp>
        <p:nvSpPr>
          <p:cNvPr id="6" name="Минус 5"/>
          <p:cNvSpPr/>
          <p:nvPr/>
        </p:nvSpPr>
        <p:spPr>
          <a:xfrm>
            <a:off x="6444208" y="6597352"/>
            <a:ext cx="232189" cy="2606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1538" y="0"/>
            <a:ext cx="7286676" cy="85723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2 ЭТАП РЕАЛИЗАЦИ ПРОЕКТА - ОСНОВНОЙ</a:t>
            </a:r>
            <a:endParaRPr lang="ru-RU" sz="3200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714348" y="928670"/>
            <a:ext cx="7972452" cy="5715040"/>
          </a:xfrm>
        </p:spPr>
        <p:txBody>
          <a:bodyPr>
            <a:normAutofit lnSpcReduction="10000"/>
          </a:bodyPr>
          <a:lstStyle/>
          <a:p>
            <a:pPr algn="just">
              <a:buClr>
                <a:srgbClr val="C00000"/>
              </a:buClr>
              <a:buNone/>
            </a:pPr>
            <a:r>
              <a:rPr lang="ru-RU" sz="3000" dirty="0" smtClean="0">
                <a:solidFill>
                  <a:srgbClr val="C00000"/>
                </a:solidFill>
              </a:rPr>
              <a:t>		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данном этапе происходит основная работа по реализации проекта. Дети  и родители знакомятся с научной и художественной литературой, рассматривают старинные предметы домашнего обихода, кухонной утвари, народные костюмы. Ребята учатся играть в народные игры, учат </a:t>
            </a:r>
            <a:r>
              <a:rPr lang="ru-RU" sz="20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заклички</a:t>
            </a: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играют в сюжетно-ролевые  и дидактические игры. Рассматривают иллюстрации, рисуют, поют песни, погружаются в русский быт, становятся активными участниками. 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мероприятия по маршрутам «Город, в котором я живу»:</a:t>
            </a:r>
          </a:p>
          <a:p>
            <a:pPr algn="just">
              <a:buClr>
                <a:srgbClr val="C00000"/>
              </a:buClr>
              <a:buFontTx/>
              <a:buChar char="-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музея русского быта</a:t>
            </a:r>
          </a:p>
          <a:p>
            <a:pPr algn="just">
              <a:buClr>
                <a:srgbClr val="C00000"/>
              </a:buClr>
              <a:buFontTx/>
              <a:buChar char="-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в «Парк Победы»</a:t>
            </a:r>
          </a:p>
          <a:p>
            <a:pPr algn="just">
              <a:buClr>
                <a:srgbClr val="C00000"/>
              </a:buClr>
              <a:buFontTx/>
              <a:buChar char="-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в Краеведческий музей, музей кружева, музей масла</a:t>
            </a:r>
          </a:p>
          <a:p>
            <a:pPr algn="just">
              <a:buClr>
                <a:srgbClr val="C00000"/>
              </a:buClr>
              <a:buFontTx/>
              <a:buChar char="-"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«Памятники Вологодчины».</a:t>
            </a:r>
          </a:p>
          <a:p>
            <a:pPr marL="0" indent="0" algn="just">
              <a:buClr>
                <a:srgbClr val="C00000"/>
              </a:buClr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Фотографирование достопримечательностей города.</a:t>
            </a:r>
          </a:p>
          <a:p>
            <a:pPr marL="0" indent="0" algn="just">
              <a:buClr>
                <a:srgbClr val="C00000"/>
              </a:buClr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в создании мини-музея «Русская изба».</a:t>
            </a:r>
          </a:p>
          <a:p>
            <a:pPr algn="just">
              <a:buClr>
                <a:srgbClr val="C00000"/>
              </a:buClr>
              <a:buNone/>
            </a:pPr>
            <a:r>
              <a:rPr lang="ru-RU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В процессе работы над проектом были затронуты все образовательные области для достижения наилучшего результата.</a:t>
            </a:r>
          </a:p>
        </p:txBody>
      </p:sp>
      <p:sp>
        <p:nvSpPr>
          <p:cNvPr id="2" name="Минус 1"/>
          <p:cNvSpPr/>
          <p:nvPr/>
        </p:nvSpPr>
        <p:spPr>
          <a:xfrm>
            <a:off x="6228184" y="6597352"/>
            <a:ext cx="1944216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68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Минус 5"/>
          <p:cNvSpPr/>
          <p:nvPr/>
        </p:nvSpPr>
        <p:spPr>
          <a:xfrm>
            <a:off x="6300192" y="6620646"/>
            <a:ext cx="1944216" cy="2606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55576" y="0"/>
            <a:ext cx="8064896" cy="1214422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Познавательно-исследовательская деятельность</a:t>
            </a:r>
            <a:endParaRPr lang="ru-RU" sz="32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398" y="2971983"/>
            <a:ext cx="4517602" cy="3647783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98451" y="1071547"/>
            <a:ext cx="79928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Беседы «Посуда прошлого»,  «Как жили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люди», «Обычаи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русского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народа», «Русская изба»</a:t>
            </a:r>
          </a:p>
          <a:p>
            <a:pPr algn="just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образцами вышивки и кружев.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НОД «Русская изба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НОД «Волшебное растение лён»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НОД «Деревянная Вологда»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407"/>
          <a:stretch/>
        </p:blipFill>
        <p:spPr>
          <a:xfrm>
            <a:off x="717550" y="3013846"/>
            <a:ext cx="3675652" cy="34394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747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62472" y="518"/>
            <a:ext cx="6779096" cy="1071028"/>
          </a:xfrm>
        </p:spPr>
        <p:txBody>
          <a:bodyPr>
            <a:noAutofit/>
          </a:bodyPr>
          <a:lstStyle/>
          <a:p>
            <a:r>
              <a:rPr lang="ru-RU" sz="3600" dirty="0" smtClean="0"/>
              <a:t>Художественно-эстетическая деятельность</a:t>
            </a:r>
            <a:endParaRPr lang="ru-RU" sz="36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899592" y="1124744"/>
            <a:ext cx="770485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русских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народных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песен.</a:t>
            </a:r>
          </a:p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Слушание песни «Русская изба» Е. Птичкина, М. 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Пляцковского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исполнении М. Пахоменко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с пословицами, поговорками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приметами, </a:t>
            </a:r>
            <a:r>
              <a:rPr lang="ru-RU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закличками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прибаутками о русском народном быте и гостеприимстве.</a:t>
            </a:r>
          </a:p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Загадывание загадок о предметах крестьянского труда и быта.</a:t>
            </a:r>
          </a:p>
          <a:p>
            <a:pPr algn="just"/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Чтение сказок «По щучьему веленью», «Гуси-лебеди», «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Терёшечка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Жихарка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algn="just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Рисование «Софийский собор», «Кружевная Птица».</a:t>
            </a:r>
          </a:p>
          <a:p>
            <a:pPr algn="just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Аппликация «Русская изба».</a:t>
            </a:r>
            <a:endParaRPr lang="ru-RU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5" name="Минус 4"/>
          <p:cNvSpPr/>
          <p:nvPr/>
        </p:nvSpPr>
        <p:spPr>
          <a:xfrm>
            <a:off x="6156176" y="6525344"/>
            <a:ext cx="2088232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05064"/>
            <a:ext cx="2592288" cy="28565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567" y="4005064"/>
            <a:ext cx="2676906" cy="28755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4005065"/>
            <a:ext cx="2548666" cy="2856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26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060848"/>
            <a:ext cx="3960440" cy="43647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Минус 5"/>
          <p:cNvSpPr/>
          <p:nvPr/>
        </p:nvSpPr>
        <p:spPr>
          <a:xfrm>
            <a:off x="6300192" y="6525344"/>
            <a:ext cx="1584176" cy="504056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875751"/>
            <a:ext cx="4143102" cy="49110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725071" y="490756"/>
            <a:ext cx="81369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/>
                </a:solidFill>
              </a:rPr>
              <a:t>Рисование</a:t>
            </a:r>
          </a:p>
          <a:p>
            <a:pPr algn="ctr"/>
            <a:endParaRPr lang="ru-RU" sz="2800" b="1" dirty="0" smtClean="0">
              <a:solidFill>
                <a:schemeClr val="accent2"/>
              </a:solidFill>
            </a:endParaRPr>
          </a:p>
          <a:p>
            <a:r>
              <a:rPr lang="ru-RU" sz="2800" b="1" dirty="0" smtClean="0">
                <a:solidFill>
                  <a:schemeClr val="accent2"/>
                </a:solidFill>
              </a:rPr>
              <a:t> </a:t>
            </a:r>
            <a:r>
              <a:rPr lang="ru-RU" sz="2800" b="1" dirty="0">
                <a:solidFill>
                  <a:schemeClr val="accent2"/>
                </a:solidFill>
              </a:rPr>
              <a:t>«Софийский собор</a:t>
            </a:r>
            <a:r>
              <a:rPr lang="ru-RU" sz="2800" b="1" dirty="0" smtClean="0">
                <a:solidFill>
                  <a:schemeClr val="accent2"/>
                </a:solidFill>
              </a:rPr>
              <a:t>»                    </a:t>
            </a:r>
            <a:r>
              <a:rPr lang="ru-RU" sz="2800" b="1" dirty="0">
                <a:solidFill>
                  <a:schemeClr val="accent2"/>
                </a:solidFill>
              </a:rPr>
              <a:t>«Кружевная Птица</a:t>
            </a:r>
            <a:r>
              <a:rPr lang="ru-RU" sz="2800" b="1" dirty="0" smtClean="0">
                <a:solidFill>
                  <a:schemeClr val="accent2"/>
                </a:solidFill>
              </a:rPr>
              <a:t>»</a:t>
            </a:r>
            <a:endParaRPr lang="ru-RU" sz="28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52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инус 2"/>
          <p:cNvSpPr/>
          <p:nvPr/>
        </p:nvSpPr>
        <p:spPr>
          <a:xfrm>
            <a:off x="6156176" y="6525344"/>
            <a:ext cx="2088232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87" b="5113"/>
          <a:stretch/>
        </p:blipFill>
        <p:spPr>
          <a:xfrm>
            <a:off x="1084188" y="1071960"/>
            <a:ext cx="715627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272778" y="13905"/>
            <a:ext cx="6779096" cy="1143000"/>
          </a:xfrm>
        </p:spPr>
        <p:txBody>
          <a:bodyPr>
            <a:normAutofit/>
          </a:bodyPr>
          <a:lstStyle/>
          <a:p>
            <a:r>
              <a:rPr lang="ru-RU" sz="3200" dirty="0" smtClean="0"/>
              <a:t>Аппликация «Русская изба»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137236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16632"/>
            <a:ext cx="6779096" cy="648072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/>
                </a:solidFill>
              </a:rPr>
              <a:t>Игровая деятельность</a:t>
            </a:r>
            <a:endParaRPr lang="ru-RU" sz="3600" dirty="0">
              <a:solidFill>
                <a:schemeClr val="accent2"/>
              </a:solidFill>
            </a:endParaRPr>
          </a:p>
        </p:txBody>
      </p:sp>
      <p:sp>
        <p:nvSpPr>
          <p:cNvPr id="5" name="Минус 4"/>
          <p:cNvSpPr/>
          <p:nvPr/>
        </p:nvSpPr>
        <p:spPr>
          <a:xfrm>
            <a:off x="6156176" y="6597352"/>
            <a:ext cx="2088232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13070" y="764704"/>
            <a:ext cx="799288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accent2">
                    <a:lumMod val="50000"/>
                  </a:schemeClr>
                </a:solidFill>
              </a:rPr>
              <a:t>Дидактические игры: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«Подбери мебель для избы», «Собери посуду», «Построй избу», «Составь узор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», «Вологодская область».</a:t>
            </a: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Русские народные игры: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«Ворота», «Заплетись плетень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».</a:t>
            </a:r>
          </a:p>
          <a:p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</a:rPr>
              <a:t>Сюжетно-ролевые игры: 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«Ярмарка», «Встречаем гостей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», «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</a:rPr>
              <a:t>Крестьянская семья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</a:rPr>
              <a:t>».</a:t>
            </a:r>
            <a:endParaRPr lang="ru-RU" sz="20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844684" y="724500"/>
            <a:ext cx="4073676" cy="813690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779096" cy="668022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3 этап реализации проекта – заключительный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14348" y="1071546"/>
            <a:ext cx="8034116" cy="2213438"/>
          </a:xfrm>
        </p:spPr>
        <p:txBody>
          <a:bodyPr>
            <a:noAutofit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Создание мини-музея «Русская изба».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Выставка детских рисунков «Софийский собор», «Кружевная Птица».</a:t>
            </a:r>
          </a:p>
          <a:p>
            <a:pPr lvl="0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</a:rPr>
              <a:t>Презентация проекта.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950" y="2428868"/>
            <a:ext cx="2121935" cy="2913524"/>
          </a:xfrm>
        </p:spPr>
      </p:pic>
      <p:sp>
        <p:nvSpPr>
          <p:cNvPr id="5" name="Минус 4"/>
          <p:cNvSpPr/>
          <p:nvPr/>
        </p:nvSpPr>
        <p:spPr>
          <a:xfrm>
            <a:off x="6012160" y="6525344"/>
            <a:ext cx="2232248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9" y="3343204"/>
            <a:ext cx="5184576" cy="35078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2852"/>
            <a:ext cx="6779096" cy="928694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rgbClr val="FF0000"/>
                </a:solidFill>
              </a:rPr>
              <a:t>В группе с помощью родителей был создан интересный мини-музей «Русская изба». Дети активно  пользовались им, получили много знаний.</a:t>
            </a:r>
            <a:endParaRPr lang="ru-RU"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10" y="1196752"/>
            <a:ext cx="8286808" cy="5661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Минус 3"/>
          <p:cNvSpPr/>
          <p:nvPr/>
        </p:nvSpPr>
        <p:spPr>
          <a:xfrm>
            <a:off x="6228184" y="6525344"/>
            <a:ext cx="2016224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2852"/>
            <a:ext cx="6779096" cy="928694"/>
          </a:xfrm>
        </p:spPr>
        <p:txBody>
          <a:bodyPr>
            <a:normAutofit fontScale="90000"/>
          </a:bodyPr>
          <a:lstStyle/>
          <a:p>
            <a:r>
              <a:rPr lang="ru-RU" sz="2700" dirty="0" smtClean="0">
                <a:solidFill>
                  <a:srgbClr val="FF0000"/>
                </a:solidFill>
              </a:rPr>
              <a:t>Был организован поход выходного дня. Дети и родители посетили  музей с русским бытом и получили массу положительных эмоций</a:t>
            </a:r>
            <a:r>
              <a:rPr lang="ru-RU" sz="2000" b="1" dirty="0" smtClean="0">
                <a:solidFill>
                  <a:srgbClr val="FF0000"/>
                </a:solidFill>
              </a:rPr>
              <a:t>.</a:t>
            </a:r>
            <a:endParaRPr lang="ru-RU" sz="2000" dirty="0"/>
          </a:p>
        </p:txBody>
      </p:sp>
      <p:sp>
        <p:nvSpPr>
          <p:cNvPr id="4" name="Минус 3"/>
          <p:cNvSpPr/>
          <p:nvPr/>
        </p:nvSpPr>
        <p:spPr>
          <a:xfrm>
            <a:off x="6228184" y="6525344"/>
            <a:ext cx="2016224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2" name="Picture 2" descr="C:\Users\Пользователь\Pictures\детский сад\1sfMTli_Sl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85860"/>
            <a:ext cx="2857493" cy="3809991"/>
          </a:xfrm>
          <a:prstGeom prst="rect">
            <a:avLst/>
          </a:prstGeom>
          <a:noFill/>
        </p:spPr>
      </p:pic>
      <p:pic>
        <p:nvPicPr>
          <p:cNvPr id="5123" name="Picture 3" descr="C:\Users\Пользователь\Pictures\детский сад\O_cJTxURhM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643050"/>
            <a:ext cx="2928926" cy="3905235"/>
          </a:xfrm>
          <a:prstGeom prst="rect">
            <a:avLst/>
          </a:prstGeom>
          <a:noFill/>
        </p:spPr>
      </p:pic>
      <p:pic>
        <p:nvPicPr>
          <p:cNvPr id="5124" name="Picture 4" descr="C:\Users\Пользователь\Pictures\детский сад\vlGNi8CDcS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2643182"/>
            <a:ext cx="2589574" cy="345276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88640"/>
            <a:ext cx="6624736" cy="37444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634" y="4005064"/>
            <a:ext cx="4164845" cy="28514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933057"/>
            <a:ext cx="4040821" cy="29235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0520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116632"/>
            <a:ext cx="6779096" cy="1143000"/>
          </a:xfrm>
        </p:spPr>
        <p:txBody>
          <a:bodyPr>
            <a:normAutofit fontScale="90000"/>
          </a:bodyPr>
          <a:lstStyle/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Экскурсии в Краеведческий музей, музей кружева, музей масла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12776"/>
            <a:ext cx="2952328" cy="48965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988839"/>
            <a:ext cx="2810843" cy="4651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91"/>
          <a:stretch/>
        </p:blipFill>
        <p:spPr>
          <a:xfrm>
            <a:off x="6228184" y="1988839"/>
            <a:ext cx="2808312" cy="46517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989866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24900"/>
            <a:ext cx="2726473" cy="48331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0041" y="0"/>
            <a:ext cx="4663554" cy="304183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061790"/>
            <a:ext cx="2853942" cy="3796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5148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0520" y="3068960"/>
            <a:ext cx="2647344" cy="378904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241"/>
            <a:ext cx="3107605" cy="410883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469" y="2852936"/>
            <a:ext cx="2654971" cy="400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39141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779096" cy="792088"/>
          </a:xfrm>
        </p:spPr>
        <p:txBody>
          <a:bodyPr>
            <a:normAutofit fontScale="90000"/>
          </a:bodyPr>
          <a:lstStyle/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в «Парк Победы»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638629"/>
            <a:ext cx="2884878" cy="3816424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23"/>
          <a:stretch/>
        </p:blipFill>
        <p:spPr>
          <a:xfrm>
            <a:off x="5211811" y="620688"/>
            <a:ext cx="3960440" cy="34563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22"/>
          <a:stretch/>
        </p:blipFill>
        <p:spPr>
          <a:xfrm>
            <a:off x="3491880" y="3293435"/>
            <a:ext cx="2493730" cy="354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490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4469"/>
            <a:ext cx="6779096" cy="1143000"/>
          </a:xfrm>
        </p:spPr>
        <p:txBody>
          <a:bodyPr>
            <a:noAutofit/>
          </a:bodyPr>
          <a:lstStyle/>
          <a:p>
            <a:r>
              <a:rPr lang="ru-RU" sz="3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Прогулка «Памятники Вологодчины»</a:t>
            </a:r>
            <a:endParaRPr lang="ru-RU" sz="36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1459598"/>
            <a:ext cx="2315490" cy="511256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2636912"/>
            <a:ext cx="2583919" cy="3935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340768"/>
            <a:ext cx="2736304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5044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946"/>
          <a:stretch/>
        </p:blipFill>
        <p:spPr>
          <a:xfrm>
            <a:off x="4334020" y="3265745"/>
            <a:ext cx="4564022" cy="356784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777" y="3068960"/>
            <a:ext cx="3802014" cy="378904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491"/>
          <a:stretch/>
        </p:blipFill>
        <p:spPr>
          <a:xfrm>
            <a:off x="4334020" y="110952"/>
            <a:ext cx="4564021" cy="34490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10952"/>
            <a:ext cx="3922549" cy="295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188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692697"/>
            <a:ext cx="6912768" cy="64807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59632" y="928670"/>
            <a:ext cx="4536504" cy="5238026"/>
          </a:xfrm>
        </p:spPr>
        <p:txBody>
          <a:bodyPr>
            <a:noAutofit/>
          </a:bodyPr>
          <a:lstStyle/>
          <a:p>
            <a:pPr algn="just"/>
            <a:r>
              <a:rPr lang="ru-RU" sz="2000" i="1" dirty="0" smtClean="0">
                <a:solidFill>
                  <a:schemeClr val="tx1"/>
                </a:solidFill>
              </a:rPr>
              <a:t>       В процессе работы над  проектом были достигнуты хорошие результаты, что позволяет говорить об эффективности реализации проектной деятельности.  В  группе оформлен уголок народного искусства, дети узнали много нового. Создан мини-музей русского быта, являющийся наиболее оптимальным средством передачи информации.  Его создание способствовало формированию у детей и взрослых чувства ответственности, любви к малой родине и созидательного отношения к окружающему. </a:t>
            </a:r>
          </a:p>
          <a:p>
            <a:pPr algn="just"/>
            <a:r>
              <a:rPr lang="ru-RU" sz="1800" dirty="0" smtClean="0"/>
              <a:t>    </a:t>
            </a:r>
          </a:p>
          <a:p>
            <a:pPr algn="just"/>
            <a:r>
              <a:rPr lang="ru-RU" sz="1800" dirty="0" smtClean="0"/>
              <a:t> </a:t>
            </a:r>
          </a:p>
          <a:p>
            <a:pPr algn="just"/>
            <a:r>
              <a:rPr lang="ru-RU" sz="1800" dirty="0"/>
              <a:t> </a:t>
            </a:r>
            <a:r>
              <a:rPr lang="ru-RU" sz="1800" dirty="0" smtClean="0"/>
              <a:t> 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6300192" y="6597352"/>
            <a:ext cx="1872208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142984"/>
            <a:ext cx="2575297" cy="5004307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31640" y="692697"/>
            <a:ext cx="6912768" cy="64807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429124" y="785794"/>
            <a:ext cx="3929090" cy="5380902"/>
          </a:xfrm>
        </p:spPr>
        <p:txBody>
          <a:bodyPr>
            <a:noAutofit/>
          </a:bodyPr>
          <a:lstStyle/>
          <a:p>
            <a:pPr algn="just"/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smtClean="0"/>
              <a:t>  </a:t>
            </a:r>
            <a:r>
              <a:rPr lang="ru-RU" sz="1800" i="1" dirty="0" smtClean="0">
                <a:solidFill>
                  <a:schemeClr val="tx1"/>
                </a:solidFill>
              </a:rPr>
              <a:t>Проект помог решить задачи эстетического, нравственно-патриотического и духовного воспитания детей. </a:t>
            </a:r>
          </a:p>
          <a:p>
            <a:pPr algn="just"/>
            <a:r>
              <a:rPr lang="ru-RU" sz="1800" i="1" dirty="0" smtClean="0">
                <a:solidFill>
                  <a:schemeClr val="tx1"/>
                </a:solidFill>
              </a:rPr>
              <a:t>    Родители, в свою очередь, прониклись темой проекта и стали активными его  участниками и помощниками. Поняв, как важно подрастающему поколению  знать свои «корни» родители выступили с инициативой и посетили в выходной день  с детьми  музей русского быта, где узнали массу интересных фактов для общего развития и детей и взрослых.  Детско-родительские отношения укрепились, улучшилось взаимодействие с детским садом.</a:t>
            </a:r>
          </a:p>
          <a:p>
            <a:pPr algn="just"/>
            <a:r>
              <a:rPr lang="ru-RU" sz="1800" i="1" dirty="0" smtClean="0">
                <a:solidFill>
                  <a:schemeClr val="tx1"/>
                </a:solidFill>
              </a:rPr>
              <a:t> </a:t>
            </a:r>
          </a:p>
          <a:p>
            <a:pPr algn="just"/>
            <a:r>
              <a:rPr lang="ru-RU" sz="1800" dirty="0"/>
              <a:t> </a:t>
            </a:r>
            <a:r>
              <a:rPr lang="ru-RU" sz="1800" dirty="0" smtClean="0"/>
              <a:t>  </a:t>
            </a: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Минус 3"/>
          <p:cNvSpPr/>
          <p:nvPr/>
        </p:nvSpPr>
        <p:spPr>
          <a:xfrm>
            <a:off x="6300192" y="6597352"/>
            <a:ext cx="1872208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170" name="Picture 2" descr="C:\Users\Пользователь\Pictures\детский сад\v-yZK1ymC5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571612"/>
            <a:ext cx="2696758" cy="3595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6779096" cy="642918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accent2"/>
                </a:solidFill>
              </a:rPr>
              <a:t>Перспектива на будущее</a:t>
            </a:r>
            <a:endParaRPr lang="ru-RU" sz="3600" dirty="0">
              <a:solidFill>
                <a:schemeClr val="accent2"/>
              </a:solidFill>
            </a:endParaRPr>
          </a:p>
        </p:txBody>
      </p:sp>
      <p:sp>
        <p:nvSpPr>
          <p:cNvPr id="5" name="Минус 4"/>
          <p:cNvSpPr/>
          <p:nvPr/>
        </p:nvSpPr>
        <p:spPr>
          <a:xfrm>
            <a:off x="6156176" y="6597352"/>
            <a:ext cx="2088232" cy="360040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813070" y="642918"/>
            <a:ext cx="7992888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200" dirty="0" smtClean="0">
                <a:solidFill>
                  <a:schemeClr val="accent2">
                    <a:lumMod val="50000"/>
                  </a:schemeClr>
                </a:solidFill>
              </a:rPr>
              <a:t>	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</a:rPr>
              <a:t>Тема Родины, русской культуры будет актуальной и нужной  всегда для воспитания «здорового» и истинного патриота своей страны. От подрастающего поколения сегодня  зависит наше будущее, будущее нашей Родины.  Уделять внимание темам патриотизма и нравственности необходимо с раннего детства. Мы, как воспитатели, имеем возможность повлиять как на ребенка, так и на его родителя. Тем самым заложить в них необходимое зерно для сохранения нашей истории,  успешного настоящего и благополучного будущего.   Конечно, всего не  объять в одном проекте,  поэтому работу в данном направлении будем продолжать!</a:t>
            </a:r>
            <a:endParaRPr lang="ru-RU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071546"/>
            <a:ext cx="6779096" cy="4071966"/>
          </a:xfrm>
        </p:spPr>
        <p:txBody>
          <a:bodyPr>
            <a:normAutofit/>
          </a:bodyPr>
          <a:lstStyle/>
          <a:p>
            <a:r>
              <a:rPr lang="ru-RU" sz="6000" b="1" i="1" dirty="0" smtClean="0"/>
              <a:t>Спасибо за внимание!</a:t>
            </a:r>
            <a:endParaRPr lang="ru-RU" sz="6000" b="1" i="1" dirty="0"/>
          </a:p>
        </p:txBody>
      </p:sp>
      <p:sp>
        <p:nvSpPr>
          <p:cNvPr id="4" name="Минус 3"/>
          <p:cNvSpPr/>
          <p:nvPr/>
        </p:nvSpPr>
        <p:spPr>
          <a:xfrm>
            <a:off x="6228184" y="6525344"/>
            <a:ext cx="2016224" cy="432048"/>
          </a:xfrm>
          <a:prstGeom prst="mathMinus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 отчет мини музея">
  <a:themeElements>
    <a:clrScheme name="Другая 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D99694"/>
      </a:hlink>
      <a:folHlink>
        <a:srgbClr val="D99694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2689</TotalTime>
  <Words>794</Words>
  <Application>Microsoft Office PowerPoint</Application>
  <PresentationFormat>Экран (4:3)</PresentationFormat>
  <Paragraphs>123</Paragraphs>
  <Slides>28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29" baseType="lpstr">
      <vt:lpstr>презентация отчет мини музея</vt:lpstr>
      <vt:lpstr>Презентация PowerPoint</vt:lpstr>
      <vt:lpstr>Паспорт проекта</vt:lpstr>
      <vt:lpstr>Актуальность проекта</vt:lpstr>
      <vt:lpstr>Цель проекта: </vt:lpstr>
      <vt:lpstr>Задачи проекта: </vt:lpstr>
      <vt:lpstr>Предполагаемый результат</vt:lpstr>
      <vt:lpstr>Принципы реализации проекта</vt:lpstr>
      <vt:lpstr>1 ЭТАП РЕАЛИЗАЦИИ ПРОЕКТА - ПОДГОТОВИТЕЛЬНЫЙ</vt:lpstr>
      <vt:lpstr>2 ЭТАП РЕАЛИЗАЦИ ПРОЕКТА - ОСНОВНОЙ</vt:lpstr>
      <vt:lpstr>Познавательно-исследовательская деятельность</vt:lpstr>
      <vt:lpstr>Художественно-эстетическая деятельность</vt:lpstr>
      <vt:lpstr>Презентация PowerPoint</vt:lpstr>
      <vt:lpstr>Аппликация «Русская изба»</vt:lpstr>
      <vt:lpstr>Игровая деятельность</vt:lpstr>
      <vt:lpstr>3 этап реализации проекта – заключительный</vt:lpstr>
      <vt:lpstr>В группе с помощью родителей был создан интересный мини-музей «Русская изба». Дети активно  пользовались им, получили много знаний.</vt:lpstr>
      <vt:lpstr>Был организован поход выходного дня. Дети и родители посетили  музей с русским бытом и получили массу положительных эмоций.</vt:lpstr>
      <vt:lpstr>Презентация PowerPoint</vt:lpstr>
      <vt:lpstr>Экскурсии в Краеведческий музей, музей кружева, музей масла</vt:lpstr>
      <vt:lpstr>Презентация PowerPoint</vt:lpstr>
      <vt:lpstr>Презентация PowerPoint</vt:lpstr>
      <vt:lpstr>Прогулка в «Парк Победы» </vt:lpstr>
      <vt:lpstr>Прогулка «Памятники Вологодчины»</vt:lpstr>
      <vt:lpstr>Презентация PowerPoint</vt:lpstr>
      <vt:lpstr> </vt:lpstr>
      <vt:lpstr> </vt:lpstr>
      <vt:lpstr>Перспектива на будущее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Uzer</dc:creator>
  <cp:lastModifiedBy>User</cp:lastModifiedBy>
  <cp:revision>120</cp:revision>
  <dcterms:created xsi:type="dcterms:W3CDTF">2015-04-22T06:15:26Z</dcterms:created>
  <dcterms:modified xsi:type="dcterms:W3CDTF">2025-05-30T20:03:27Z</dcterms:modified>
</cp:coreProperties>
</file>