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84" r:id="rId6"/>
    <p:sldId id="270" r:id="rId7"/>
    <p:sldId id="288" r:id="rId8"/>
    <p:sldId id="262" r:id="rId9"/>
    <p:sldId id="264" r:id="rId10"/>
    <p:sldId id="265" r:id="rId11"/>
    <p:sldId id="285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71" r:id="rId22"/>
    <p:sldId id="272" r:id="rId23"/>
    <p:sldId id="273" r:id="rId24"/>
    <p:sldId id="286" r:id="rId25"/>
    <p:sldId id="269" r:id="rId26"/>
    <p:sldId id="283" r:id="rId27"/>
    <p:sldId id="287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3D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31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51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60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48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2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40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3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50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9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98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18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F4207-1A55-4980-B299-1B9CE1EEDFD7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F4229-3773-4EE7-871C-C72F3A6C2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41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slide" Target="slide13.xml"/><Relationship Id="rId7" Type="http://schemas.openxmlformats.org/officeDocument/2006/relationships/slide" Target="slide17.xml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" Target="slide12.xml"/><Relationship Id="rId16" Type="http://schemas.openxmlformats.org/officeDocument/2006/relationships/image" Target="../media/image16.png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image" Target="../media/image11.png"/><Relationship Id="rId5" Type="http://schemas.openxmlformats.org/officeDocument/2006/relationships/slide" Target="slide15.xml"/><Relationship Id="rId15" Type="http://schemas.openxmlformats.org/officeDocument/2006/relationships/image" Target="../media/image15.png"/><Relationship Id="rId10" Type="http://schemas.openxmlformats.org/officeDocument/2006/relationships/slide" Target="slide20.xml"/><Relationship Id="rId19" Type="http://schemas.openxmlformats.org/officeDocument/2006/relationships/image" Target="../media/image19.png"/><Relationship Id="rId4" Type="http://schemas.openxmlformats.org/officeDocument/2006/relationships/slide" Target="slide14.xml"/><Relationship Id="rId9" Type="http://schemas.openxmlformats.org/officeDocument/2006/relationships/slide" Target="slide19.xml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hyperlink" Target="https://learningapps.org/watch?v=pkv6d77t324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y31dnqf324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quick.apkpro.ru/crossword/1290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bbmaswba2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quick.apkpro.ru/crossword/12922" TargetMode="External"/><Relationship Id="rId2" Type="http://schemas.openxmlformats.org/officeDocument/2006/relationships/hyperlink" Target="https://quick.apkpro.ru/poll/9491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" t="85137" r="2695" b="2165"/>
          <a:stretch/>
        </p:blipFill>
        <p:spPr>
          <a:xfrm>
            <a:off x="8127578" y="5892800"/>
            <a:ext cx="3817679" cy="6460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" t="68831" r="2336" b="19048"/>
          <a:stretch/>
        </p:blipFill>
        <p:spPr>
          <a:xfrm>
            <a:off x="8127578" y="4984749"/>
            <a:ext cx="3817679" cy="6143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" t="24531" r="2336" b="63924"/>
          <a:stretch/>
        </p:blipFill>
        <p:spPr>
          <a:xfrm>
            <a:off x="8128000" y="4107540"/>
            <a:ext cx="3817257" cy="5805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" t="39394" r="3058" b="50216"/>
          <a:stretch/>
        </p:blipFill>
        <p:spPr>
          <a:xfrm>
            <a:off x="8127578" y="3193139"/>
            <a:ext cx="3817679" cy="53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6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335" y="1679424"/>
            <a:ext cx="10515600" cy="15707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do online shopping!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47" y="3965469"/>
            <a:ext cx="1667652" cy="166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968" y="3994114"/>
            <a:ext cx="1632604" cy="1632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648" y="3987711"/>
            <a:ext cx="1764054" cy="1660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0542" y="3976953"/>
            <a:ext cx="1752875" cy="1649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872" y="3955674"/>
            <a:ext cx="1667651" cy="1667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8326" y="3942071"/>
            <a:ext cx="1677090" cy="1677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0901" y="3943225"/>
            <a:ext cx="1658213" cy="1658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0525" y="3957182"/>
            <a:ext cx="1645410" cy="1645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975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45474"/>
              </p:ext>
            </p:extLst>
          </p:nvPr>
        </p:nvGraphicFramePr>
        <p:xfrm>
          <a:off x="0" y="2"/>
          <a:ext cx="12192000" cy="67887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648606595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2922726003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34949079"/>
                    </a:ext>
                  </a:extLst>
                </a:gridCol>
              </a:tblGrid>
              <a:tr h="2262908"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2" action="ppaction://hlinksldjump"/>
                        </a:rPr>
                        <a:t>Shoes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3" action="ppaction://hlinksldjump"/>
                        </a:rPr>
                        <a:t>clothes</a:t>
                      </a:r>
                      <a:r>
                        <a:rPr lang="en-US" sz="4400" b="1" cap="none" spc="0" baseline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 </a:t>
                      </a:r>
                    </a:p>
                    <a:p>
                      <a:pPr algn="ctr"/>
                      <a:r>
                        <a:rPr lang="en-US" sz="4400" b="1" cap="none" spc="0" baseline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For</a:t>
                      </a:r>
                    </a:p>
                    <a:p>
                      <a:pPr algn="ctr"/>
                      <a:r>
                        <a:rPr lang="en-US" sz="4400" b="1" cap="none" spc="0" baseline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women</a:t>
                      </a:r>
                      <a:endParaRPr lang="en-US" sz="4400" b="1" cap="none" spc="0" dirty="0" smtClean="0">
                        <a:ln w="952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outerShdw blurRad="12700" dist="38100" dir="2700000" algn="tl" rotWithShape="0">
                            <a:schemeClr val="bg1">
                              <a:lumMod val="50000"/>
                            </a:scheme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4" action="ppaction://hlinksldjump"/>
                        </a:rPr>
                        <a:t>Clothes</a:t>
                      </a:r>
                      <a:endParaRPr lang="en-US" sz="4400" b="1" cap="none" spc="0" dirty="0" smtClean="0">
                        <a:ln w="952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outerShdw blurRad="12700" dist="38100" dir="2700000" algn="tl" rotWithShape="0">
                            <a:schemeClr val="bg1">
                              <a:lumMod val="50000"/>
                            </a:scheme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For </a:t>
                      </a:r>
                    </a:p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men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57707648"/>
                  </a:ext>
                </a:extLst>
              </a:tr>
              <a:tr h="2262908"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5" action="ppaction://hlinksldjump"/>
                        </a:rPr>
                        <a:t>House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6" action="ppaction://hlinksldjump"/>
                        </a:rPr>
                        <a:t>New</a:t>
                      </a:r>
                      <a:r>
                        <a:rPr lang="en-US" sz="4400" b="1" cap="none" spc="0" baseline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6" action="ppaction://hlinksldjump"/>
                        </a:rPr>
                        <a:t> Year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7" action="ppaction://hlinksldjump"/>
                        </a:rPr>
                        <a:t>Drinks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98991121"/>
                  </a:ext>
                </a:extLst>
              </a:tr>
              <a:tr h="2262908"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8" action="ppaction://hlinksldjump"/>
                        </a:rPr>
                        <a:t>Food</a:t>
                      </a:r>
                      <a:endParaRPr lang="ru-RU" sz="4400" b="1" cap="none" spc="0" dirty="0">
                        <a:ln w="952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outerShdw blurRad="12700" dist="38100" dir="2700000" algn="tl" rotWithShape="0">
                            <a:schemeClr val="bg1">
                              <a:lumMod val="50000"/>
                            </a:scheme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9" action="ppaction://hlinksldjump"/>
                        </a:rPr>
                        <a:t>Electronics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  <a:hlinkClick r:id="rId10" action="ppaction://hlinksldjump"/>
                        </a:rPr>
                        <a:t>Toys</a:t>
                      </a:r>
                      <a:endParaRPr lang="ru-RU" sz="4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96753615"/>
                  </a:ext>
                </a:extLst>
              </a:tr>
            </a:tbl>
          </a:graphicData>
        </a:graphic>
      </p:graphicFrame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06014" y="690855"/>
            <a:ext cx="1739222" cy="15974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48698" y="126816"/>
            <a:ext cx="1524132" cy="21154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84709" y="406401"/>
            <a:ext cx="1407291" cy="1401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24007" y="2384853"/>
            <a:ext cx="2057838" cy="20578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58689" y="5238995"/>
            <a:ext cx="2152075" cy="16765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198" y="2955636"/>
            <a:ext cx="1664854" cy="16648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99" y="5287818"/>
            <a:ext cx="1385453" cy="15009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649" y="4756727"/>
            <a:ext cx="2101273" cy="21012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03" y="2742094"/>
            <a:ext cx="1406239" cy="1773424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rId20" action="ppaction://hlinksldjump" highlightClick="1"/>
          </p:cNvPr>
          <p:cNvSpPr/>
          <p:nvPr/>
        </p:nvSpPr>
        <p:spPr>
          <a:xfrm>
            <a:off x="0" y="5632191"/>
            <a:ext cx="866775" cy="4450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7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6000" dirty="0" err="1">
                <a:solidFill>
                  <a:schemeClr val="bg1"/>
                </a:solidFill>
              </a:rPr>
              <a:t>slippers</a:t>
            </a:r>
            <a:r>
              <a:rPr lang="de-DE" sz="6000" dirty="0">
                <a:solidFill>
                  <a:schemeClr val="bg1"/>
                </a:solidFill>
              </a:rPr>
              <a:t>, </a:t>
            </a:r>
            <a:r>
              <a:rPr lang="de-DE" sz="6000" dirty="0" err="1">
                <a:solidFill>
                  <a:schemeClr val="bg1"/>
                </a:solidFill>
              </a:rPr>
              <a:t>sandals</a:t>
            </a:r>
            <a:r>
              <a:rPr lang="de-DE" sz="6000" dirty="0">
                <a:solidFill>
                  <a:schemeClr val="bg1"/>
                </a:solidFill>
              </a:rPr>
              <a:t>, </a:t>
            </a:r>
            <a:r>
              <a:rPr lang="de-DE" sz="6000" dirty="0" err="1">
                <a:solidFill>
                  <a:schemeClr val="bg1"/>
                </a:solidFill>
              </a:rPr>
              <a:t>trainers</a:t>
            </a:r>
            <a:r>
              <a:rPr lang="de-DE" sz="6000" dirty="0">
                <a:solidFill>
                  <a:schemeClr val="bg1"/>
                </a:solidFill>
              </a:rPr>
              <a:t>, </a:t>
            </a:r>
            <a:r>
              <a:rPr lang="de-DE" sz="6000" dirty="0" err="1">
                <a:solidFill>
                  <a:schemeClr val="bg1"/>
                </a:solidFill>
              </a:rPr>
              <a:t>sneakers</a:t>
            </a:r>
            <a:endParaRPr lang="de-DE" sz="60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739763"/>
            <a:ext cx="899391" cy="45327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100" y="3788217"/>
            <a:ext cx="1755800" cy="1755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5362" y="3809577"/>
            <a:ext cx="2598259" cy="1734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9828" y="3788217"/>
            <a:ext cx="2633699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3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>
                <a:solidFill>
                  <a:schemeClr val="bg1"/>
                </a:solidFill>
              </a:rPr>
              <a:t>a skirt, a dress, a blouse, jeans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572040"/>
            <a:ext cx="1143000" cy="53080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464" y="2925025"/>
            <a:ext cx="2060627" cy="3097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085" y="3196320"/>
            <a:ext cx="2036240" cy="25544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1319" y="2925025"/>
            <a:ext cx="2016786" cy="302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5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dirty="0" err="1">
                <a:solidFill>
                  <a:schemeClr val="bg1"/>
                </a:solidFill>
              </a:rPr>
              <a:t>trousers</a:t>
            </a:r>
            <a:r>
              <a:rPr lang="de-DE" sz="4800" dirty="0">
                <a:solidFill>
                  <a:schemeClr val="bg1"/>
                </a:solidFill>
              </a:rPr>
              <a:t>, </a:t>
            </a:r>
            <a:r>
              <a:rPr lang="de-DE" sz="4800" dirty="0" err="1">
                <a:solidFill>
                  <a:schemeClr val="bg1"/>
                </a:solidFill>
              </a:rPr>
              <a:t>jeans</a:t>
            </a:r>
            <a:r>
              <a:rPr lang="de-DE" sz="4800" dirty="0">
                <a:solidFill>
                  <a:schemeClr val="bg1"/>
                </a:solidFill>
              </a:rPr>
              <a:t>, a </a:t>
            </a:r>
            <a:r>
              <a:rPr lang="de-DE" sz="4800" dirty="0" err="1">
                <a:solidFill>
                  <a:schemeClr val="bg1"/>
                </a:solidFill>
              </a:rPr>
              <a:t>T-shirt</a:t>
            </a:r>
            <a:r>
              <a:rPr lang="de-DE" sz="4800" dirty="0">
                <a:solidFill>
                  <a:schemeClr val="bg1"/>
                </a:solidFill>
              </a:rPr>
              <a:t>,  a </a:t>
            </a:r>
            <a:r>
              <a:rPr lang="de-DE" sz="4800" dirty="0" err="1">
                <a:solidFill>
                  <a:schemeClr val="bg1"/>
                </a:solidFill>
              </a:rPr>
              <a:t>jacket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466503"/>
            <a:ext cx="919307" cy="5392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070" y="3272342"/>
            <a:ext cx="2316555" cy="3088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562" y="4381440"/>
            <a:ext cx="1767993" cy="19447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843" y="3272342"/>
            <a:ext cx="2018619" cy="188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9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>
                <a:solidFill>
                  <a:schemeClr val="bg1"/>
                </a:solidFill>
              </a:rPr>
              <a:t>a table, a chair, a sofa,  a bed</a:t>
            </a: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678920"/>
            <a:ext cx="993774" cy="4193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751" y="4220578"/>
            <a:ext cx="2438611" cy="18777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617" y="3640807"/>
            <a:ext cx="1816765" cy="25361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432" y="3638591"/>
            <a:ext cx="3097192" cy="253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4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25333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A candle, a Christmas tree, a wreath, a tinsel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629228"/>
            <a:ext cx="933449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291" y="3959894"/>
            <a:ext cx="1970126" cy="1970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596" y="2368549"/>
            <a:ext cx="3007003" cy="44460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00" y="3380840"/>
            <a:ext cx="1853313" cy="185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1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854" y="3075709"/>
            <a:ext cx="2546790" cy="292311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1328" y="114675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</a:rPr>
              <a:t>some coffee, some tea, some juice, some mineral water</a:t>
            </a:r>
          </a:p>
          <a:p>
            <a:endParaRPr lang="ru-RU" sz="4400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5569527"/>
            <a:ext cx="819150" cy="4293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005" y="2161309"/>
            <a:ext cx="2272965" cy="28270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62" y="4089255"/>
            <a:ext cx="25050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7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4400" dirty="0" err="1">
                <a:solidFill>
                  <a:schemeClr val="bg1"/>
                </a:solidFill>
              </a:rPr>
              <a:t>some</a:t>
            </a:r>
            <a:r>
              <a:rPr lang="de-DE" sz="4400" dirty="0">
                <a:solidFill>
                  <a:schemeClr val="bg1"/>
                </a:solidFill>
              </a:rPr>
              <a:t> </a:t>
            </a:r>
            <a:r>
              <a:rPr lang="de-DE" sz="4400" dirty="0" err="1">
                <a:solidFill>
                  <a:schemeClr val="bg1"/>
                </a:solidFill>
              </a:rPr>
              <a:t>chocolate</a:t>
            </a:r>
            <a:r>
              <a:rPr lang="de-DE" sz="4400" dirty="0">
                <a:solidFill>
                  <a:schemeClr val="bg1"/>
                </a:solidFill>
              </a:rPr>
              <a:t>, </a:t>
            </a:r>
            <a:r>
              <a:rPr lang="de-DE" sz="4400" dirty="0" err="1" smtClean="0">
                <a:solidFill>
                  <a:schemeClr val="bg1"/>
                </a:solidFill>
              </a:rPr>
              <a:t>some</a:t>
            </a:r>
            <a:r>
              <a:rPr lang="de-DE" sz="4400" dirty="0" smtClean="0">
                <a:solidFill>
                  <a:schemeClr val="bg1"/>
                </a:solidFill>
              </a:rPr>
              <a:t> </a:t>
            </a:r>
            <a:r>
              <a:rPr lang="de-DE" sz="4400" dirty="0" err="1" smtClean="0">
                <a:solidFill>
                  <a:schemeClr val="bg1"/>
                </a:solidFill>
              </a:rPr>
              <a:t>rice</a:t>
            </a:r>
            <a:r>
              <a:rPr lang="de-DE" sz="4400" dirty="0" smtClean="0">
                <a:solidFill>
                  <a:schemeClr val="bg1"/>
                </a:solidFill>
              </a:rPr>
              <a:t>, </a:t>
            </a:r>
            <a:r>
              <a:rPr lang="de-DE" sz="4400" dirty="0" err="1" smtClean="0">
                <a:solidFill>
                  <a:schemeClr val="bg1"/>
                </a:solidFill>
              </a:rPr>
              <a:t>fruits</a:t>
            </a:r>
            <a:r>
              <a:rPr lang="de-DE" sz="4400" dirty="0">
                <a:solidFill>
                  <a:schemeClr val="bg1"/>
                </a:solidFill>
              </a:rPr>
              <a:t>, </a:t>
            </a:r>
            <a:r>
              <a:rPr lang="de-DE" sz="4400" dirty="0" err="1">
                <a:solidFill>
                  <a:schemeClr val="bg1"/>
                </a:solidFill>
              </a:rPr>
              <a:t>vegetables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1546" y="5519954"/>
            <a:ext cx="826654" cy="49789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399" y="3129093"/>
            <a:ext cx="3137707" cy="3137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1776" y="3900471"/>
            <a:ext cx="3608920" cy="23663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8805" y="4613139"/>
            <a:ext cx="2491665" cy="165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3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</a:rPr>
              <a:t>a mobile phone, a TV set, a </a:t>
            </a:r>
            <a:r>
              <a:rPr lang="en-US" sz="4400" dirty="0" smtClean="0">
                <a:solidFill>
                  <a:schemeClr val="bg1"/>
                </a:solidFill>
              </a:rPr>
              <a:t>notebook</a:t>
            </a:r>
            <a:endParaRPr lang="en-US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0" y="5434190"/>
            <a:ext cx="905163" cy="51059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521" y="3690088"/>
            <a:ext cx="3611586" cy="24100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8428" y="3690088"/>
            <a:ext cx="3068449" cy="24285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6013" y="3734502"/>
            <a:ext cx="2347887" cy="233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1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157" y="828385"/>
            <a:ext cx="11087100" cy="41563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Today </a:t>
            </a:r>
            <a:r>
              <a:rPr lang="en-US" sz="5400" b="1" dirty="0" smtClean="0">
                <a:solidFill>
                  <a:schemeClr val="bg1"/>
                </a:solidFill>
              </a:rPr>
              <a:t>at the shops </a:t>
            </a:r>
            <a:r>
              <a:rPr lang="en-US" sz="5400" dirty="0" smtClean="0">
                <a:solidFill>
                  <a:schemeClr val="bg1"/>
                </a:solidFill>
              </a:rPr>
              <a:t>I need to buy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Apples, bananas, ice-cream and pie,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Carrots and milk, berries and meat,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Bread, spaghetti and also a treat.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" t="85137" r="2695" b="2165"/>
          <a:stretch/>
        </p:blipFill>
        <p:spPr>
          <a:xfrm>
            <a:off x="8127578" y="5892800"/>
            <a:ext cx="3817679" cy="646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" t="68831" r="2336" b="19048"/>
          <a:stretch/>
        </p:blipFill>
        <p:spPr>
          <a:xfrm>
            <a:off x="8127578" y="4984749"/>
            <a:ext cx="3817679" cy="6143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" t="24531" r="2336" b="63924"/>
          <a:stretch/>
        </p:blipFill>
        <p:spPr>
          <a:xfrm>
            <a:off x="8128000" y="4107540"/>
            <a:ext cx="3817257" cy="58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9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Conv.com__new_message_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2" y="2944348"/>
            <a:ext cx="3635684" cy="238814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4800" dirty="0">
                <a:solidFill>
                  <a:schemeClr val="bg1"/>
                </a:solidFill>
              </a:rPr>
              <a:t>a </a:t>
            </a:r>
            <a:r>
              <a:rPr lang="de-DE" sz="4800" dirty="0" err="1">
                <a:solidFill>
                  <a:schemeClr val="bg1"/>
                </a:solidFill>
              </a:rPr>
              <a:t>car</a:t>
            </a:r>
            <a:r>
              <a:rPr lang="de-DE" sz="4800" dirty="0">
                <a:solidFill>
                  <a:schemeClr val="bg1"/>
                </a:solidFill>
              </a:rPr>
              <a:t>, a </a:t>
            </a:r>
            <a:r>
              <a:rPr lang="de-DE" sz="4800" dirty="0" err="1">
                <a:solidFill>
                  <a:schemeClr val="bg1"/>
                </a:solidFill>
              </a:rPr>
              <a:t>doll</a:t>
            </a:r>
            <a:r>
              <a:rPr lang="de-DE" sz="4800" dirty="0">
                <a:solidFill>
                  <a:schemeClr val="bg1"/>
                </a:solidFill>
              </a:rPr>
              <a:t>, a plane, a </a:t>
            </a:r>
            <a:r>
              <a:rPr lang="de-DE" sz="4800" dirty="0" err="1">
                <a:solidFill>
                  <a:schemeClr val="bg1"/>
                </a:solidFill>
              </a:rPr>
              <a:t>train</a:t>
            </a:r>
            <a:endParaRPr lang="de-DE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5718393"/>
            <a:ext cx="895927" cy="5371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034" y="3474439"/>
            <a:ext cx="3365932" cy="22439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0524" y="4138420"/>
            <a:ext cx="3183090" cy="211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67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8" y="397164"/>
            <a:ext cx="11536218" cy="6243781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9818" y="235570"/>
            <a:ext cx="2715491" cy="10252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>
                <a:solidFill>
                  <a:srgbClr val="7030A0"/>
                </a:solidFill>
              </a:rPr>
              <a:t>- </a:t>
            </a:r>
            <a:r>
              <a:rPr lang="de-DE" sz="4400" b="1" dirty="0" err="1">
                <a:solidFill>
                  <a:srgbClr val="7030A0"/>
                </a:solidFill>
              </a:rPr>
              <a:t>Hello</a:t>
            </a:r>
            <a:r>
              <a:rPr lang="de-DE" sz="4400" b="1" dirty="0">
                <a:solidFill>
                  <a:srgbClr val="7030A0"/>
                </a:solidFill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25237" y="2916765"/>
            <a:ext cx="2549236" cy="9051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>
                <a:solidFill>
                  <a:srgbClr val="7030A0"/>
                </a:solidFill>
              </a:rPr>
              <a:t>- Hi!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291" y="4143811"/>
            <a:ext cx="3348182" cy="887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7030A0"/>
                </a:solidFill>
              </a:rPr>
              <a:t>500 </a:t>
            </a:r>
            <a:r>
              <a:rPr lang="de-DE" sz="4400" b="1" dirty="0" err="1" smtClean="0">
                <a:solidFill>
                  <a:srgbClr val="7030A0"/>
                </a:solidFill>
              </a:rPr>
              <a:t>roubles</a:t>
            </a:r>
            <a:r>
              <a:rPr lang="de-DE" sz="4400" b="1" dirty="0" smtClean="0">
                <a:solidFill>
                  <a:srgbClr val="7030A0"/>
                </a:solidFill>
              </a:rPr>
              <a:t> </a:t>
            </a:r>
            <a:endParaRPr lang="de-DE" sz="44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08958" y="1706797"/>
            <a:ext cx="6622473" cy="9823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>
                <a:solidFill>
                  <a:srgbClr val="7030A0"/>
                </a:solidFill>
              </a:rPr>
              <a:t>- </a:t>
            </a:r>
            <a:r>
              <a:rPr lang="de-DE" sz="4400" b="1" dirty="0" err="1">
                <a:solidFill>
                  <a:srgbClr val="7030A0"/>
                </a:solidFill>
              </a:rPr>
              <a:t>What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>
                <a:solidFill>
                  <a:srgbClr val="7030A0"/>
                </a:solidFill>
              </a:rPr>
              <a:t>are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>
                <a:solidFill>
                  <a:srgbClr val="7030A0"/>
                </a:solidFill>
              </a:rPr>
              <a:t>you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>
                <a:solidFill>
                  <a:srgbClr val="7030A0"/>
                </a:solidFill>
              </a:rPr>
              <a:t>doing</a:t>
            </a:r>
            <a:r>
              <a:rPr lang="de-DE" sz="4400" b="1" dirty="0">
                <a:solidFill>
                  <a:srgbClr val="7030A0"/>
                </a:solidFill>
              </a:rPr>
              <a:t>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1805" y="5233872"/>
            <a:ext cx="5430983" cy="12838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>
                <a:solidFill>
                  <a:srgbClr val="7030A0"/>
                </a:solidFill>
              </a:rPr>
              <a:t>- </a:t>
            </a:r>
            <a:r>
              <a:rPr lang="de-DE" sz="4400" b="1" dirty="0" err="1">
                <a:solidFill>
                  <a:srgbClr val="7030A0"/>
                </a:solidFill>
              </a:rPr>
              <a:t>I’m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>
                <a:solidFill>
                  <a:srgbClr val="7030A0"/>
                </a:solidFill>
              </a:rPr>
              <a:t>doing</a:t>
            </a:r>
            <a:r>
              <a:rPr lang="de-DE" sz="4400" b="1" dirty="0">
                <a:solidFill>
                  <a:srgbClr val="7030A0"/>
                </a:solidFill>
              </a:rPr>
              <a:t> online </a:t>
            </a:r>
            <a:r>
              <a:rPr lang="de-DE" sz="4400" b="1" dirty="0" err="1">
                <a:solidFill>
                  <a:srgbClr val="7030A0"/>
                </a:solidFill>
              </a:rPr>
              <a:t>shopping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95687" y="4722165"/>
            <a:ext cx="6239162" cy="12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7030A0"/>
                </a:solidFill>
              </a:rPr>
              <a:t>- What do you want to buy?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11962" y="194765"/>
            <a:ext cx="6622473" cy="12844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7030A0"/>
                </a:solidFill>
              </a:rPr>
              <a:t>- I </a:t>
            </a:r>
            <a:r>
              <a:rPr lang="de-DE" sz="4400" b="1" dirty="0" err="1">
                <a:solidFill>
                  <a:srgbClr val="7030A0"/>
                </a:solidFill>
              </a:rPr>
              <a:t>want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>
                <a:solidFill>
                  <a:srgbClr val="7030A0"/>
                </a:solidFill>
              </a:rPr>
              <a:t>to</a:t>
            </a:r>
            <a:r>
              <a:rPr lang="de-DE" sz="4400" b="1" dirty="0">
                <a:solidFill>
                  <a:srgbClr val="7030A0"/>
                </a:solidFill>
              </a:rPr>
              <a:t> </a:t>
            </a:r>
            <a:r>
              <a:rPr lang="de-DE" sz="4400" b="1" dirty="0" err="1" smtClean="0">
                <a:solidFill>
                  <a:srgbClr val="7030A0"/>
                </a:solidFill>
              </a:rPr>
              <a:t>buy</a:t>
            </a:r>
            <a:r>
              <a:rPr lang="de-DE" sz="4400" b="1" dirty="0" smtClean="0">
                <a:solidFill>
                  <a:srgbClr val="7030A0"/>
                </a:solidFill>
              </a:rPr>
              <a:t>_______</a:t>
            </a:r>
            <a:endParaRPr lang="de-DE" sz="4400" b="1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63474" y="3184726"/>
            <a:ext cx="7208981" cy="1223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7030A0"/>
                </a:solidFill>
              </a:rPr>
              <a:t>- How much is it?/How much are they?</a:t>
            </a:r>
            <a:endParaRPr lang="de-DE" sz="4400" b="1" dirty="0">
              <a:solidFill>
                <a:srgbClr val="7030A0"/>
              </a:solidFill>
            </a:endParaRPr>
          </a:p>
        </p:txBody>
      </p:sp>
      <p:sp>
        <p:nvSpPr>
          <p:cNvPr id="2" name="Управляющая кнопка: сведения 1">
            <a:hlinkClick r:id="rId2" highlightClick="1"/>
          </p:cNvPr>
          <p:cNvSpPr/>
          <p:nvPr/>
        </p:nvSpPr>
        <p:spPr>
          <a:xfrm>
            <a:off x="8332904" y="6114253"/>
            <a:ext cx="528893" cy="522048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кумент 7">
            <a:hlinkClick r:id="rId3" action="ppaction://hlinksldjump" highlightClick="1"/>
          </p:cNvPr>
          <p:cNvSpPr/>
          <p:nvPr/>
        </p:nvSpPr>
        <p:spPr>
          <a:xfrm>
            <a:off x="7677339" y="6114661"/>
            <a:ext cx="521639" cy="521639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32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3427" y="996871"/>
            <a:ext cx="2560542" cy="11827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702" y="-20909"/>
            <a:ext cx="2560542" cy="1176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7702" y="1964081"/>
            <a:ext cx="6633023" cy="11766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3467" y="2929653"/>
            <a:ext cx="6840305" cy="11766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5681" y="3915391"/>
            <a:ext cx="6992718" cy="11827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0800" y="4896123"/>
            <a:ext cx="7017104" cy="11827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7457" y="5923035"/>
            <a:ext cx="6633023" cy="11827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3473" y="5252416"/>
            <a:ext cx="2938527" cy="252396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353137" y="5098118"/>
            <a:ext cx="521208" cy="52120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64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05886"/>
            <a:ext cx="12090400" cy="6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7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536" y="535709"/>
            <a:ext cx="11185236" cy="1450109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 dress, a lemon, sugar, salt, a skirt, a phone, pepper, a T-shirt, rice, an apple, butter, oil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8573200"/>
              </p:ext>
            </p:extLst>
          </p:nvPr>
        </p:nvGraphicFramePr>
        <p:xfrm>
          <a:off x="193673" y="2457450"/>
          <a:ext cx="11655426" cy="408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7713">
                  <a:extLst>
                    <a:ext uri="{9D8B030D-6E8A-4147-A177-3AD203B41FA5}">
                      <a16:colId xmlns="" xmlns:a16="http://schemas.microsoft.com/office/drawing/2014/main" val="857243977"/>
                    </a:ext>
                  </a:extLst>
                </a:gridCol>
                <a:gridCol w="5827713">
                  <a:extLst>
                    <a:ext uri="{9D8B030D-6E8A-4147-A177-3AD203B41FA5}">
                      <a16:colId xmlns="" xmlns:a16="http://schemas.microsoft.com/office/drawing/2014/main" val="4237298325"/>
                    </a:ext>
                  </a:extLst>
                </a:gridCol>
              </a:tblGrid>
              <a:tr h="1221058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Countable nouns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Uncountable nouns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21273227"/>
                  </a:ext>
                </a:extLst>
              </a:tr>
              <a:tr h="28671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0511887"/>
                  </a:ext>
                </a:extLst>
              </a:tr>
            </a:tbl>
          </a:graphicData>
        </a:graphic>
      </p:graphicFrame>
      <p:sp>
        <p:nvSpPr>
          <p:cNvPr id="3" name="Управляющая кнопка: сведения 2">
            <a:hlinkClick r:id="rId2" highlightClick="1"/>
          </p:cNvPr>
          <p:cNvSpPr/>
          <p:nvPr/>
        </p:nvSpPr>
        <p:spPr>
          <a:xfrm>
            <a:off x="11214099" y="1506559"/>
            <a:ext cx="602673" cy="781050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9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353" y="340071"/>
            <a:ext cx="7188451" cy="203835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Let’s summarize </a:t>
            </a:r>
            <a:r>
              <a:rPr lang="ru-RU" sz="5400" b="1" dirty="0" smtClean="0">
                <a:solidFill>
                  <a:schemeClr val="bg1"/>
                </a:solidFill>
              </a:rPr>
              <a:t/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our </a:t>
            </a:r>
            <a:r>
              <a:rPr lang="en-US" sz="5400" b="1" dirty="0" smtClean="0">
                <a:solidFill>
                  <a:schemeClr val="bg1"/>
                </a:solidFill>
              </a:rPr>
              <a:t>lesson</a:t>
            </a:r>
            <a:r>
              <a:rPr lang="ru-RU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</a:rPr>
              <a:t>and </a:t>
            </a:r>
            <a:r>
              <a:rPr lang="ru-RU" sz="5400" b="1" dirty="0" smtClean="0">
                <a:solidFill>
                  <a:schemeClr val="bg1"/>
                </a:solidFill>
              </a:rPr>
              <a:t/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do </a:t>
            </a:r>
            <a:r>
              <a:rPr lang="en-US" sz="5400" b="1" dirty="0" smtClean="0">
                <a:solidFill>
                  <a:schemeClr val="bg1"/>
                </a:solidFill>
              </a:rPr>
              <a:t>the crossword puzzle!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365" y="3322707"/>
            <a:ext cx="5024673" cy="1214318"/>
          </a:xfrm>
        </p:spPr>
        <p:txBody>
          <a:bodyPr/>
          <a:lstStyle/>
          <a:p>
            <a:pPr marL="0" indent="0">
              <a:buNone/>
            </a:pPr>
            <a:r>
              <a:rPr lang="de-DE" sz="4000" dirty="0" smtClean="0">
                <a:solidFill>
                  <a:schemeClr val="bg1"/>
                </a:solidFill>
                <a:hlinkClick r:id="rId2"/>
              </a:rPr>
              <a:t>https</a:t>
            </a:r>
            <a:r>
              <a:rPr lang="de-DE" sz="4000" dirty="0">
                <a:solidFill>
                  <a:schemeClr val="bg1"/>
                </a:solidFill>
                <a:hlinkClick r:id="rId2"/>
              </a:rPr>
              <a:t>://</a:t>
            </a:r>
            <a:r>
              <a:rPr lang="de-DE" sz="4000" dirty="0" smtClean="0">
                <a:solidFill>
                  <a:schemeClr val="bg1"/>
                </a:solidFill>
                <a:hlinkClick r:id="rId2"/>
              </a:rPr>
              <a:t>quick.apkpro.ru/crossword/12901</a:t>
            </a:r>
            <a:endParaRPr lang="de-DE" sz="4000" dirty="0" smtClean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сведения 3">
            <a:hlinkClick r:id="rId2" highlightClick="1"/>
          </p:cNvPr>
          <p:cNvSpPr/>
          <p:nvPr/>
        </p:nvSpPr>
        <p:spPr>
          <a:xfrm>
            <a:off x="9012089" y="4911894"/>
            <a:ext cx="671224" cy="671224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781" y="2770279"/>
            <a:ext cx="4913593" cy="353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5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chemeClr val="bg1"/>
                </a:solidFill>
              </a:rPr>
              <a:t>Reflection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855" y="2068946"/>
            <a:ext cx="11462327" cy="47890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54012"/>
              </p:ext>
            </p:extLst>
          </p:nvPr>
        </p:nvGraphicFramePr>
        <p:xfrm>
          <a:off x="193963" y="2002039"/>
          <a:ext cx="7130478" cy="4785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5239">
                  <a:extLst>
                    <a:ext uri="{9D8B030D-6E8A-4147-A177-3AD203B41FA5}">
                      <a16:colId xmlns="" xmlns:a16="http://schemas.microsoft.com/office/drawing/2014/main" val="3197545087"/>
                    </a:ext>
                  </a:extLst>
                </a:gridCol>
                <a:gridCol w="3565239">
                  <a:extLst>
                    <a:ext uri="{9D8B030D-6E8A-4147-A177-3AD203B41FA5}">
                      <a16:colId xmlns="" xmlns:a16="http://schemas.microsoft.com/office/drawing/2014/main" val="4049458399"/>
                    </a:ext>
                  </a:extLst>
                </a:gridCol>
              </a:tblGrid>
              <a:tr h="147717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I’ve  learnt today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It was difficult for me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17443199"/>
                  </a:ext>
                </a:extLst>
              </a:tr>
              <a:tr h="33087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3390307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464589"/>
              </p:ext>
            </p:extLst>
          </p:nvPr>
        </p:nvGraphicFramePr>
        <p:xfrm>
          <a:off x="7324441" y="581026"/>
          <a:ext cx="4996869" cy="6206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6869">
                  <a:extLst>
                    <a:ext uri="{9D8B030D-6E8A-4147-A177-3AD203B41FA5}">
                      <a16:colId xmlns="" xmlns:a16="http://schemas.microsoft.com/office/drawing/2014/main" val="1021940263"/>
                    </a:ext>
                  </a:extLst>
                </a:gridCol>
              </a:tblGrid>
              <a:tr h="6206934">
                <a:tc>
                  <a:txBody>
                    <a:bodyPr/>
                    <a:lstStyle/>
                    <a:p>
                      <a:r>
                        <a:rPr lang="en-US" sz="2800" b="0" u="none" dirty="0" smtClean="0"/>
                        <a:t>New words </a:t>
                      </a:r>
                      <a:r>
                        <a:rPr lang="ru-RU" sz="2800" b="0" u="none" dirty="0" smtClean="0"/>
                        <a:t>(новые слова)</a:t>
                      </a:r>
                      <a:endParaRPr lang="en-US" sz="2800" b="0" u="none" dirty="0" smtClean="0"/>
                    </a:p>
                    <a:p>
                      <a:r>
                        <a:rPr lang="en-US" sz="2800" b="0" u="none" dirty="0" smtClean="0"/>
                        <a:t>Understand the text</a:t>
                      </a:r>
                      <a:r>
                        <a:rPr lang="ru-RU" sz="2800" b="0" u="none" dirty="0" smtClean="0"/>
                        <a:t> (понять текст)</a:t>
                      </a:r>
                      <a:endParaRPr lang="en-US" sz="2800" b="0" u="none" dirty="0" smtClean="0"/>
                    </a:p>
                    <a:p>
                      <a:r>
                        <a:rPr lang="en-US" sz="2800" b="0" u="none" dirty="0" smtClean="0"/>
                        <a:t>True/</a:t>
                      </a:r>
                      <a:r>
                        <a:rPr lang="en-US" sz="2800" b="0" u="none" baseline="0" dirty="0" smtClean="0"/>
                        <a:t> False task</a:t>
                      </a:r>
                      <a:r>
                        <a:rPr lang="ru-RU" sz="2800" b="0" u="none" baseline="0" dirty="0" smtClean="0"/>
                        <a:t> (задание верно/неверно)</a:t>
                      </a:r>
                      <a:endParaRPr lang="en-US" sz="2800" b="0" u="none" baseline="0" dirty="0" smtClean="0"/>
                    </a:p>
                    <a:p>
                      <a:r>
                        <a:rPr lang="en-US" sz="2800" b="0" u="none" baseline="0" dirty="0" smtClean="0"/>
                        <a:t>Make up the dialogue</a:t>
                      </a:r>
                      <a:r>
                        <a:rPr lang="ru-RU" sz="2800" b="0" u="none" baseline="0" dirty="0" smtClean="0"/>
                        <a:t> (составить диалог)</a:t>
                      </a:r>
                      <a:endParaRPr lang="en-US" sz="2800" b="0" u="none" baseline="0" dirty="0" smtClean="0"/>
                    </a:p>
                    <a:p>
                      <a:r>
                        <a:rPr lang="en-US" sz="2800" b="0" u="none" baseline="0" dirty="0" smtClean="0"/>
                        <a:t>Countable/Uncountable</a:t>
                      </a:r>
                      <a:r>
                        <a:rPr lang="ru-RU" sz="2800" b="0" u="none" baseline="0" dirty="0" smtClean="0"/>
                        <a:t> </a:t>
                      </a:r>
                      <a:r>
                        <a:rPr lang="en-US" sz="2800" b="0" u="none" baseline="0" dirty="0" smtClean="0"/>
                        <a:t>nouns </a:t>
                      </a:r>
                      <a:r>
                        <a:rPr lang="ru-RU" sz="2800" b="0" u="none" baseline="0" dirty="0" smtClean="0"/>
                        <a:t>(исчисляемые/неисчисляемые</a:t>
                      </a:r>
                      <a:r>
                        <a:rPr lang="en-US" sz="2800" b="0" u="none" baseline="0" dirty="0" smtClean="0"/>
                        <a:t> </a:t>
                      </a:r>
                      <a:r>
                        <a:rPr lang="ru-RU" sz="2800" b="0" u="none" baseline="0" dirty="0" smtClean="0"/>
                        <a:t>сущ.)</a:t>
                      </a:r>
                      <a:endParaRPr lang="en-US" sz="2800" b="0" u="none" baseline="0" dirty="0" smtClean="0"/>
                    </a:p>
                    <a:p>
                      <a:r>
                        <a:rPr lang="en-US" sz="2800" b="0" u="none" baseline="0" dirty="0" smtClean="0"/>
                        <a:t>Listening comprehension</a:t>
                      </a:r>
                      <a:r>
                        <a:rPr lang="ru-RU" sz="2800" b="0" u="none" baseline="0" dirty="0" smtClean="0"/>
                        <a:t> (понимание на слух)</a:t>
                      </a:r>
                      <a:endParaRPr lang="en-US" sz="2800" b="0" u="none" baseline="0" dirty="0" smtClean="0"/>
                    </a:p>
                    <a:p>
                      <a:endParaRPr lang="ru-RU" sz="2800" b="0" u="none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56815756"/>
                  </a:ext>
                </a:extLst>
              </a:tr>
            </a:tbl>
          </a:graphicData>
        </a:graphic>
      </p:graphicFrame>
      <p:sp>
        <p:nvSpPr>
          <p:cNvPr id="5" name="Управляющая кнопка: сведения 4">
            <a:hlinkClick r:id="rId2" highlightClick="1"/>
          </p:cNvPr>
          <p:cNvSpPr/>
          <p:nvPr/>
        </p:nvSpPr>
        <p:spPr>
          <a:xfrm>
            <a:off x="11563350" y="4753824"/>
            <a:ext cx="628650" cy="862013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02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Your homework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273" y="1825625"/>
            <a:ext cx="11360727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“5” – open  links and do two  tasks 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quick.apkpro.ru/poll/94918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                                                             </a:t>
            </a:r>
            <a:r>
              <a:rPr lang="en-US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quick.apkpro.ru/crossword/12922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“4” - open  the link and do the  task 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https</a:t>
            </a:r>
            <a:r>
              <a:rPr lang="en-US" dirty="0">
                <a:solidFill>
                  <a:schemeClr val="bg1"/>
                </a:solidFill>
                <a:hlinkClick r:id="rId2"/>
              </a:rPr>
              <a:t>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quick.apkpro.ru/poll/94918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Ссылки </a:t>
            </a:r>
            <a:r>
              <a:rPr lang="ru-RU" dirty="0" smtClean="0">
                <a:solidFill>
                  <a:schemeClr val="bg1"/>
                </a:solidFill>
              </a:rPr>
              <a:t>на задания смотри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электронном журнале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The topic of our lesson is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2371261"/>
            <a:ext cx="12192000" cy="1625600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Shopping</a:t>
            </a:r>
            <a:endParaRPr lang="ru-RU" sz="13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529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67000" y="366930"/>
            <a:ext cx="7267575" cy="1320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7030A0"/>
                </a:solidFill>
              </a:rPr>
              <a:t>The tasks of the lesson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89406" y="4719855"/>
            <a:ext cx="5591175" cy="1320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rgbClr val="7030A0"/>
                </a:solidFill>
              </a:rPr>
              <a:t>Read </a:t>
            </a:r>
            <a:r>
              <a:rPr lang="de-DE" sz="4000" dirty="0" err="1">
                <a:solidFill>
                  <a:srgbClr val="7030A0"/>
                </a:solidFill>
              </a:rPr>
              <a:t>texts</a:t>
            </a:r>
            <a:r>
              <a:rPr lang="de-DE" sz="4000" dirty="0">
                <a:solidFill>
                  <a:srgbClr val="7030A0"/>
                </a:solidFill>
              </a:rPr>
              <a:t> </a:t>
            </a:r>
            <a:r>
              <a:rPr lang="de-DE" sz="4000" dirty="0" err="1">
                <a:solidFill>
                  <a:srgbClr val="7030A0"/>
                </a:solidFill>
              </a:rPr>
              <a:t>and</a:t>
            </a:r>
            <a:r>
              <a:rPr lang="de-DE" sz="4000" dirty="0">
                <a:solidFill>
                  <a:srgbClr val="7030A0"/>
                </a:solidFill>
              </a:rPr>
              <a:t> </a:t>
            </a:r>
            <a:r>
              <a:rPr lang="de-DE" sz="4000" dirty="0" err="1">
                <a:solidFill>
                  <a:srgbClr val="7030A0"/>
                </a:solidFill>
              </a:rPr>
              <a:t>dialogues</a:t>
            </a:r>
            <a:endParaRPr lang="de-DE" sz="4000" dirty="0">
              <a:solidFill>
                <a:srgbClr val="7030A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0734" y="2441865"/>
            <a:ext cx="4892531" cy="116810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0" dirty="0" err="1">
                <a:solidFill>
                  <a:srgbClr val="7030A0"/>
                </a:solidFill>
              </a:rPr>
              <a:t>Learn</a:t>
            </a:r>
            <a:r>
              <a:rPr lang="de-DE" sz="4000" dirty="0">
                <a:solidFill>
                  <a:srgbClr val="7030A0"/>
                </a:solidFill>
              </a:rPr>
              <a:t> </a:t>
            </a:r>
            <a:r>
              <a:rPr lang="de-DE" sz="4000" dirty="0" err="1">
                <a:solidFill>
                  <a:srgbClr val="7030A0"/>
                </a:solidFill>
              </a:rPr>
              <a:t>new</a:t>
            </a:r>
            <a:r>
              <a:rPr lang="de-DE" sz="4000" dirty="0">
                <a:solidFill>
                  <a:srgbClr val="7030A0"/>
                </a:solidFill>
              </a:rPr>
              <a:t> </a:t>
            </a:r>
            <a:r>
              <a:rPr lang="de-DE" sz="4000" dirty="0" err="1">
                <a:solidFill>
                  <a:srgbClr val="7030A0"/>
                </a:solidFill>
              </a:rPr>
              <a:t>words</a:t>
            </a:r>
            <a:endParaRPr lang="de-DE" sz="4000" dirty="0">
              <a:solidFill>
                <a:srgbClr val="7030A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7932" y="2412999"/>
            <a:ext cx="5554518" cy="11969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7030A0"/>
                </a:solidFill>
              </a:rPr>
              <a:t>Do grammatical exercises</a:t>
            </a:r>
            <a:endParaRPr lang="de-DE" sz="4000" dirty="0">
              <a:solidFill>
                <a:srgbClr val="7030A0"/>
              </a:solidFill>
            </a:endParaRPr>
          </a:p>
        </p:txBody>
      </p:sp>
      <p:cxnSp>
        <p:nvCxnSpPr>
          <p:cNvPr id="14" name="Прямая со стрелкой 13"/>
          <p:cNvCxnSpPr>
            <a:endCxn id="10" idx="0"/>
          </p:cNvCxnSpPr>
          <p:nvPr/>
        </p:nvCxnSpPr>
        <p:spPr>
          <a:xfrm flipH="1">
            <a:off x="2667000" y="1687730"/>
            <a:ext cx="1581150" cy="7541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1" idx="0"/>
          </p:cNvCxnSpPr>
          <p:nvPr/>
        </p:nvCxnSpPr>
        <p:spPr>
          <a:xfrm>
            <a:off x="7667625" y="1687730"/>
            <a:ext cx="1537566" cy="72526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2"/>
            <a:endCxn id="9" idx="0"/>
          </p:cNvCxnSpPr>
          <p:nvPr/>
        </p:nvCxnSpPr>
        <p:spPr>
          <a:xfrm flipH="1">
            <a:off x="5784994" y="1687730"/>
            <a:ext cx="515794" cy="30321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75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47" y="4807441"/>
            <a:ext cx="1667652" cy="166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968" y="4836086"/>
            <a:ext cx="1632604" cy="1632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648" y="4829683"/>
            <a:ext cx="1764054" cy="1660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0542" y="4818925"/>
            <a:ext cx="1752875" cy="1649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872" y="4797646"/>
            <a:ext cx="1667651" cy="1667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446983" y="1236323"/>
            <a:ext cx="8979702" cy="36933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Online shopping</a:t>
            </a:r>
            <a:r>
              <a:rPr lang="ru-RU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is </a:t>
            </a:r>
          </a:p>
          <a:p>
            <a:pPr algn="ctr"/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most popular shopping </a:t>
            </a:r>
          </a:p>
          <a:p>
            <a:pPr algn="ctr"/>
            <a:r>
              <a:rPr lang="en-US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owadays!</a:t>
            </a:r>
          </a:p>
          <a:p>
            <a:pPr algn="ctr"/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8326" y="4784043"/>
            <a:ext cx="1677090" cy="1677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0901" y="4785197"/>
            <a:ext cx="1658213" cy="1658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0525" y="4799154"/>
            <a:ext cx="1645410" cy="1645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7723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472" y="983671"/>
            <a:ext cx="11443855" cy="4585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1. What is Sara’s  </a:t>
            </a:r>
            <a:r>
              <a:rPr lang="en-US" sz="5400" dirty="0" err="1" smtClean="0">
                <a:solidFill>
                  <a:schemeClr val="bg1"/>
                </a:solidFill>
              </a:rPr>
              <a:t>favourite</a:t>
            </a:r>
            <a:r>
              <a:rPr lang="en-US" sz="5400" dirty="0" smtClean="0">
                <a:solidFill>
                  <a:schemeClr val="bg1"/>
                </a:solidFill>
              </a:rPr>
              <a:t> way of   shopping?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2. What does she usually buy online?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3. Where does she like to buy clothes?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3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1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Decide if the sentences are true or false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598" y="2104544"/>
            <a:ext cx="11554691" cy="436879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dirty="0" smtClean="0">
                <a:solidFill>
                  <a:schemeClr val="bg1"/>
                </a:solidFill>
              </a:rPr>
              <a:t>Sara </a:t>
            </a:r>
            <a:r>
              <a:rPr lang="en-US" sz="2400" dirty="0" smtClean="0">
                <a:solidFill>
                  <a:schemeClr val="bg1"/>
                </a:solidFill>
              </a:rPr>
              <a:t>likes shopping online more than shopping in </a:t>
            </a:r>
            <a:r>
              <a:rPr lang="en-US" sz="2400" dirty="0" smtClean="0">
                <a:solidFill>
                  <a:schemeClr val="bg1"/>
                </a:solidFill>
              </a:rPr>
              <a:t>stores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2. Sara  buys all things  online, including </a:t>
            </a:r>
            <a:r>
              <a:rPr lang="en-US" sz="2400" dirty="0" smtClean="0">
                <a:solidFill>
                  <a:schemeClr val="bg1"/>
                </a:solidFill>
              </a:rPr>
              <a:t>clothes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3. Sara thinks shopping online is safe if the website address has an "s</a:t>
            </a:r>
            <a:r>
              <a:rPr lang="en-US" sz="2400" dirty="0" smtClean="0">
                <a:solidFill>
                  <a:schemeClr val="bg1"/>
                </a:solidFill>
              </a:rPr>
              <a:t>"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4. Sara's friends like shopping online very </a:t>
            </a:r>
            <a:r>
              <a:rPr lang="en-US" sz="2400" dirty="0" smtClean="0">
                <a:solidFill>
                  <a:schemeClr val="bg1"/>
                </a:solidFill>
              </a:rPr>
              <a:t>much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5. She believes shopping online will be the main way to shop in the </a:t>
            </a:r>
            <a:r>
              <a:rPr lang="en-US" sz="2400" dirty="0" smtClean="0">
                <a:solidFill>
                  <a:schemeClr val="bg1"/>
                </a:solidFill>
              </a:rPr>
              <a:t>future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855198" y="1929438"/>
            <a:ext cx="2364509" cy="1011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</a:rPr>
              <a:t>True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855198" y="2821685"/>
            <a:ext cx="2364509" cy="1011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</a:rPr>
              <a:t>False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855198" y="3734016"/>
            <a:ext cx="2364509" cy="1011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</a:rPr>
              <a:t>True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55198" y="4745109"/>
            <a:ext cx="2364509" cy="1011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</a:rPr>
              <a:t>False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836727" y="5637356"/>
            <a:ext cx="2364509" cy="1011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</a:rPr>
              <a:t>True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0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59025"/>
            <a:ext cx="10515600" cy="919377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main idea of the 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2373745"/>
            <a:ext cx="10430164" cy="17549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People should be very </a:t>
            </a:r>
            <a:r>
              <a:rPr lang="en-US" sz="4400" b="1" dirty="0" smtClean="0">
                <a:solidFill>
                  <a:srgbClr val="7030A0"/>
                </a:solidFill>
              </a:rPr>
              <a:t>careful</a:t>
            </a:r>
            <a:r>
              <a:rPr lang="en-US" sz="4400" dirty="0" smtClean="0">
                <a:solidFill>
                  <a:srgbClr val="7030A0"/>
                </a:solidFill>
              </a:rPr>
              <a:t> with personal information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4435403"/>
            <a:ext cx="10430164" cy="18141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People should use only </a:t>
            </a:r>
            <a:r>
              <a:rPr lang="en-US" sz="4400" b="1" dirty="0" smtClean="0">
                <a:solidFill>
                  <a:srgbClr val="7030A0"/>
                </a:solidFill>
              </a:rPr>
              <a:t>safe </a:t>
            </a:r>
            <a:r>
              <a:rPr lang="en-US" sz="4400" dirty="0" smtClean="0">
                <a:solidFill>
                  <a:srgbClr val="7030A0"/>
                </a:solidFill>
              </a:rPr>
              <a:t>web pages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6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470</Words>
  <Application>Microsoft Office PowerPoint</Application>
  <PresentationFormat>Широкоэкранный</PresentationFormat>
  <Paragraphs>89</Paragraphs>
  <Slides>27</Slides>
  <Notes>0</Notes>
  <HiddenSlides>10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The topic of our lesson is </vt:lpstr>
      <vt:lpstr>Презентация PowerPoint</vt:lpstr>
      <vt:lpstr>Презентация PowerPoint</vt:lpstr>
      <vt:lpstr>Презентация PowerPoint</vt:lpstr>
      <vt:lpstr>Презентация PowerPoint</vt:lpstr>
      <vt:lpstr>Decide if the sentences are true or false</vt:lpstr>
      <vt:lpstr>The main idea of the text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 dress, a lemon, sugar, salt, a skirt, a phone, pepper, a T-shirt, rice, an apple, butter, oil </vt:lpstr>
      <vt:lpstr>Let’s summarize  our lesson and  do the crossword puzzle!</vt:lpstr>
      <vt:lpstr>Reflection</vt:lpstr>
      <vt:lpstr>Your homework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8а_1</cp:lastModifiedBy>
  <cp:revision>106</cp:revision>
  <dcterms:created xsi:type="dcterms:W3CDTF">2024-11-25T11:13:30Z</dcterms:created>
  <dcterms:modified xsi:type="dcterms:W3CDTF">2024-12-04T18:48:23Z</dcterms:modified>
</cp:coreProperties>
</file>