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media/image10.svg" ContentType="image/svg+xml"/>
  <Override PartName="/ppt/media/image11.svg" ContentType="image/svg+xml"/>
  <Override PartName="/ppt/media/image12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4630400" cy="8229600"/>
  <p:notesSz cx="8229600" cy="14630400"/>
  <p:embeddedFontLst>
    <p:embeddedFont>
      <p:font typeface="Raleway Medium" pitchFamily="34" charset="0"/>
      <p:bold r:id="rId17"/>
    </p:embeddedFont>
    <p:embeddedFont>
      <p:font typeface="Raleway Medium" pitchFamily="34" charset="-122"/>
      <p:bold r:id="rId18"/>
    </p:embeddedFont>
    <p:embeddedFont>
      <p:font typeface="Raleway Medium" pitchFamily="34" charset="-120"/>
      <p:bold r:id="rId19"/>
    </p:embeddedFont>
    <p:embeddedFont>
      <p:font typeface="Calibri" panose="020F0502020204030204" charset="0"/>
      <p:regular r:id="rId20"/>
      <p:bold r:id="rId21"/>
      <p:italic r:id="rId22"/>
      <p:boldItalic r:id="rId23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3" Type="http://schemas.openxmlformats.org/officeDocument/2006/relationships/font" Target="fonts/font7.fntdata"/><Relationship Id="rId22" Type="http://schemas.openxmlformats.org/officeDocument/2006/relationships/font" Target="fonts/font6.fntdata"/><Relationship Id="rId21" Type="http://schemas.openxmlformats.org/officeDocument/2006/relationships/font" Target="fonts/font5.fntdata"/><Relationship Id="rId20" Type="http://schemas.openxmlformats.org/officeDocument/2006/relationships/font" Target="fonts/font4.fntdata"/><Relationship Id="rId2" Type="http://schemas.openxmlformats.org/officeDocument/2006/relationships/theme" Target="theme/theme1.xml"/><Relationship Id="rId19" Type="http://schemas.openxmlformats.org/officeDocument/2006/relationships/font" Target="fonts/font3.fntdata"/><Relationship Id="rId18" Type="http://schemas.openxmlformats.org/officeDocument/2006/relationships/font" Target="fonts/font2.fntdata"/><Relationship Id="rId17" Type="http://schemas.openxmlformats.org/officeDocument/2006/relationships/font" Target="fonts/font1.fntdata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B1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72B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B1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72B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B1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72B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B1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72B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B1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72B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B1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72B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B1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72B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B1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72B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B1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72B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1B1B1E"/>
          </a:solidFill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27272B"/>
          </a:solidFill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3.xml"/><Relationship Id="rId2" Type="http://schemas.openxmlformats.org/officeDocument/2006/relationships/image" Target="../media/image3.pn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5.xml"/><Relationship Id="rId5" Type="http://schemas.openxmlformats.org/officeDocument/2006/relationships/image" Target="../media/image3.png"/><Relationship Id="rId4" Type="http://schemas.openxmlformats.org/officeDocument/2006/relationships/image" Target="../media/image8.png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9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slideLayout" Target="../slideLayouts/slideLayout10.xml"/><Relationship Id="rId5" Type="http://schemas.openxmlformats.org/officeDocument/2006/relationships/image" Target="../media/image3.png"/><Relationship Id="rId4" Type="http://schemas.openxmlformats.org/officeDocument/2006/relationships/image" Target="../media/image12.svg"/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1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50437" y="1351240"/>
            <a:ext cx="7415927" cy="13716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5400"/>
              </a:lnSpc>
              <a:buNone/>
            </a:pPr>
            <a:r>
              <a:rPr lang="en-US" sz="430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Архитектура 1С:Предприятие</a:t>
            </a:r>
            <a:endParaRPr lang="en-US" sz="4300" dirty="0"/>
          </a:p>
        </p:txBody>
      </p:sp>
      <p:sp>
        <p:nvSpPr>
          <p:cNvPr id="4" name="Text 1"/>
          <p:cNvSpPr/>
          <p:nvPr/>
        </p:nvSpPr>
        <p:spPr>
          <a:xfrm>
            <a:off x="6350437" y="3093125"/>
            <a:ext cx="7415927" cy="378523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7450"/>
              </a:lnSpc>
              <a:buNone/>
            </a:pPr>
            <a:r>
              <a:rPr lang="en-US" sz="595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Контексты выполнения и Директивы компиляции</a:t>
            </a:r>
            <a:endParaRPr lang="en-US" sz="5950" dirty="0"/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8075" y="7134225"/>
            <a:ext cx="3362325" cy="10953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712143" y="920829"/>
            <a:ext cx="3205996" cy="156448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64037" y="2855595"/>
            <a:ext cx="8772763" cy="6858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400"/>
              </a:lnSpc>
              <a:buNone/>
            </a:pPr>
            <a:r>
              <a:rPr lang="en-US" sz="430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Архитектура платформы 1С</a:t>
            </a:r>
            <a:endParaRPr lang="en-US" sz="4300" dirty="0"/>
          </a:p>
        </p:txBody>
      </p:sp>
      <p:sp>
        <p:nvSpPr>
          <p:cNvPr id="4" name="Text 1"/>
          <p:cNvSpPr/>
          <p:nvPr/>
        </p:nvSpPr>
        <p:spPr>
          <a:xfrm>
            <a:off x="864037" y="3911679"/>
            <a:ext cx="12902327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Два основных подхода к организации работы системы 1С:Предприятие</a:t>
            </a:r>
            <a:endParaRPr lang="en-US" sz="1900" dirty="0"/>
          </a:p>
        </p:txBody>
      </p:sp>
      <p:sp>
        <p:nvSpPr>
          <p:cNvPr id="5" name="Shape 2"/>
          <p:cNvSpPr/>
          <p:nvPr/>
        </p:nvSpPr>
        <p:spPr>
          <a:xfrm>
            <a:off x="864037" y="4584383"/>
            <a:ext cx="6327696" cy="2724388"/>
          </a:xfrm>
          <a:prstGeom prst="roundRect">
            <a:avLst>
              <a:gd name="adj" fmla="val 13593"/>
            </a:avLst>
          </a:prstGeom>
          <a:solidFill>
            <a:srgbClr val="27272B"/>
          </a:solidFill>
          <a:ln w="30480">
            <a:solidFill>
              <a:srgbClr val="5F5F63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894517" y="4614863"/>
            <a:ext cx="6266736" cy="740569"/>
          </a:xfrm>
          <a:prstGeom prst="roundRect">
            <a:avLst>
              <a:gd name="adj" fmla="val 45068"/>
            </a:avLst>
          </a:prstGeom>
          <a:solidFill>
            <a:srgbClr val="46464A"/>
          </a:solidFill>
        </p:spPr>
      </p:sp>
      <p:sp>
        <p:nvSpPr>
          <p:cNvPr id="7" name="Text 4"/>
          <p:cNvSpPr/>
          <p:nvPr/>
        </p:nvSpPr>
        <p:spPr>
          <a:xfrm>
            <a:off x="3842742" y="4753689"/>
            <a:ext cx="370284" cy="46291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90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1</a:t>
            </a:r>
            <a:endParaRPr lang="en-US" sz="2900" dirty="0"/>
          </a:p>
        </p:txBody>
      </p:sp>
      <p:sp>
        <p:nvSpPr>
          <p:cNvPr id="8" name="Text 5"/>
          <p:cNvSpPr/>
          <p:nvPr/>
        </p:nvSpPr>
        <p:spPr>
          <a:xfrm>
            <a:off x="1141333" y="5602248"/>
            <a:ext cx="2743200" cy="3429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Файловая</a:t>
            </a:r>
            <a:endParaRPr lang="en-US" sz="2150" dirty="0"/>
          </a:p>
        </p:txBody>
      </p:sp>
      <p:sp>
        <p:nvSpPr>
          <p:cNvPr id="9" name="Text 6"/>
          <p:cNvSpPr/>
          <p:nvPr/>
        </p:nvSpPr>
        <p:spPr>
          <a:xfrm>
            <a:off x="1141333" y="6093262"/>
            <a:ext cx="5773103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Работа через сетевую папку</a:t>
            </a:r>
            <a:endParaRPr lang="en-US" sz="1900" dirty="0"/>
          </a:p>
        </p:txBody>
      </p:sp>
      <p:sp>
        <p:nvSpPr>
          <p:cNvPr id="10" name="Text 7"/>
          <p:cNvSpPr/>
          <p:nvPr/>
        </p:nvSpPr>
        <p:spPr>
          <a:xfrm>
            <a:off x="1141333" y="6636425"/>
            <a:ext cx="5773103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Прямой доступ к базе</a:t>
            </a:r>
            <a:endParaRPr lang="en-US" sz="1900" dirty="0"/>
          </a:p>
        </p:txBody>
      </p:sp>
      <p:sp>
        <p:nvSpPr>
          <p:cNvPr id="11" name="Shape 8"/>
          <p:cNvSpPr/>
          <p:nvPr/>
        </p:nvSpPr>
        <p:spPr>
          <a:xfrm>
            <a:off x="7438549" y="4584383"/>
            <a:ext cx="6327815" cy="2724388"/>
          </a:xfrm>
          <a:prstGeom prst="roundRect">
            <a:avLst>
              <a:gd name="adj" fmla="val 13593"/>
            </a:avLst>
          </a:prstGeom>
          <a:solidFill>
            <a:srgbClr val="27272B"/>
          </a:solidFill>
          <a:ln w="30480">
            <a:solidFill>
              <a:srgbClr val="5F5F63"/>
            </a:solidFill>
            <a:prstDash val="solid"/>
          </a:ln>
        </p:spPr>
      </p:sp>
      <p:sp>
        <p:nvSpPr>
          <p:cNvPr id="12" name="Shape 9"/>
          <p:cNvSpPr/>
          <p:nvPr/>
        </p:nvSpPr>
        <p:spPr>
          <a:xfrm>
            <a:off x="7469029" y="4614863"/>
            <a:ext cx="6266855" cy="740569"/>
          </a:xfrm>
          <a:prstGeom prst="roundRect">
            <a:avLst>
              <a:gd name="adj" fmla="val 45068"/>
            </a:avLst>
          </a:prstGeom>
          <a:solidFill>
            <a:srgbClr val="46464A"/>
          </a:solidFill>
        </p:spPr>
      </p:sp>
      <p:sp>
        <p:nvSpPr>
          <p:cNvPr id="13" name="Text 10"/>
          <p:cNvSpPr/>
          <p:nvPr/>
        </p:nvSpPr>
        <p:spPr>
          <a:xfrm>
            <a:off x="10417254" y="4753689"/>
            <a:ext cx="370284" cy="46291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90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2</a:t>
            </a:r>
            <a:endParaRPr lang="en-US" sz="2900" dirty="0"/>
          </a:p>
        </p:txBody>
      </p:sp>
      <p:sp>
        <p:nvSpPr>
          <p:cNvPr id="14" name="Text 11"/>
          <p:cNvSpPr/>
          <p:nvPr/>
        </p:nvSpPr>
        <p:spPr>
          <a:xfrm>
            <a:off x="7715845" y="5602248"/>
            <a:ext cx="2860715" cy="3429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Клиент-серверная</a:t>
            </a:r>
            <a:endParaRPr lang="en-US" sz="2150" dirty="0"/>
          </a:p>
        </p:txBody>
      </p:sp>
      <p:sp>
        <p:nvSpPr>
          <p:cNvPr id="15" name="Text 12"/>
          <p:cNvSpPr/>
          <p:nvPr/>
        </p:nvSpPr>
        <p:spPr>
          <a:xfrm>
            <a:off x="7715845" y="6093262"/>
            <a:ext cx="5773222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Трехзвенная архитектура</a:t>
            </a:r>
            <a:endParaRPr lang="en-US" sz="1900" dirty="0"/>
          </a:p>
        </p:txBody>
      </p:sp>
      <p:sp>
        <p:nvSpPr>
          <p:cNvPr id="16" name="Text 13"/>
          <p:cNvSpPr/>
          <p:nvPr/>
        </p:nvSpPr>
        <p:spPr>
          <a:xfrm>
            <a:off x="7715845" y="6636425"/>
            <a:ext cx="5773222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Распределенная обработка</a:t>
            </a:r>
            <a:endParaRPr lang="en-US" sz="1900" dirty="0"/>
          </a:p>
        </p:txBody>
      </p:sp>
      <p:pic>
        <p:nvPicPr>
          <p:cNvPr id="17" name="Изображение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68075" y="7485380"/>
            <a:ext cx="3362325" cy="74422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1151692"/>
            <a:ext cx="7241619" cy="6858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400"/>
              </a:lnSpc>
              <a:buNone/>
            </a:pPr>
            <a:r>
              <a:rPr lang="en-US" sz="430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Файловая архитектура</a:t>
            </a:r>
            <a:endParaRPr lang="en-US" sz="4300" dirty="0"/>
          </a:p>
        </p:txBody>
      </p:sp>
      <p:sp>
        <p:nvSpPr>
          <p:cNvPr id="3" name="Text 1"/>
          <p:cNvSpPr/>
          <p:nvPr/>
        </p:nvSpPr>
        <p:spPr>
          <a:xfrm>
            <a:off x="864037" y="2454593"/>
            <a:ext cx="3291840" cy="411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55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Принцип работы</a:t>
            </a:r>
            <a:endParaRPr lang="en-US" sz="2550" dirty="0"/>
          </a:p>
        </p:txBody>
      </p:sp>
      <p:sp>
        <p:nvSpPr>
          <p:cNvPr id="4" name="Text 2"/>
          <p:cNvSpPr/>
          <p:nvPr/>
        </p:nvSpPr>
        <p:spPr>
          <a:xfrm>
            <a:off x="864037" y="3112889"/>
            <a:ext cx="6150054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Аналогия: общий документ в сетевой папке</a:t>
            </a:r>
            <a:endParaRPr lang="en-US" sz="1900" dirty="0"/>
          </a:p>
        </p:txBody>
      </p:sp>
      <p:sp>
        <p:nvSpPr>
          <p:cNvPr id="5" name="Text 3"/>
          <p:cNvSpPr/>
          <p:nvPr/>
        </p:nvSpPr>
        <p:spPr>
          <a:xfrm>
            <a:off x="864037" y="3730109"/>
            <a:ext cx="6150054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База данных в файле .1CD</a:t>
            </a:r>
            <a:endParaRPr lang="en-US" sz="1900" dirty="0"/>
          </a:p>
        </p:txBody>
      </p:sp>
      <p:sp>
        <p:nvSpPr>
          <p:cNvPr id="6" name="Text 4"/>
          <p:cNvSpPr/>
          <p:nvPr/>
        </p:nvSpPr>
        <p:spPr>
          <a:xfrm>
            <a:off x="864037" y="4211479"/>
            <a:ext cx="6150054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Прямой доступ через файловую систему</a:t>
            </a:r>
            <a:endParaRPr lang="en-US" sz="1900" dirty="0"/>
          </a:p>
        </p:txBody>
      </p:sp>
      <p:sp>
        <p:nvSpPr>
          <p:cNvPr id="7" name="Text 5"/>
          <p:cNvSpPr/>
          <p:nvPr/>
        </p:nvSpPr>
        <p:spPr>
          <a:xfrm>
            <a:off x="864037" y="4692848"/>
            <a:ext cx="6150054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Все операции выполняются на клиенте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64037" y="5334714"/>
            <a:ext cx="3291840" cy="411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55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Рекомендации</a:t>
            </a:r>
            <a:endParaRPr lang="en-US" sz="2550" dirty="0"/>
          </a:p>
        </p:txBody>
      </p:sp>
      <p:sp>
        <p:nvSpPr>
          <p:cNvPr id="9" name="Text 7"/>
          <p:cNvSpPr/>
          <p:nvPr/>
        </p:nvSpPr>
        <p:spPr>
          <a:xfrm>
            <a:off x="864037" y="5993011"/>
            <a:ext cx="6150054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Оптимальна для малых компаний: 5-10 пользователей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7623929" y="2454593"/>
            <a:ext cx="2743200" cy="3429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Преимущества</a:t>
            </a:r>
            <a:endParaRPr lang="en-US" sz="2150" dirty="0"/>
          </a:p>
        </p:txBody>
      </p:sp>
      <p:sp>
        <p:nvSpPr>
          <p:cNvPr id="11" name="Text 9"/>
          <p:cNvSpPr/>
          <p:nvPr/>
        </p:nvSpPr>
        <p:spPr>
          <a:xfrm>
            <a:off x="7623929" y="3044309"/>
            <a:ext cx="6150054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Простота развертывания</a:t>
            </a:r>
            <a:endParaRPr lang="en-US" sz="1900" dirty="0"/>
          </a:p>
        </p:txBody>
      </p:sp>
      <p:sp>
        <p:nvSpPr>
          <p:cNvPr id="12" name="Text 10"/>
          <p:cNvSpPr/>
          <p:nvPr/>
        </p:nvSpPr>
        <p:spPr>
          <a:xfrm>
            <a:off x="7623929" y="3525679"/>
            <a:ext cx="6150054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Не требует серверного ПО</a:t>
            </a:r>
            <a:endParaRPr lang="en-US" sz="1900" dirty="0"/>
          </a:p>
        </p:txBody>
      </p:sp>
      <p:sp>
        <p:nvSpPr>
          <p:cNvPr id="13" name="Text 11"/>
          <p:cNvSpPr/>
          <p:nvPr/>
        </p:nvSpPr>
        <p:spPr>
          <a:xfrm>
            <a:off x="7623929" y="4007048"/>
            <a:ext cx="6150054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Низкие затраты на инфраструктуру</a:t>
            </a:r>
            <a:endParaRPr lang="en-US" sz="1900" dirty="0"/>
          </a:p>
        </p:txBody>
      </p:sp>
      <p:sp>
        <p:nvSpPr>
          <p:cNvPr id="14" name="Text 12"/>
          <p:cNvSpPr/>
          <p:nvPr/>
        </p:nvSpPr>
        <p:spPr>
          <a:xfrm>
            <a:off x="7623929" y="4648914"/>
            <a:ext cx="2743200" cy="3429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Недостатки</a:t>
            </a:r>
            <a:endParaRPr lang="en-US" sz="2150" dirty="0"/>
          </a:p>
        </p:txBody>
      </p:sp>
      <p:sp>
        <p:nvSpPr>
          <p:cNvPr id="15" name="Text 13"/>
          <p:cNvSpPr/>
          <p:nvPr/>
        </p:nvSpPr>
        <p:spPr>
          <a:xfrm>
            <a:off x="7623929" y="5238631"/>
            <a:ext cx="6150054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Низкая производительность при многопользовательской работе</a:t>
            </a:r>
            <a:endParaRPr lang="en-US" sz="1900" dirty="0"/>
          </a:p>
        </p:txBody>
      </p:sp>
      <p:sp>
        <p:nvSpPr>
          <p:cNvPr id="16" name="Text 14"/>
          <p:cNvSpPr/>
          <p:nvPr/>
        </p:nvSpPr>
        <p:spPr>
          <a:xfrm>
            <a:off x="7623929" y="6115050"/>
            <a:ext cx="6150054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Риск повреждения базы при сбоях</a:t>
            </a:r>
            <a:endParaRPr lang="en-US" sz="1900" dirty="0"/>
          </a:p>
        </p:txBody>
      </p:sp>
      <p:sp>
        <p:nvSpPr>
          <p:cNvPr id="17" name="Text 15"/>
          <p:cNvSpPr/>
          <p:nvPr/>
        </p:nvSpPr>
        <p:spPr>
          <a:xfrm>
            <a:off x="7623929" y="6596420"/>
            <a:ext cx="6150054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100"/>
              </a:lnSpc>
              <a:buSzPct val="100000"/>
              <a:buChar char="•"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Высокая нагрузка на сеть</a:t>
            </a:r>
            <a:endParaRPr lang="en-US" sz="1900" dirty="0"/>
          </a:p>
        </p:txBody>
      </p:sp>
      <p:pic>
        <p:nvPicPr>
          <p:cNvPr id="18" name="Изображение 1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68075" y="7134225"/>
            <a:ext cx="3362325" cy="109537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26758" y="571262"/>
            <a:ext cx="8427363" cy="57685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4500"/>
              </a:lnSpc>
              <a:buNone/>
            </a:pPr>
            <a:r>
              <a:rPr lang="en-US" sz="360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Клиент-серверная архитектура</a:t>
            </a:r>
            <a:endParaRPr lang="en-US" sz="3600" dirty="0"/>
          </a:p>
        </p:txBody>
      </p:sp>
      <p:sp>
        <p:nvSpPr>
          <p:cNvPr id="3" name="Text 1"/>
          <p:cNvSpPr/>
          <p:nvPr/>
        </p:nvSpPr>
        <p:spPr>
          <a:xfrm>
            <a:off x="726758" y="1563410"/>
            <a:ext cx="13176885" cy="3321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Трехзвенная схема: разделение логики и данных для высокой производительности</a:t>
            </a:r>
            <a:endParaRPr lang="en-US" sz="160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26758" y="2129195"/>
            <a:ext cx="4392216" cy="83058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34403" y="3167420"/>
            <a:ext cx="2307312" cy="28836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Тонкий клиент</a:t>
            </a:r>
            <a:endParaRPr lang="en-US" sz="1800" dirty="0"/>
          </a:p>
        </p:txBody>
      </p:sp>
      <p:sp>
        <p:nvSpPr>
          <p:cNvPr id="6" name="Text 3"/>
          <p:cNvSpPr/>
          <p:nvPr/>
        </p:nvSpPr>
        <p:spPr>
          <a:xfrm>
            <a:off x="934403" y="3580328"/>
            <a:ext cx="3976926" cy="3321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Интерфейс пользователя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934403" y="4037052"/>
            <a:ext cx="3976926" cy="3321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Отображение данных</a:t>
            </a:r>
            <a:endParaRPr lang="en-US" sz="160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8973" y="2129195"/>
            <a:ext cx="4392335" cy="83058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326618" y="3167420"/>
            <a:ext cx="2307312" cy="28836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Сервер 1С</a:t>
            </a:r>
            <a:endParaRPr lang="en-US" sz="1800" dirty="0"/>
          </a:p>
        </p:txBody>
      </p:sp>
      <p:sp>
        <p:nvSpPr>
          <p:cNvPr id="10" name="Text 6"/>
          <p:cNvSpPr/>
          <p:nvPr/>
        </p:nvSpPr>
        <p:spPr>
          <a:xfrm>
            <a:off x="5326618" y="3580328"/>
            <a:ext cx="3977045" cy="3321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Бизнес-логика</a:t>
            </a:r>
            <a:endParaRPr lang="en-US" sz="1600" dirty="0"/>
          </a:p>
        </p:txBody>
      </p:sp>
      <p:sp>
        <p:nvSpPr>
          <p:cNvPr id="11" name="Text 7"/>
          <p:cNvSpPr/>
          <p:nvPr/>
        </p:nvSpPr>
        <p:spPr>
          <a:xfrm>
            <a:off x="5326618" y="4037052"/>
            <a:ext cx="3977045" cy="3321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Обработка запросов</a:t>
            </a:r>
            <a:endParaRPr lang="en-US" sz="160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1308" y="2129195"/>
            <a:ext cx="4392216" cy="830580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718953" y="3167420"/>
            <a:ext cx="2307312" cy="28836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250"/>
              </a:lnSpc>
              <a:buNone/>
            </a:pPr>
            <a:r>
              <a:rPr lang="en-US" sz="180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СУБД</a:t>
            </a:r>
            <a:endParaRPr lang="en-US" sz="1800" dirty="0"/>
          </a:p>
        </p:txBody>
      </p:sp>
      <p:sp>
        <p:nvSpPr>
          <p:cNvPr id="14" name="Text 9"/>
          <p:cNvSpPr/>
          <p:nvPr/>
        </p:nvSpPr>
        <p:spPr>
          <a:xfrm>
            <a:off x="9718953" y="3580328"/>
            <a:ext cx="3976926" cy="3321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Хранение данных</a:t>
            </a:r>
            <a:endParaRPr lang="en-US" sz="1600" dirty="0"/>
          </a:p>
        </p:txBody>
      </p:sp>
      <p:sp>
        <p:nvSpPr>
          <p:cNvPr id="15" name="Text 10"/>
          <p:cNvSpPr/>
          <p:nvPr/>
        </p:nvSpPr>
        <p:spPr>
          <a:xfrm>
            <a:off x="9718953" y="4037052"/>
            <a:ext cx="3976926" cy="3321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Транзакции</a:t>
            </a:r>
            <a:endParaRPr lang="en-US" sz="1600" dirty="0"/>
          </a:p>
        </p:txBody>
      </p:sp>
      <p:sp>
        <p:nvSpPr>
          <p:cNvPr id="16" name="Shape 11"/>
          <p:cNvSpPr/>
          <p:nvPr/>
        </p:nvSpPr>
        <p:spPr>
          <a:xfrm>
            <a:off x="726758" y="4810482"/>
            <a:ext cx="13176885" cy="882372"/>
          </a:xfrm>
          <a:prstGeom prst="roundRect">
            <a:avLst>
              <a:gd name="adj" fmla="val 35302"/>
            </a:avLst>
          </a:prstGeom>
          <a:solidFill>
            <a:srgbClr val="4D4000"/>
          </a:solidFill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4403" y="5124569"/>
            <a:ext cx="259556" cy="207645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1401604" y="5070038"/>
            <a:ext cx="12294394" cy="3321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Аналогия с рестораном:</a:t>
            </a:r>
            <a:r>
              <a:rPr lang="en-US" sz="1600" dirty="0">
                <a:solidFill>
                  <a:srgbClr val="FFFFFF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Клиент (посетитель) → Официант (сервер 1С) → Кухня (СУБД)</a:t>
            </a:r>
            <a:endParaRPr lang="en-US" sz="1600" dirty="0"/>
          </a:p>
        </p:txBody>
      </p:sp>
      <p:sp>
        <p:nvSpPr>
          <p:cNvPr id="19" name="Text 13"/>
          <p:cNvSpPr/>
          <p:nvPr/>
        </p:nvSpPr>
        <p:spPr>
          <a:xfrm>
            <a:off x="726758" y="6004322"/>
            <a:ext cx="3927872" cy="34611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Ключевые преимущества</a:t>
            </a:r>
            <a:endParaRPr lang="en-US" sz="2150" dirty="0"/>
          </a:p>
        </p:txBody>
      </p:sp>
      <p:sp>
        <p:nvSpPr>
          <p:cNvPr id="20" name="Text 14"/>
          <p:cNvSpPr/>
          <p:nvPr/>
        </p:nvSpPr>
        <p:spPr>
          <a:xfrm>
            <a:off x="726758" y="6848713"/>
            <a:ext cx="6335197" cy="3321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00"/>
              </a:lnSpc>
              <a:buSzPct val="100000"/>
              <a:buChar char="•"/>
            </a:pPr>
            <a:r>
              <a:rPr lang="en-US" sz="16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Высокая производительность</a:t>
            </a:r>
            <a:endParaRPr lang="en-US" sz="1600" dirty="0"/>
          </a:p>
        </p:txBody>
      </p:sp>
      <p:sp>
        <p:nvSpPr>
          <p:cNvPr id="21" name="Text 15"/>
          <p:cNvSpPr/>
          <p:nvPr/>
        </p:nvSpPr>
        <p:spPr>
          <a:xfrm>
            <a:off x="726758" y="7253526"/>
            <a:ext cx="6335197" cy="3321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00"/>
              </a:lnSpc>
              <a:buSzPct val="100000"/>
              <a:buChar char="•"/>
            </a:pPr>
            <a:r>
              <a:rPr lang="en-US" sz="16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Надежность и отказоустойчивость</a:t>
            </a:r>
            <a:endParaRPr lang="en-US" sz="1600" dirty="0"/>
          </a:p>
        </p:txBody>
      </p:sp>
      <p:sp>
        <p:nvSpPr>
          <p:cNvPr id="22" name="Text 16"/>
          <p:cNvSpPr/>
          <p:nvPr/>
        </p:nvSpPr>
        <p:spPr>
          <a:xfrm>
            <a:off x="7576066" y="6848713"/>
            <a:ext cx="6335197" cy="3321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00"/>
              </a:lnSpc>
              <a:buSzPct val="100000"/>
              <a:buChar char="•"/>
            </a:pPr>
            <a:r>
              <a:rPr lang="en-US" sz="16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Масштабируемость до сотен пользователей</a:t>
            </a:r>
            <a:endParaRPr lang="en-US" sz="1600" dirty="0"/>
          </a:p>
        </p:txBody>
      </p:sp>
      <p:sp>
        <p:nvSpPr>
          <p:cNvPr id="23" name="Text 17"/>
          <p:cNvSpPr/>
          <p:nvPr/>
        </p:nvSpPr>
        <p:spPr>
          <a:xfrm>
            <a:off x="7576066" y="7253526"/>
            <a:ext cx="6335197" cy="3321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2600"/>
              </a:lnSpc>
              <a:buSzPct val="100000"/>
              <a:buChar char="•"/>
            </a:pPr>
            <a:r>
              <a:rPr lang="en-US" sz="16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Централизованное администрирование</a:t>
            </a:r>
            <a:endParaRPr lang="en-US" sz="1600" dirty="0"/>
          </a:p>
        </p:txBody>
      </p:sp>
      <p:pic>
        <p:nvPicPr>
          <p:cNvPr id="24" name="Изображение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96650" y="7658100"/>
            <a:ext cx="3333750" cy="571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856298"/>
            <a:ext cx="8926949" cy="6858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400"/>
              </a:lnSpc>
              <a:buNone/>
            </a:pPr>
            <a:r>
              <a:rPr lang="en-US" sz="430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Контексты выполнения кода</a:t>
            </a:r>
            <a:endParaRPr lang="en-US" sz="4300" dirty="0"/>
          </a:p>
        </p:txBody>
      </p:sp>
      <p:sp>
        <p:nvSpPr>
          <p:cNvPr id="3" name="Text 1"/>
          <p:cNvSpPr/>
          <p:nvPr/>
        </p:nvSpPr>
        <p:spPr>
          <a:xfrm>
            <a:off x="864037" y="2035850"/>
            <a:ext cx="12902327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Разделение логики между клиентом и сервером — основа архитектуры 1С</a:t>
            </a:r>
            <a:endParaRPr lang="en-US" sz="1900" dirty="0"/>
          </a:p>
        </p:txBody>
      </p:sp>
      <p:sp>
        <p:nvSpPr>
          <p:cNvPr id="4" name="Shape 2"/>
          <p:cNvSpPr/>
          <p:nvPr/>
        </p:nvSpPr>
        <p:spPr>
          <a:xfrm>
            <a:off x="864037" y="2708553"/>
            <a:ext cx="12902327" cy="4664631"/>
          </a:xfrm>
          <a:prstGeom prst="roundRect">
            <a:avLst>
              <a:gd name="adj" fmla="val 7939"/>
            </a:avLst>
          </a:prstGeom>
          <a:noFill/>
          <a:ln w="15240">
            <a:solidFill>
              <a:srgbClr val="FFFFFF">
                <a:alpha val="24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79277" y="2723793"/>
            <a:ext cx="12871847" cy="706517"/>
          </a:xfrm>
          <a:prstGeom prst="rect">
            <a:avLst/>
          </a:prstGeom>
          <a:solidFill>
            <a:srgbClr val="FFFFFF">
              <a:alpha val="4000"/>
            </a:srgbClr>
          </a:solidFill>
        </p:spPr>
      </p:sp>
      <p:sp>
        <p:nvSpPr>
          <p:cNvPr id="6" name="Text 4"/>
          <p:cNvSpPr/>
          <p:nvPr/>
        </p:nvSpPr>
        <p:spPr>
          <a:xfrm>
            <a:off x="1126093" y="2879527"/>
            <a:ext cx="207692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Аспект</a:t>
            </a:r>
            <a:endParaRPr lang="en-US" sz="1900" dirty="0"/>
          </a:p>
        </p:txBody>
      </p:sp>
      <p:sp>
        <p:nvSpPr>
          <p:cNvPr id="7" name="Text 5"/>
          <p:cNvSpPr/>
          <p:nvPr/>
        </p:nvSpPr>
        <p:spPr>
          <a:xfrm>
            <a:off x="3704273" y="2879527"/>
            <a:ext cx="464748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Клиентский контекст</a:t>
            </a:r>
            <a:endParaRPr lang="en-US" sz="1900" dirty="0"/>
          </a:p>
        </p:txBody>
      </p:sp>
      <p:sp>
        <p:nvSpPr>
          <p:cNvPr id="8" name="Text 6"/>
          <p:cNvSpPr/>
          <p:nvPr/>
        </p:nvSpPr>
        <p:spPr>
          <a:xfrm>
            <a:off x="8853011" y="2879527"/>
            <a:ext cx="465129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Серверный контекст</a:t>
            </a:r>
            <a:endParaRPr lang="en-US" sz="1900" dirty="0"/>
          </a:p>
        </p:txBody>
      </p:sp>
      <p:sp>
        <p:nvSpPr>
          <p:cNvPr id="9" name="Shape 7"/>
          <p:cNvSpPr/>
          <p:nvPr/>
        </p:nvSpPr>
        <p:spPr>
          <a:xfrm>
            <a:off x="879277" y="3430310"/>
            <a:ext cx="12871847" cy="706517"/>
          </a:xfrm>
          <a:prstGeom prst="rect">
            <a:avLst/>
          </a:prstGeom>
          <a:solidFill>
            <a:srgbClr val="000000">
              <a:alpha val="4000"/>
            </a:srgbClr>
          </a:solidFill>
        </p:spPr>
      </p:sp>
      <p:sp>
        <p:nvSpPr>
          <p:cNvPr id="10" name="Text 8"/>
          <p:cNvSpPr/>
          <p:nvPr/>
        </p:nvSpPr>
        <p:spPr>
          <a:xfrm>
            <a:off x="1126093" y="3586043"/>
            <a:ext cx="207692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Назначение</a:t>
            </a:r>
            <a:endParaRPr lang="en-US" sz="1900" dirty="0"/>
          </a:p>
        </p:txBody>
      </p:sp>
      <p:sp>
        <p:nvSpPr>
          <p:cNvPr id="11" name="Text 9"/>
          <p:cNvSpPr/>
          <p:nvPr/>
        </p:nvSpPr>
        <p:spPr>
          <a:xfrm>
            <a:off x="3704273" y="3586043"/>
            <a:ext cx="464748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Работа с интерфейсом</a:t>
            </a:r>
            <a:endParaRPr lang="en-US" sz="1900" dirty="0"/>
          </a:p>
        </p:txBody>
      </p:sp>
      <p:sp>
        <p:nvSpPr>
          <p:cNvPr id="12" name="Text 10"/>
          <p:cNvSpPr/>
          <p:nvPr/>
        </p:nvSpPr>
        <p:spPr>
          <a:xfrm>
            <a:off x="8853011" y="3586043"/>
            <a:ext cx="465129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Работа с данными</a:t>
            </a:r>
            <a:endParaRPr lang="en-US" sz="1900" dirty="0"/>
          </a:p>
        </p:txBody>
      </p:sp>
      <p:sp>
        <p:nvSpPr>
          <p:cNvPr id="13" name="Shape 11"/>
          <p:cNvSpPr/>
          <p:nvPr/>
        </p:nvSpPr>
        <p:spPr>
          <a:xfrm>
            <a:off x="879277" y="4136827"/>
            <a:ext cx="12871847" cy="1101566"/>
          </a:xfrm>
          <a:prstGeom prst="rect">
            <a:avLst/>
          </a:prstGeom>
          <a:solidFill>
            <a:srgbClr val="FFFFFF">
              <a:alpha val="4000"/>
            </a:srgbClr>
          </a:solidFill>
        </p:spPr>
      </p:sp>
      <p:sp>
        <p:nvSpPr>
          <p:cNvPr id="14" name="Text 12"/>
          <p:cNvSpPr/>
          <p:nvPr/>
        </p:nvSpPr>
        <p:spPr>
          <a:xfrm>
            <a:off x="1126093" y="4292560"/>
            <a:ext cx="207692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Операции</a:t>
            </a:r>
            <a:endParaRPr lang="en-US" sz="1900" dirty="0"/>
          </a:p>
        </p:txBody>
      </p:sp>
      <p:sp>
        <p:nvSpPr>
          <p:cNvPr id="15" name="Text 13"/>
          <p:cNvSpPr/>
          <p:nvPr/>
        </p:nvSpPr>
        <p:spPr>
          <a:xfrm>
            <a:off x="3704273" y="4292560"/>
            <a:ext cx="4647486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Обработка действий пользователя, управление формами</a:t>
            </a:r>
            <a:endParaRPr lang="en-US" sz="1900" dirty="0"/>
          </a:p>
        </p:txBody>
      </p:sp>
      <p:sp>
        <p:nvSpPr>
          <p:cNvPr id="16" name="Text 14"/>
          <p:cNvSpPr/>
          <p:nvPr/>
        </p:nvSpPr>
        <p:spPr>
          <a:xfrm>
            <a:off x="8853011" y="4292560"/>
            <a:ext cx="4651296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Сложные расчеты, проведение документов, запросы к БД</a:t>
            </a:r>
            <a:endParaRPr lang="en-US" sz="1900" dirty="0"/>
          </a:p>
        </p:txBody>
      </p:sp>
      <p:sp>
        <p:nvSpPr>
          <p:cNvPr id="17" name="Shape 15"/>
          <p:cNvSpPr/>
          <p:nvPr/>
        </p:nvSpPr>
        <p:spPr>
          <a:xfrm>
            <a:off x="879277" y="5238393"/>
            <a:ext cx="12871847" cy="706517"/>
          </a:xfrm>
          <a:prstGeom prst="rect">
            <a:avLst/>
          </a:prstGeom>
          <a:solidFill>
            <a:srgbClr val="000000">
              <a:alpha val="4000"/>
            </a:srgbClr>
          </a:solidFill>
        </p:spPr>
      </p:sp>
      <p:sp>
        <p:nvSpPr>
          <p:cNvPr id="18" name="Text 16"/>
          <p:cNvSpPr/>
          <p:nvPr/>
        </p:nvSpPr>
        <p:spPr>
          <a:xfrm>
            <a:off x="1126093" y="5394127"/>
            <a:ext cx="207692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Вычисления</a:t>
            </a:r>
            <a:endParaRPr lang="en-US" sz="1900" dirty="0"/>
          </a:p>
        </p:txBody>
      </p:sp>
      <p:sp>
        <p:nvSpPr>
          <p:cNvPr id="19" name="Text 17"/>
          <p:cNvSpPr/>
          <p:nvPr/>
        </p:nvSpPr>
        <p:spPr>
          <a:xfrm>
            <a:off x="3704273" y="5394127"/>
            <a:ext cx="464748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Простые операции</a:t>
            </a:r>
            <a:endParaRPr lang="en-US" sz="1900" dirty="0"/>
          </a:p>
        </p:txBody>
      </p:sp>
      <p:sp>
        <p:nvSpPr>
          <p:cNvPr id="20" name="Text 18"/>
          <p:cNvSpPr/>
          <p:nvPr/>
        </p:nvSpPr>
        <p:spPr>
          <a:xfrm>
            <a:off x="8853011" y="5394127"/>
            <a:ext cx="465129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Ресурсоемкие операции</a:t>
            </a:r>
            <a:endParaRPr lang="en-US" sz="1900" dirty="0"/>
          </a:p>
        </p:txBody>
      </p:sp>
      <p:sp>
        <p:nvSpPr>
          <p:cNvPr id="21" name="Shape 19"/>
          <p:cNvSpPr/>
          <p:nvPr/>
        </p:nvSpPr>
        <p:spPr>
          <a:xfrm>
            <a:off x="879277" y="5944910"/>
            <a:ext cx="12871847" cy="706517"/>
          </a:xfrm>
          <a:prstGeom prst="rect">
            <a:avLst/>
          </a:prstGeom>
          <a:solidFill>
            <a:srgbClr val="FFFFFF">
              <a:alpha val="4000"/>
            </a:srgbClr>
          </a:solidFill>
        </p:spPr>
      </p:sp>
      <p:sp>
        <p:nvSpPr>
          <p:cNvPr id="22" name="Text 20"/>
          <p:cNvSpPr/>
          <p:nvPr/>
        </p:nvSpPr>
        <p:spPr>
          <a:xfrm>
            <a:off x="1126093" y="6100643"/>
            <a:ext cx="207692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Доступ к БД</a:t>
            </a:r>
            <a:endParaRPr lang="en-US" sz="1900" dirty="0"/>
          </a:p>
        </p:txBody>
      </p:sp>
      <p:sp>
        <p:nvSpPr>
          <p:cNvPr id="23" name="Text 21"/>
          <p:cNvSpPr/>
          <p:nvPr/>
        </p:nvSpPr>
        <p:spPr>
          <a:xfrm>
            <a:off x="3704273" y="6100643"/>
            <a:ext cx="464748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Опосредованный (через сервер)</a:t>
            </a:r>
            <a:endParaRPr lang="en-US" sz="1900" dirty="0"/>
          </a:p>
        </p:txBody>
      </p:sp>
      <p:sp>
        <p:nvSpPr>
          <p:cNvPr id="24" name="Text 22"/>
          <p:cNvSpPr/>
          <p:nvPr/>
        </p:nvSpPr>
        <p:spPr>
          <a:xfrm>
            <a:off x="8853011" y="6100643"/>
            <a:ext cx="465129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Прямой доступ</a:t>
            </a:r>
            <a:endParaRPr lang="en-US" sz="1900" dirty="0"/>
          </a:p>
        </p:txBody>
      </p:sp>
      <p:sp>
        <p:nvSpPr>
          <p:cNvPr id="25" name="Shape 23"/>
          <p:cNvSpPr/>
          <p:nvPr/>
        </p:nvSpPr>
        <p:spPr>
          <a:xfrm>
            <a:off x="879277" y="6651427"/>
            <a:ext cx="12871847" cy="706517"/>
          </a:xfrm>
          <a:prstGeom prst="rect">
            <a:avLst/>
          </a:prstGeom>
          <a:solidFill>
            <a:srgbClr val="000000">
              <a:alpha val="4000"/>
            </a:srgbClr>
          </a:solidFill>
        </p:spPr>
      </p:sp>
      <p:sp>
        <p:nvSpPr>
          <p:cNvPr id="26" name="Text 24"/>
          <p:cNvSpPr/>
          <p:nvPr/>
        </p:nvSpPr>
        <p:spPr>
          <a:xfrm>
            <a:off x="1126093" y="6807160"/>
            <a:ext cx="207692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Нагрузка</a:t>
            </a:r>
            <a:endParaRPr lang="en-US" sz="1900" dirty="0"/>
          </a:p>
        </p:txBody>
      </p:sp>
      <p:sp>
        <p:nvSpPr>
          <p:cNvPr id="27" name="Text 25"/>
          <p:cNvSpPr/>
          <p:nvPr/>
        </p:nvSpPr>
        <p:spPr>
          <a:xfrm>
            <a:off x="3704273" y="6807160"/>
            <a:ext cx="464748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На рабочей станции</a:t>
            </a:r>
            <a:endParaRPr lang="en-US" sz="1900" dirty="0"/>
          </a:p>
        </p:txBody>
      </p:sp>
      <p:sp>
        <p:nvSpPr>
          <p:cNvPr id="28" name="Text 26"/>
          <p:cNvSpPr/>
          <p:nvPr/>
        </p:nvSpPr>
        <p:spPr>
          <a:xfrm>
            <a:off x="8853011" y="6807160"/>
            <a:ext cx="4651296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На сервере приложений</a:t>
            </a:r>
            <a:endParaRPr lang="en-US" sz="1900" dirty="0"/>
          </a:p>
        </p:txBody>
      </p:sp>
      <p:pic>
        <p:nvPicPr>
          <p:cNvPr id="29" name="Изображение 2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68075" y="7752080"/>
            <a:ext cx="3362325" cy="47752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1275159"/>
            <a:ext cx="7352348" cy="6858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400"/>
              </a:lnSpc>
              <a:buNone/>
            </a:pPr>
            <a:r>
              <a:rPr lang="en-US" sz="430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Директивы компиляции</a:t>
            </a:r>
            <a:endParaRPr lang="en-US" sz="4300" dirty="0"/>
          </a:p>
        </p:txBody>
      </p:sp>
      <p:sp>
        <p:nvSpPr>
          <p:cNvPr id="3" name="Text 1"/>
          <p:cNvSpPr/>
          <p:nvPr/>
        </p:nvSpPr>
        <p:spPr>
          <a:xfrm>
            <a:off x="864037" y="2454712"/>
            <a:ext cx="12902327" cy="3950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Указание платформе, где должен выполняться код процедуры или функции</a:t>
            </a:r>
            <a:endParaRPr lang="en-US" sz="1900" dirty="0"/>
          </a:p>
        </p:txBody>
      </p:sp>
      <p:sp>
        <p:nvSpPr>
          <p:cNvPr id="4" name="Shape 2"/>
          <p:cNvSpPr/>
          <p:nvPr/>
        </p:nvSpPr>
        <p:spPr>
          <a:xfrm>
            <a:off x="864037" y="3497699"/>
            <a:ext cx="4136231" cy="3456742"/>
          </a:xfrm>
          <a:prstGeom prst="roundRect">
            <a:avLst>
              <a:gd name="adj" fmla="val 4232"/>
            </a:avLst>
          </a:prstGeom>
          <a:solidFill>
            <a:srgbClr val="27272B"/>
          </a:solidFill>
        </p:spPr>
      </p:sp>
      <p:sp>
        <p:nvSpPr>
          <p:cNvPr id="5" name="Shape 3"/>
          <p:cNvSpPr/>
          <p:nvPr/>
        </p:nvSpPr>
        <p:spPr>
          <a:xfrm>
            <a:off x="864037" y="3467219"/>
            <a:ext cx="4136231" cy="121920"/>
          </a:xfrm>
          <a:prstGeom prst="roundRect">
            <a:avLst>
              <a:gd name="adj" fmla="val 303750"/>
            </a:avLst>
          </a:prstGeom>
          <a:solidFill>
            <a:srgbClr val="FFE14D"/>
          </a:solidFill>
        </p:spPr>
      </p:sp>
      <p:sp>
        <p:nvSpPr>
          <p:cNvPr id="6" name="Shape 4"/>
          <p:cNvSpPr/>
          <p:nvPr/>
        </p:nvSpPr>
        <p:spPr>
          <a:xfrm>
            <a:off x="2561868" y="3127415"/>
            <a:ext cx="740569" cy="740569"/>
          </a:xfrm>
          <a:prstGeom prst="roundRect">
            <a:avLst>
              <a:gd name="adj" fmla="val 123473"/>
            </a:avLst>
          </a:prstGeom>
          <a:solidFill>
            <a:srgbClr val="FFE14D"/>
          </a:solidFill>
        </p:spPr>
      </p:sp>
      <p:sp>
        <p:nvSpPr>
          <p:cNvPr id="7" name="Text 5"/>
          <p:cNvSpPr/>
          <p:nvPr/>
        </p:nvSpPr>
        <p:spPr>
          <a:xfrm>
            <a:off x="2784038" y="3312557"/>
            <a:ext cx="296228" cy="3702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700"/>
              </a:lnSpc>
              <a:buNone/>
            </a:pPr>
            <a:r>
              <a:rPr lang="en-US" sz="2300" b="1" dirty="0">
                <a:solidFill>
                  <a:srgbClr val="000000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1</a:t>
            </a:r>
            <a:endParaRPr lang="en-US" sz="2300" dirty="0"/>
          </a:p>
        </p:txBody>
      </p:sp>
      <p:sp>
        <p:nvSpPr>
          <p:cNvPr id="8" name="Text 6"/>
          <p:cNvSpPr/>
          <p:nvPr/>
        </p:nvSpPr>
        <p:spPr>
          <a:xfrm>
            <a:off x="1141333" y="4114919"/>
            <a:ext cx="2743200" cy="3429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&amp;НаКлиенте</a:t>
            </a:r>
            <a:endParaRPr lang="en-US" sz="2150" dirty="0"/>
          </a:p>
        </p:txBody>
      </p:sp>
      <p:sp>
        <p:nvSpPr>
          <p:cNvPr id="9" name="Text 7"/>
          <p:cNvSpPr/>
          <p:nvPr/>
        </p:nvSpPr>
        <p:spPr>
          <a:xfrm>
            <a:off x="1141333" y="4605933"/>
            <a:ext cx="3581638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Код выполняется на клиентской стороне</a:t>
            </a:r>
            <a:endParaRPr lang="en-US" sz="1900" dirty="0"/>
          </a:p>
        </p:txBody>
      </p:sp>
      <p:sp>
        <p:nvSpPr>
          <p:cNvPr id="10" name="Text 8"/>
          <p:cNvSpPr/>
          <p:nvPr/>
        </p:nvSpPr>
        <p:spPr>
          <a:xfrm>
            <a:off x="1141333" y="5544145"/>
            <a:ext cx="3581638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Используется для работы с интерфейсом</a:t>
            </a:r>
            <a:endParaRPr lang="en-US" sz="1900" dirty="0"/>
          </a:p>
        </p:txBody>
      </p:sp>
      <p:sp>
        <p:nvSpPr>
          <p:cNvPr id="11" name="Shape 9"/>
          <p:cNvSpPr/>
          <p:nvPr/>
        </p:nvSpPr>
        <p:spPr>
          <a:xfrm>
            <a:off x="5247084" y="3497699"/>
            <a:ext cx="4136231" cy="3456742"/>
          </a:xfrm>
          <a:prstGeom prst="roundRect">
            <a:avLst>
              <a:gd name="adj" fmla="val 4232"/>
            </a:avLst>
          </a:prstGeom>
          <a:solidFill>
            <a:srgbClr val="27272B"/>
          </a:solidFill>
        </p:spPr>
      </p:sp>
      <p:sp>
        <p:nvSpPr>
          <p:cNvPr id="12" name="Shape 10"/>
          <p:cNvSpPr/>
          <p:nvPr/>
        </p:nvSpPr>
        <p:spPr>
          <a:xfrm>
            <a:off x="5247084" y="3467219"/>
            <a:ext cx="4136231" cy="121920"/>
          </a:xfrm>
          <a:prstGeom prst="roundRect">
            <a:avLst>
              <a:gd name="adj" fmla="val 303750"/>
            </a:avLst>
          </a:prstGeom>
          <a:solidFill>
            <a:srgbClr val="FFE14D"/>
          </a:solidFill>
        </p:spPr>
      </p:sp>
      <p:sp>
        <p:nvSpPr>
          <p:cNvPr id="13" name="Shape 11"/>
          <p:cNvSpPr/>
          <p:nvPr/>
        </p:nvSpPr>
        <p:spPr>
          <a:xfrm>
            <a:off x="6944916" y="3127415"/>
            <a:ext cx="740569" cy="740569"/>
          </a:xfrm>
          <a:prstGeom prst="roundRect">
            <a:avLst>
              <a:gd name="adj" fmla="val 123473"/>
            </a:avLst>
          </a:prstGeom>
          <a:solidFill>
            <a:srgbClr val="FFE14D"/>
          </a:solidFill>
        </p:spPr>
      </p:sp>
      <p:sp>
        <p:nvSpPr>
          <p:cNvPr id="14" name="Text 12"/>
          <p:cNvSpPr/>
          <p:nvPr/>
        </p:nvSpPr>
        <p:spPr>
          <a:xfrm>
            <a:off x="7167086" y="3312557"/>
            <a:ext cx="296228" cy="3702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700"/>
              </a:lnSpc>
              <a:buNone/>
            </a:pPr>
            <a:r>
              <a:rPr lang="en-US" sz="2300" b="1" dirty="0">
                <a:solidFill>
                  <a:srgbClr val="000000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2</a:t>
            </a:r>
            <a:endParaRPr lang="en-US" sz="2300" dirty="0"/>
          </a:p>
        </p:txBody>
      </p:sp>
      <p:sp>
        <p:nvSpPr>
          <p:cNvPr id="15" name="Text 13"/>
          <p:cNvSpPr/>
          <p:nvPr/>
        </p:nvSpPr>
        <p:spPr>
          <a:xfrm>
            <a:off x="5524381" y="4114919"/>
            <a:ext cx="2743200" cy="3429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&amp;НаСервере</a:t>
            </a:r>
            <a:endParaRPr lang="en-US" sz="2150" dirty="0"/>
          </a:p>
        </p:txBody>
      </p:sp>
      <p:sp>
        <p:nvSpPr>
          <p:cNvPr id="16" name="Text 14"/>
          <p:cNvSpPr/>
          <p:nvPr/>
        </p:nvSpPr>
        <p:spPr>
          <a:xfrm>
            <a:off x="5524381" y="4605933"/>
            <a:ext cx="3581638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Код выполняется на сервере приложений</a:t>
            </a:r>
            <a:endParaRPr lang="en-US" sz="1900" dirty="0"/>
          </a:p>
        </p:txBody>
      </p:sp>
      <p:sp>
        <p:nvSpPr>
          <p:cNvPr id="17" name="Text 15"/>
          <p:cNvSpPr/>
          <p:nvPr/>
        </p:nvSpPr>
        <p:spPr>
          <a:xfrm>
            <a:off x="5524381" y="5544145"/>
            <a:ext cx="3581638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Используется для операций с данными</a:t>
            </a:r>
            <a:endParaRPr lang="en-US" sz="1900" dirty="0"/>
          </a:p>
        </p:txBody>
      </p:sp>
      <p:sp>
        <p:nvSpPr>
          <p:cNvPr id="18" name="Shape 16"/>
          <p:cNvSpPr/>
          <p:nvPr/>
        </p:nvSpPr>
        <p:spPr>
          <a:xfrm>
            <a:off x="9630132" y="3497699"/>
            <a:ext cx="4136231" cy="3456742"/>
          </a:xfrm>
          <a:prstGeom prst="roundRect">
            <a:avLst>
              <a:gd name="adj" fmla="val 4232"/>
            </a:avLst>
          </a:prstGeom>
          <a:solidFill>
            <a:srgbClr val="27272B"/>
          </a:solidFill>
        </p:spPr>
      </p:sp>
      <p:sp>
        <p:nvSpPr>
          <p:cNvPr id="19" name="Shape 17"/>
          <p:cNvSpPr/>
          <p:nvPr/>
        </p:nvSpPr>
        <p:spPr>
          <a:xfrm>
            <a:off x="9630132" y="3467219"/>
            <a:ext cx="4136231" cy="121920"/>
          </a:xfrm>
          <a:prstGeom prst="roundRect">
            <a:avLst>
              <a:gd name="adj" fmla="val 303750"/>
            </a:avLst>
          </a:prstGeom>
          <a:solidFill>
            <a:srgbClr val="FFE14D"/>
          </a:solidFill>
        </p:spPr>
      </p:sp>
      <p:sp>
        <p:nvSpPr>
          <p:cNvPr id="20" name="Shape 18"/>
          <p:cNvSpPr/>
          <p:nvPr/>
        </p:nvSpPr>
        <p:spPr>
          <a:xfrm>
            <a:off x="11327963" y="3127415"/>
            <a:ext cx="740569" cy="740569"/>
          </a:xfrm>
          <a:prstGeom prst="roundRect">
            <a:avLst>
              <a:gd name="adj" fmla="val 123473"/>
            </a:avLst>
          </a:prstGeom>
          <a:solidFill>
            <a:srgbClr val="FFE14D"/>
          </a:solidFill>
        </p:spPr>
      </p:sp>
      <p:sp>
        <p:nvSpPr>
          <p:cNvPr id="21" name="Text 19"/>
          <p:cNvSpPr/>
          <p:nvPr/>
        </p:nvSpPr>
        <p:spPr>
          <a:xfrm>
            <a:off x="11550134" y="3312557"/>
            <a:ext cx="296228" cy="37028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700"/>
              </a:lnSpc>
              <a:buNone/>
            </a:pPr>
            <a:r>
              <a:rPr lang="en-US" sz="2300" b="1" dirty="0">
                <a:solidFill>
                  <a:srgbClr val="000000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3</a:t>
            </a:r>
            <a:endParaRPr lang="en-US" sz="2300" dirty="0"/>
          </a:p>
        </p:txBody>
      </p:sp>
      <p:sp>
        <p:nvSpPr>
          <p:cNvPr id="22" name="Text 20"/>
          <p:cNvSpPr/>
          <p:nvPr/>
        </p:nvSpPr>
        <p:spPr>
          <a:xfrm>
            <a:off x="9907429" y="4114919"/>
            <a:ext cx="3581638" cy="6858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&amp;НаКлиентеНаСервере</a:t>
            </a:r>
            <a:endParaRPr lang="en-US" sz="2150" dirty="0"/>
          </a:p>
        </p:txBody>
      </p:sp>
      <p:sp>
        <p:nvSpPr>
          <p:cNvPr id="23" name="Text 21"/>
          <p:cNvSpPr/>
          <p:nvPr/>
        </p:nvSpPr>
        <p:spPr>
          <a:xfrm>
            <a:off x="9907429" y="4948833"/>
            <a:ext cx="3581638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Универсальный код для обоих контекстов</a:t>
            </a:r>
            <a:endParaRPr lang="en-US" sz="1900" dirty="0"/>
          </a:p>
        </p:txBody>
      </p:sp>
      <p:sp>
        <p:nvSpPr>
          <p:cNvPr id="24" name="Text 22"/>
          <p:cNvSpPr/>
          <p:nvPr/>
        </p:nvSpPr>
        <p:spPr>
          <a:xfrm>
            <a:off x="9907429" y="5887045"/>
            <a:ext cx="3581638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Общие функции без привязки к БД или UI</a:t>
            </a:r>
            <a:endParaRPr lang="en-US" sz="1900" dirty="0"/>
          </a:p>
        </p:txBody>
      </p:sp>
      <p:pic>
        <p:nvPicPr>
          <p:cNvPr id="25" name="Изображение 2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68075" y="7134225"/>
            <a:ext cx="3362325" cy="109537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49129" y="509945"/>
            <a:ext cx="6950988" cy="51518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4050"/>
              </a:lnSpc>
              <a:buNone/>
            </a:pPr>
            <a:r>
              <a:rPr lang="en-US" sz="320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Примеры кода с директивами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649129" y="1488638"/>
            <a:ext cx="2649379" cy="25753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Клиентская процедура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649129" y="1954768"/>
            <a:ext cx="6439853" cy="2651760"/>
          </a:xfrm>
          <a:prstGeom prst="roundRect">
            <a:avLst>
              <a:gd name="adj" fmla="val 10492"/>
            </a:avLst>
          </a:prstGeom>
          <a:solidFill>
            <a:srgbClr val="343438"/>
          </a:solidFill>
        </p:spPr>
      </p:sp>
      <p:sp>
        <p:nvSpPr>
          <p:cNvPr id="5" name="Shape 3"/>
          <p:cNvSpPr/>
          <p:nvPr/>
        </p:nvSpPr>
        <p:spPr>
          <a:xfrm>
            <a:off x="639961" y="1954768"/>
            <a:ext cx="6458188" cy="2651760"/>
          </a:xfrm>
          <a:prstGeom prst="roundRect">
            <a:avLst>
              <a:gd name="adj" fmla="val 1049"/>
            </a:avLst>
          </a:prstGeom>
          <a:solidFill>
            <a:srgbClr val="343438"/>
          </a:solidFill>
        </p:spPr>
      </p:sp>
      <p:sp>
        <p:nvSpPr>
          <p:cNvPr id="6" name="Text 4"/>
          <p:cNvSpPr/>
          <p:nvPr/>
        </p:nvSpPr>
        <p:spPr>
          <a:xfrm>
            <a:off x="825341" y="2093833"/>
            <a:ext cx="6087428" cy="237363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D7D4CC"/>
                </a:solidFill>
                <a:highlight>
                  <a:srgbClr val="343438"/>
                </a:highlight>
                <a:latin typeface="Consolas Medium" pitchFamily="34" charset="0"/>
                <a:ea typeface="Consolas Medium" pitchFamily="34" charset="-122"/>
                <a:cs typeface="Consolas Medium" pitchFamily="34" charset="-120"/>
              </a:rPr>
              <a:t>&amp;НаКлиентеПроцедура ОбработкаНаКлиенте()    // Работа с интерфейсом    Сообщить("Привет, пользователь!");        // Открытие формы    ОткрытьФорму("Документ.ЗаказКлиента");КонецПроцедуры</a:t>
            </a:r>
            <a:endParaRPr lang="en-US" sz="1450" dirty="0"/>
          </a:p>
        </p:txBody>
      </p:sp>
      <p:sp>
        <p:nvSpPr>
          <p:cNvPr id="7" name="Text 5"/>
          <p:cNvSpPr/>
          <p:nvPr/>
        </p:nvSpPr>
        <p:spPr>
          <a:xfrm>
            <a:off x="7549039" y="1488638"/>
            <a:ext cx="2504956" cy="25753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Серверная процедура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7549039" y="1954768"/>
            <a:ext cx="6439853" cy="2948464"/>
          </a:xfrm>
          <a:prstGeom prst="roundRect">
            <a:avLst>
              <a:gd name="adj" fmla="val 9436"/>
            </a:avLst>
          </a:prstGeom>
          <a:solidFill>
            <a:srgbClr val="343438"/>
          </a:solidFill>
        </p:spPr>
      </p:sp>
      <p:sp>
        <p:nvSpPr>
          <p:cNvPr id="9" name="Shape 7"/>
          <p:cNvSpPr/>
          <p:nvPr/>
        </p:nvSpPr>
        <p:spPr>
          <a:xfrm>
            <a:off x="7539871" y="1954768"/>
            <a:ext cx="6458188" cy="2948464"/>
          </a:xfrm>
          <a:prstGeom prst="roundRect">
            <a:avLst>
              <a:gd name="adj" fmla="val 944"/>
            </a:avLst>
          </a:prstGeom>
          <a:solidFill>
            <a:srgbClr val="343438"/>
          </a:solidFill>
        </p:spPr>
      </p:sp>
      <p:sp>
        <p:nvSpPr>
          <p:cNvPr id="10" name="Text 8"/>
          <p:cNvSpPr/>
          <p:nvPr/>
        </p:nvSpPr>
        <p:spPr>
          <a:xfrm>
            <a:off x="7725251" y="2093833"/>
            <a:ext cx="6087428" cy="2670334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D7D4CC"/>
                </a:solidFill>
                <a:highlight>
                  <a:srgbClr val="343438"/>
                </a:highlight>
                <a:latin typeface="Consolas Medium" pitchFamily="34" charset="0"/>
                <a:ea typeface="Consolas Medium" pitchFamily="34" charset="-122"/>
                <a:cs typeface="Consolas Medium" pitchFamily="34" charset="-120"/>
              </a:rPr>
              <a:t>&amp;НаСервереПроцедура ОбработкаНаСервере()    // Работа с данными    Запрос = Новый Запрос;    Запрос.Текст = "ВЫБРАТЬ * ИЗ ...";        // Проведение документа    ДокументОбъект.Записать();КонецПроцедуры</a:t>
            </a:r>
            <a:endParaRPr lang="en-US" sz="1450" dirty="0"/>
          </a:p>
        </p:txBody>
      </p:sp>
      <p:sp>
        <p:nvSpPr>
          <p:cNvPr id="11" name="Shape 9"/>
          <p:cNvSpPr/>
          <p:nvPr/>
        </p:nvSpPr>
        <p:spPr>
          <a:xfrm>
            <a:off x="649129" y="5413111"/>
            <a:ext cx="13332143" cy="30718"/>
          </a:xfrm>
          <a:prstGeom prst="rect">
            <a:avLst/>
          </a:prstGeom>
          <a:solidFill>
            <a:srgbClr val="D7D4CC">
              <a:alpha val="50000"/>
            </a:srgbClr>
          </a:solidFill>
        </p:spPr>
      </p:sp>
      <p:sp>
        <p:nvSpPr>
          <p:cNvPr id="12" name="Text 10"/>
          <p:cNvSpPr/>
          <p:nvPr/>
        </p:nvSpPr>
        <p:spPr>
          <a:xfrm>
            <a:off x="649129" y="5721906"/>
            <a:ext cx="2730937" cy="25753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000"/>
              </a:lnSpc>
              <a:buNone/>
            </a:pPr>
            <a:r>
              <a:rPr lang="en-US" sz="160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Универсальная функция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649129" y="6257568"/>
            <a:ext cx="13332143" cy="1464945"/>
          </a:xfrm>
          <a:prstGeom prst="roundRect">
            <a:avLst>
              <a:gd name="adj" fmla="val 18991"/>
            </a:avLst>
          </a:prstGeom>
          <a:solidFill>
            <a:srgbClr val="343438"/>
          </a:solidFill>
        </p:spPr>
      </p:sp>
      <p:sp>
        <p:nvSpPr>
          <p:cNvPr id="14" name="Shape 12"/>
          <p:cNvSpPr/>
          <p:nvPr/>
        </p:nvSpPr>
        <p:spPr>
          <a:xfrm>
            <a:off x="639961" y="6257568"/>
            <a:ext cx="13350478" cy="1464945"/>
          </a:xfrm>
          <a:prstGeom prst="roundRect">
            <a:avLst>
              <a:gd name="adj" fmla="val 1899"/>
            </a:avLst>
          </a:prstGeom>
          <a:solidFill>
            <a:srgbClr val="343438"/>
          </a:solidFill>
        </p:spPr>
      </p:sp>
      <p:sp>
        <p:nvSpPr>
          <p:cNvPr id="15" name="Text 13"/>
          <p:cNvSpPr/>
          <p:nvPr/>
        </p:nvSpPr>
        <p:spPr>
          <a:xfrm>
            <a:off x="825341" y="6396633"/>
            <a:ext cx="12979718" cy="1186815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450" dirty="0">
                <a:solidFill>
                  <a:srgbClr val="D7D4CC"/>
                </a:solidFill>
                <a:highlight>
                  <a:srgbClr val="343438"/>
                </a:highlight>
                <a:latin typeface="Consolas Medium" pitchFamily="34" charset="0"/>
                <a:ea typeface="Consolas Medium" pitchFamily="34" charset="-122"/>
                <a:cs typeface="Consolas Medium" pitchFamily="34" charset="-120"/>
              </a:rPr>
              <a:t>&amp;НаКлиентеНаСервереФункция ПолучитьСуммуСНДС(Сумма, СтавкаНДС) Возврат Сумма * (1 + СтавкаНДС / 100);КонецФункции</a:t>
            </a:r>
            <a:endParaRPr lang="en-US" sz="1450" dirty="0"/>
          </a:p>
        </p:txBody>
      </p:sp>
      <p:pic>
        <p:nvPicPr>
          <p:cNvPr id="16" name="Изображение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68075" y="7722235"/>
            <a:ext cx="3362325" cy="50736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99599" y="471845"/>
            <a:ext cx="8491418" cy="47577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3700"/>
              </a:lnSpc>
              <a:buNone/>
            </a:pPr>
            <a:r>
              <a:rPr lang="en-US" sz="295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Практический пример взаимодействия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599599" y="1290161"/>
            <a:ext cx="13431203" cy="27408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Сценарий: Пользователь нажимает кнопку "Провести документ"</a:t>
            </a:r>
            <a:endParaRPr lang="en-US" sz="1300" dirty="0"/>
          </a:p>
        </p:txBody>
      </p:sp>
      <p:sp>
        <p:nvSpPr>
          <p:cNvPr id="4" name="Shape 2"/>
          <p:cNvSpPr/>
          <p:nvPr/>
        </p:nvSpPr>
        <p:spPr>
          <a:xfrm>
            <a:off x="7303770" y="1756886"/>
            <a:ext cx="22860" cy="6000750"/>
          </a:xfrm>
          <a:prstGeom prst="roundRect">
            <a:avLst>
              <a:gd name="adj" fmla="val 1124120"/>
            </a:avLst>
          </a:prstGeom>
          <a:solidFill>
            <a:srgbClr val="5F5F63"/>
          </a:solidFill>
        </p:spPr>
      </p:sp>
      <p:sp>
        <p:nvSpPr>
          <p:cNvPr id="5" name="Shape 3"/>
          <p:cNvSpPr/>
          <p:nvPr/>
        </p:nvSpPr>
        <p:spPr>
          <a:xfrm>
            <a:off x="6631484" y="1938099"/>
            <a:ext cx="513874" cy="22860"/>
          </a:xfrm>
          <a:prstGeom prst="roundRect">
            <a:avLst>
              <a:gd name="adj" fmla="val 1124120"/>
            </a:avLst>
          </a:prstGeom>
          <a:solidFill>
            <a:srgbClr val="5F5F63"/>
          </a:solidFill>
        </p:spPr>
      </p:sp>
      <p:sp>
        <p:nvSpPr>
          <p:cNvPr id="6" name="Shape 4"/>
          <p:cNvSpPr/>
          <p:nvPr/>
        </p:nvSpPr>
        <p:spPr>
          <a:xfrm>
            <a:off x="7122497" y="1756886"/>
            <a:ext cx="385405" cy="385405"/>
          </a:xfrm>
          <a:prstGeom prst="roundRect">
            <a:avLst>
              <a:gd name="adj" fmla="val 66676"/>
            </a:avLst>
          </a:prstGeom>
          <a:solidFill>
            <a:srgbClr val="46464A"/>
          </a:solidFill>
        </p:spPr>
      </p:sp>
      <p:sp>
        <p:nvSpPr>
          <p:cNvPr id="7" name="Text 5"/>
          <p:cNvSpPr/>
          <p:nvPr/>
        </p:nvSpPr>
        <p:spPr>
          <a:xfrm>
            <a:off x="7200960" y="1806773"/>
            <a:ext cx="228362" cy="28551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750"/>
              </a:lnSpc>
              <a:buNone/>
            </a:pPr>
            <a:r>
              <a:rPr lang="en-US" sz="17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1</a:t>
            </a:r>
            <a:endParaRPr lang="en-US" sz="1750" dirty="0"/>
          </a:p>
        </p:txBody>
      </p:sp>
      <p:sp>
        <p:nvSpPr>
          <p:cNvPr id="8" name="Text 6"/>
          <p:cNvSpPr/>
          <p:nvPr/>
        </p:nvSpPr>
        <p:spPr>
          <a:xfrm>
            <a:off x="3854053" y="1815703"/>
            <a:ext cx="2604611" cy="2378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ts val="1850"/>
              </a:lnSpc>
              <a:buNone/>
            </a:pPr>
            <a:r>
              <a:rPr lang="en-US" sz="14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Действие пользователя</a:t>
            </a:r>
            <a:endParaRPr lang="en-US" sz="1450" dirty="0"/>
          </a:p>
        </p:txBody>
      </p:sp>
      <p:sp>
        <p:nvSpPr>
          <p:cNvPr id="9" name="Text 7"/>
          <p:cNvSpPr/>
          <p:nvPr/>
        </p:nvSpPr>
        <p:spPr>
          <a:xfrm>
            <a:off x="599599" y="2156341"/>
            <a:ext cx="5859066" cy="27408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ts val="2150"/>
              </a:lnSpc>
              <a:buNone/>
            </a:pPr>
            <a:r>
              <a:rPr lang="en-US" sz="13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Клиент:</a:t>
            </a:r>
            <a:r>
              <a:rPr lang="en-US" sz="13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Обработка нажатия кнопки &amp;НаКлиенте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7485043" y="2965847"/>
            <a:ext cx="513874" cy="22860"/>
          </a:xfrm>
          <a:prstGeom prst="roundRect">
            <a:avLst>
              <a:gd name="adj" fmla="val 1124120"/>
            </a:avLst>
          </a:prstGeom>
          <a:solidFill>
            <a:srgbClr val="5F5F63"/>
          </a:solidFill>
        </p:spPr>
      </p:sp>
      <p:sp>
        <p:nvSpPr>
          <p:cNvPr id="11" name="Shape 9"/>
          <p:cNvSpPr/>
          <p:nvPr/>
        </p:nvSpPr>
        <p:spPr>
          <a:xfrm>
            <a:off x="7122497" y="2784634"/>
            <a:ext cx="385405" cy="385405"/>
          </a:xfrm>
          <a:prstGeom prst="roundRect">
            <a:avLst>
              <a:gd name="adj" fmla="val 66676"/>
            </a:avLst>
          </a:prstGeom>
          <a:solidFill>
            <a:srgbClr val="46464A"/>
          </a:solidFill>
        </p:spPr>
      </p:sp>
      <p:sp>
        <p:nvSpPr>
          <p:cNvPr id="12" name="Text 10"/>
          <p:cNvSpPr/>
          <p:nvPr/>
        </p:nvSpPr>
        <p:spPr>
          <a:xfrm>
            <a:off x="7200960" y="2834521"/>
            <a:ext cx="228362" cy="28551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750"/>
              </a:lnSpc>
              <a:buNone/>
            </a:pPr>
            <a:r>
              <a:rPr lang="en-US" sz="17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2</a:t>
            </a:r>
            <a:endParaRPr lang="en-US" sz="1750" dirty="0"/>
          </a:p>
        </p:txBody>
      </p:sp>
      <p:sp>
        <p:nvSpPr>
          <p:cNvPr id="13" name="Text 11"/>
          <p:cNvSpPr/>
          <p:nvPr/>
        </p:nvSpPr>
        <p:spPr>
          <a:xfrm>
            <a:off x="8171736" y="2843451"/>
            <a:ext cx="1903452" cy="2378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4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Вызов сервера</a:t>
            </a:r>
            <a:endParaRPr lang="en-US" sz="1450" dirty="0"/>
          </a:p>
        </p:txBody>
      </p:sp>
      <p:sp>
        <p:nvSpPr>
          <p:cNvPr id="14" name="Text 12"/>
          <p:cNvSpPr/>
          <p:nvPr/>
        </p:nvSpPr>
        <p:spPr>
          <a:xfrm>
            <a:off x="8171736" y="3184088"/>
            <a:ext cx="5859066" cy="27408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Клиент:</a:t>
            </a:r>
            <a:r>
              <a:rPr lang="en-US" sz="13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Отправка запроса ПровестиНаСервере()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6631484" y="3851672"/>
            <a:ext cx="513874" cy="22860"/>
          </a:xfrm>
          <a:prstGeom prst="roundRect">
            <a:avLst>
              <a:gd name="adj" fmla="val 1124120"/>
            </a:avLst>
          </a:prstGeom>
          <a:solidFill>
            <a:srgbClr val="5F5F63"/>
          </a:solidFill>
        </p:spPr>
      </p:sp>
      <p:sp>
        <p:nvSpPr>
          <p:cNvPr id="16" name="Shape 14"/>
          <p:cNvSpPr/>
          <p:nvPr/>
        </p:nvSpPr>
        <p:spPr>
          <a:xfrm>
            <a:off x="7122497" y="3670459"/>
            <a:ext cx="385405" cy="385405"/>
          </a:xfrm>
          <a:prstGeom prst="roundRect">
            <a:avLst>
              <a:gd name="adj" fmla="val 66676"/>
            </a:avLst>
          </a:prstGeom>
          <a:solidFill>
            <a:srgbClr val="46464A"/>
          </a:solidFill>
        </p:spPr>
      </p:sp>
      <p:sp>
        <p:nvSpPr>
          <p:cNvPr id="17" name="Text 15"/>
          <p:cNvSpPr/>
          <p:nvPr/>
        </p:nvSpPr>
        <p:spPr>
          <a:xfrm>
            <a:off x="7200960" y="3720346"/>
            <a:ext cx="228362" cy="28551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750"/>
              </a:lnSpc>
              <a:buNone/>
            </a:pPr>
            <a:r>
              <a:rPr lang="en-US" sz="17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3</a:t>
            </a:r>
            <a:endParaRPr lang="en-US" sz="1750" dirty="0"/>
          </a:p>
        </p:txBody>
      </p:sp>
      <p:sp>
        <p:nvSpPr>
          <p:cNvPr id="18" name="Text 16"/>
          <p:cNvSpPr/>
          <p:nvPr/>
        </p:nvSpPr>
        <p:spPr>
          <a:xfrm>
            <a:off x="4555212" y="3729276"/>
            <a:ext cx="1903452" cy="2378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ts val="1850"/>
              </a:lnSpc>
              <a:buNone/>
            </a:pPr>
            <a:r>
              <a:rPr lang="en-US" sz="14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Проведение</a:t>
            </a:r>
            <a:endParaRPr lang="en-US" sz="1450" dirty="0"/>
          </a:p>
        </p:txBody>
      </p:sp>
      <p:sp>
        <p:nvSpPr>
          <p:cNvPr id="19" name="Text 17"/>
          <p:cNvSpPr/>
          <p:nvPr/>
        </p:nvSpPr>
        <p:spPr>
          <a:xfrm>
            <a:off x="599599" y="4069913"/>
            <a:ext cx="5859066" cy="27408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ts val="2150"/>
              </a:lnSpc>
              <a:buNone/>
            </a:pPr>
            <a:r>
              <a:rPr lang="en-US" sz="13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Сервер:</a:t>
            </a:r>
            <a:r>
              <a:rPr lang="en-US" sz="13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Выполнение бизнес-логики &amp;НаСервере</a:t>
            </a:r>
            <a:endParaRPr lang="en-US" sz="1300" dirty="0"/>
          </a:p>
        </p:txBody>
      </p:sp>
      <p:sp>
        <p:nvSpPr>
          <p:cNvPr id="20" name="Shape 18"/>
          <p:cNvSpPr/>
          <p:nvPr/>
        </p:nvSpPr>
        <p:spPr>
          <a:xfrm>
            <a:off x="7485043" y="4737616"/>
            <a:ext cx="513874" cy="22860"/>
          </a:xfrm>
          <a:prstGeom prst="roundRect">
            <a:avLst>
              <a:gd name="adj" fmla="val 1124120"/>
            </a:avLst>
          </a:prstGeom>
          <a:solidFill>
            <a:srgbClr val="5F5F63"/>
          </a:solidFill>
        </p:spPr>
      </p:sp>
      <p:sp>
        <p:nvSpPr>
          <p:cNvPr id="21" name="Shape 19"/>
          <p:cNvSpPr/>
          <p:nvPr/>
        </p:nvSpPr>
        <p:spPr>
          <a:xfrm>
            <a:off x="7122497" y="4556403"/>
            <a:ext cx="385405" cy="385405"/>
          </a:xfrm>
          <a:prstGeom prst="roundRect">
            <a:avLst>
              <a:gd name="adj" fmla="val 66676"/>
            </a:avLst>
          </a:prstGeom>
          <a:solidFill>
            <a:srgbClr val="46464A"/>
          </a:solidFill>
        </p:spPr>
      </p:sp>
      <p:sp>
        <p:nvSpPr>
          <p:cNvPr id="22" name="Text 20"/>
          <p:cNvSpPr/>
          <p:nvPr/>
        </p:nvSpPr>
        <p:spPr>
          <a:xfrm>
            <a:off x="7200960" y="4606290"/>
            <a:ext cx="228362" cy="28551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750"/>
              </a:lnSpc>
              <a:buNone/>
            </a:pPr>
            <a:r>
              <a:rPr lang="en-US" sz="17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4</a:t>
            </a:r>
            <a:endParaRPr lang="en-US" sz="1750" dirty="0"/>
          </a:p>
        </p:txBody>
      </p:sp>
      <p:sp>
        <p:nvSpPr>
          <p:cNvPr id="23" name="Text 21"/>
          <p:cNvSpPr/>
          <p:nvPr/>
        </p:nvSpPr>
        <p:spPr>
          <a:xfrm>
            <a:off x="8171736" y="4615220"/>
            <a:ext cx="1903452" cy="2378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4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Запись в БД</a:t>
            </a:r>
            <a:endParaRPr lang="en-US" sz="1450" dirty="0"/>
          </a:p>
        </p:txBody>
      </p:sp>
      <p:sp>
        <p:nvSpPr>
          <p:cNvPr id="24" name="Text 22"/>
          <p:cNvSpPr/>
          <p:nvPr/>
        </p:nvSpPr>
        <p:spPr>
          <a:xfrm>
            <a:off x="8171736" y="4955858"/>
            <a:ext cx="5859066" cy="27408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Сервер:</a:t>
            </a:r>
            <a:r>
              <a:rPr lang="en-US" sz="13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Сохранение движений документа в СУБД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6631484" y="5623560"/>
            <a:ext cx="513874" cy="22860"/>
          </a:xfrm>
          <a:prstGeom prst="roundRect">
            <a:avLst>
              <a:gd name="adj" fmla="val 1124120"/>
            </a:avLst>
          </a:prstGeom>
          <a:solidFill>
            <a:srgbClr val="5F5F63"/>
          </a:solidFill>
        </p:spPr>
      </p:sp>
      <p:sp>
        <p:nvSpPr>
          <p:cNvPr id="26" name="Shape 24"/>
          <p:cNvSpPr/>
          <p:nvPr/>
        </p:nvSpPr>
        <p:spPr>
          <a:xfrm>
            <a:off x="7122497" y="5442347"/>
            <a:ext cx="385405" cy="385405"/>
          </a:xfrm>
          <a:prstGeom prst="roundRect">
            <a:avLst>
              <a:gd name="adj" fmla="val 66676"/>
            </a:avLst>
          </a:prstGeom>
          <a:solidFill>
            <a:srgbClr val="46464A"/>
          </a:solidFill>
        </p:spPr>
      </p:sp>
      <p:sp>
        <p:nvSpPr>
          <p:cNvPr id="27" name="Text 25"/>
          <p:cNvSpPr/>
          <p:nvPr/>
        </p:nvSpPr>
        <p:spPr>
          <a:xfrm>
            <a:off x="7200960" y="5492234"/>
            <a:ext cx="228362" cy="28551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750"/>
              </a:lnSpc>
              <a:buNone/>
            </a:pPr>
            <a:r>
              <a:rPr lang="en-US" sz="17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5</a:t>
            </a:r>
            <a:endParaRPr lang="en-US" sz="1750" dirty="0"/>
          </a:p>
        </p:txBody>
      </p:sp>
      <p:sp>
        <p:nvSpPr>
          <p:cNvPr id="28" name="Text 26"/>
          <p:cNvSpPr/>
          <p:nvPr/>
        </p:nvSpPr>
        <p:spPr>
          <a:xfrm>
            <a:off x="4555212" y="5501164"/>
            <a:ext cx="1903452" cy="2378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ts val="1850"/>
              </a:lnSpc>
              <a:buNone/>
            </a:pPr>
            <a:r>
              <a:rPr lang="en-US" sz="14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Ответ клиенту</a:t>
            </a:r>
            <a:endParaRPr lang="en-US" sz="1450" dirty="0"/>
          </a:p>
        </p:txBody>
      </p:sp>
      <p:sp>
        <p:nvSpPr>
          <p:cNvPr id="29" name="Text 27"/>
          <p:cNvSpPr/>
          <p:nvPr/>
        </p:nvSpPr>
        <p:spPr>
          <a:xfrm>
            <a:off x="599599" y="5841802"/>
            <a:ext cx="5859066" cy="27408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ts val="2150"/>
              </a:lnSpc>
              <a:buNone/>
            </a:pPr>
            <a:r>
              <a:rPr lang="en-US" sz="13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Сервер:</a:t>
            </a:r>
            <a:r>
              <a:rPr lang="en-US" sz="13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Возврат результата операции</a:t>
            </a:r>
            <a:endParaRPr lang="en-US" sz="1300" dirty="0"/>
          </a:p>
        </p:txBody>
      </p:sp>
      <p:sp>
        <p:nvSpPr>
          <p:cNvPr id="30" name="Shape 28"/>
          <p:cNvSpPr/>
          <p:nvPr/>
        </p:nvSpPr>
        <p:spPr>
          <a:xfrm>
            <a:off x="7485043" y="6509504"/>
            <a:ext cx="513874" cy="22860"/>
          </a:xfrm>
          <a:prstGeom prst="roundRect">
            <a:avLst>
              <a:gd name="adj" fmla="val 1124120"/>
            </a:avLst>
          </a:prstGeom>
          <a:solidFill>
            <a:srgbClr val="5F5F63"/>
          </a:solidFill>
        </p:spPr>
      </p:sp>
      <p:sp>
        <p:nvSpPr>
          <p:cNvPr id="31" name="Shape 29"/>
          <p:cNvSpPr/>
          <p:nvPr/>
        </p:nvSpPr>
        <p:spPr>
          <a:xfrm>
            <a:off x="7122497" y="6328291"/>
            <a:ext cx="385405" cy="385405"/>
          </a:xfrm>
          <a:prstGeom prst="roundRect">
            <a:avLst>
              <a:gd name="adj" fmla="val 66676"/>
            </a:avLst>
          </a:prstGeom>
          <a:solidFill>
            <a:srgbClr val="46464A"/>
          </a:solidFill>
        </p:spPr>
      </p:sp>
      <p:sp>
        <p:nvSpPr>
          <p:cNvPr id="32" name="Text 30"/>
          <p:cNvSpPr/>
          <p:nvPr/>
        </p:nvSpPr>
        <p:spPr>
          <a:xfrm>
            <a:off x="7200960" y="6378178"/>
            <a:ext cx="228362" cy="28551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ts val="1750"/>
              </a:lnSpc>
              <a:buNone/>
            </a:pPr>
            <a:r>
              <a:rPr lang="en-US" sz="17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6</a:t>
            </a:r>
            <a:endParaRPr lang="en-US" sz="1750" dirty="0"/>
          </a:p>
        </p:txBody>
      </p:sp>
      <p:sp>
        <p:nvSpPr>
          <p:cNvPr id="33" name="Text 31"/>
          <p:cNvSpPr/>
          <p:nvPr/>
        </p:nvSpPr>
        <p:spPr>
          <a:xfrm>
            <a:off x="8171736" y="6387108"/>
            <a:ext cx="1903452" cy="23788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1850"/>
              </a:lnSpc>
              <a:buNone/>
            </a:pPr>
            <a:r>
              <a:rPr lang="en-US" sz="14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Обновление UI</a:t>
            </a:r>
            <a:endParaRPr lang="en-US" sz="1450" dirty="0"/>
          </a:p>
        </p:txBody>
      </p:sp>
      <p:sp>
        <p:nvSpPr>
          <p:cNvPr id="34" name="Text 32"/>
          <p:cNvSpPr/>
          <p:nvPr/>
        </p:nvSpPr>
        <p:spPr>
          <a:xfrm>
            <a:off x="8171736" y="6727746"/>
            <a:ext cx="5859066" cy="27408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150"/>
              </a:lnSpc>
              <a:buNone/>
            </a:pPr>
            <a:r>
              <a:rPr lang="en-US" sz="1300" b="1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Клиент:</a:t>
            </a:r>
            <a:r>
              <a:rPr lang="en-US" sz="13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 Отображение сообщения о результате</a:t>
            </a:r>
            <a:endParaRPr lang="en-US" sz="1300" dirty="0"/>
          </a:p>
        </p:txBody>
      </p:sp>
      <p:pic>
        <p:nvPicPr>
          <p:cNvPr id="35" name="Изображение 3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68075" y="7134225"/>
            <a:ext cx="3362325" cy="10953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1503402"/>
            <a:ext cx="5493068" cy="6858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5400"/>
              </a:lnSpc>
              <a:buNone/>
            </a:pPr>
            <a:r>
              <a:rPr lang="en-US" sz="430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Ключевые выводы</a:t>
            </a:r>
            <a:endParaRPr lang="en-US" sz="4300" dirty="0"/>
          </a:p>
        </p:txBody>
      </p:sp>
      <p:sp>
        <p:nvSpPr>
          <p:cNvPr id="3" name="Shape 1"/>
          <p:cNvSpPr/>
          <p:nvPr/>
        </p:nvSpPr>
        <p:spPr>
          <a:xfrm>
            <a:off x="864037" y="2682954"/>
            <a:ext cx="4136231" cy="4043243"/>
          </a:xfrm>
          <a:prstGeom prst="roundRect">
            <a:avLst>
              <a:gd name="adj" fmla="val 9159"/>
            </a:avLst>
          </a:prstGeom>
          <a:solidFill>
            <a:srgbClr val="46464A"/>
          </a:solidFill>
        </p:spPr>
      </p:sp>
      <p:sp>
        <p:nvSpPr>
          <p:cNvPr id="4" name="Shape 2"/>
          <p:cNvSpPr/>
          <p:nvPr/>
        </p:nvSpPr>
        <p:spPr>
          <a:xfrm>
            <a:off x="1110853" y="2929771"/>
            <a:ext cx="740569" cy="740569"/>
          </a:xfrm>
          <a:prstGeom prst="roundRect">
            <a:avLst>
              <a:gd name="adj" fmla="val 12346028"/>
            </a:avLst>
          </a:prstGeom>
          <a:solidFill>
            <a:srgbClr val="FFE14D"/>
          </a:solidFill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314450" y="3133368"/>
            <a:ext cx="333256" cy="333256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110853" y="3917156"/>
            <a:ext cx="3176111" cy="3429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Выбор архитектуры</a:t>
            </a:r>
            <a:endParaRPr lang="en-US" sz="2150" dirty="0"/>
          </a:p>
        </p:txBody>
      </p:sp>
      <p:sp>
        <p:nvSpPr>
          <p:cNvPr id="7" name="Text 4"/>
          <p:cNvSpPr/>
          <p:nvPr/>
        </p:nvSpPr>
        <p:spPr>
          <a:xfrm>
            <a:off x="1110853" y="4408170"/>
            <a:ext cx="3642598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Файловая — для малого бизнеса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1110853" y="5346383"/>
            <a:ext cx="3642598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Клиент-серверная — для масштабируемых решений</a:t>
            </a:r>
            <a:endParaRPr lang="en-US" sz="1900" dirty="0"/>
          </a:p>
        </p:txBody>
      </p:sp>
      <p:sp>
        <p:nvSpPr>
          <p:cNvPr id="9" name="Shape 6"/>
          <p:cNvSpPr/>
          <p:nvPr/>
        </p:nvSpPr>
        <p:spPr>
          <a:xfrm>
            <a:off x="5247084" y="2682954"/>
            <a:ext cx="4136231" cy="4043243"/>
          </a:xfrm>
          <a:prstGeom prst="roundRect">
            <a:avLst>
              <a:gd name="adj" fmla="val 9159"/>
            </a:avLst>
          </a:prstGeom>
          <a:solidFill>
            <a:srgbClr val="46464A"/>
          </a:solidFill>
        </p:spPr>
      </p:sp>
      <p:sp>
        <p:nvSpPr>
          <p:cNvPr id="10" name="Shape 7"/>
          <p:cNvSpPr/>
          <p:nvPr/>
        </p:nvSpPr>
        <p:spPr>
          <a:xfrm>
            <a:off x="5493901" y="2929771"/>
            <a:ext cx="740569" cy="740569"/>
          </a:xfrm>
          <a:prstGeom prst="roundRect">
            <a:avLst>
              <a:gd name="adj" fmla="val 12346028"/>
            </a:avLst>
          </a:prstGeom>
          <a:solidFill>
            <a:srgbClr val="FFE14D"/>
          </a:solidFill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697498" y="3133368"/>
            <a:ext cx="333256" cy="333256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493901" y="3917156"/>
            <a:ext cx="3642598" cy="6858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Разделение контекстов</a:t>
            </a:r>
            <a:endParaRPr lang="en-US" sz="2150" dirty="0"/>
          </a:p>
        </p:txBody>
      </p:sp>
      <p:sp>
        <p:nvSpPr>
          <p:cNvPr id="13" name="Text 9"/>
          <p:cNvSpPr/>
          <p:nvPr/>
        </p:nvSpPr>
        <p:spPr>
          <a:xfrm>
            <a:off x="5493901" y="4751070"/>
            <a:ext cx="3642598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Клиент — интерфейс и простые операции</a:t>
            </a:r>
            <a:endParaRPr lang="en-US" sz="1900" dirty="0"/>
          </a:p>
        </p:txBody>
      </p:sp>
      <p:sp>
        <p:nvSpPr>
          <p:cNvPr id="14" name="Text 10"/>
          <p:cNvSpPr/>
          <p:nvPr/>
        </p:nvSpPr>
        <p:spPr>
          <a:xfrm>
            <a:off x="5493901" y="5689282"/>
            <a:ext cx="3642598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Сервер — данные и сложные вычисления</a:t>
            </a:r>
            <a:endParaRPr lang="en-US" sz="1900" dirty="0"/>
          </a:p>
        </p:txBody>
      </p:sp>
      <p:sp>
        <p:nvSpPr>
          <p:cNvPr id="15" name="Shape 11"/>
          <p:cNvSpPr/>
          <p:nvPr/>
        </p:nvSpPr>
        <p:spPr>
          <a:xfrm>
            <a:off x="9630132" y="2682954"/>
            <a:ext cx="4136231" cy="4043243"/>
          </a:xfrm>
          <a:prstGeom prst="roundRect">
            <a:avLst>
              <a:gd name="adj" fmla="val 9159"/>
            </a:avLst>
          </a:prstGeom>
          <a:solidFill>
            <a:srgbClr val="46464A"/>
          </a:solidFill>
        </p:spPr>
      </p:sp>
      <p:sp>
        <p:nvSpPr>
          <p:cNvPr id="16" name="Shape 12"/>
          <p:cNvSpPr/>
          <p:nvPr/>
        </p:nvSpPr>
        <p:spPr>
          <a:xfrm>
            <a:off x="9876949" y="2929771"/>
            <a:ext cx="740569" cy="740569"/>
          </a:xfrm>
          <a:prstGeom prst="roundRect">
            <a:avLst>
              <a:gd name="adj" fmla="val 12346028"/>
            </a:avLst>
          </a:prstGeom>
          <a:solidFill>
            <a:srgbClr val="FFE14D"/>
          </a:solidFill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80546" y="3133368"/>
            <a:ext cx="333256" cy="333256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9876949" y="3917156"/>
            <a:ext cx="2743200" cy="34290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D7D4CC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Директивы</a:t>
            </a:r>
            <a:endParaRPr lang="en-US" sz="2150" dirty="0"/>
          </a:p>
        </p:txBody>
      </p:sp>
      <p:sp>
        <p:nvSpPr>
          <p:cNvPr id="19" name="Text 14"/>
          <p:cNvSpPr/>
          <p:nvPr/>
        </p:nvSpPr>
        <p:spPr>
          <a:xfrm>
            <a:off x="9876949" y="4408170"/>
            <a:ext cx="3642598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Явное указание контекста выполнения</a:t>
            </a:r>
            <a:endParaRPr lang="en-US" sz="1900" dirty="0"/>
          </a:p>
        </p:txBody>
      </p:sp>
      <p:sp>
        <p:nvSpPr>
          <p:cNvPr id="20" name="Text 15"/>
          <p:cNvSpPr/>
          <p:nvPr/>
        </p:nvSpPr>
        <p:spPr>
          <a:xfrm>
            <a:off x="9876949" y="5346383"/>
            <a:ext cx="3642598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Оптимизация производительности</a:t>
            </a:r>
            <a:endParaRPr lang="en-US" sz="1900" dirty="0"/>
          </a:p>
        </p:txBody>
      </p:sp>
      <p:pic>
        <p:nvPicPr>
          <p:cNvPr id="21" name="Изображение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68075" y="7134225"/>
            <a:ext cx="3362325" cy="109537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64037" y="2787015"/>
            <a:ext cx="12902327" cy="1371600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5400"/>
              </a:lnSpc>
              <a:buNone/>
            </a:pPr>
            <a:r>
              <a:rPr lang="en-US" sz="4300" b="1" dirty="0">
                <a:solidFill>
                  <a:srgbClr val="FFE14D"/>
                </a:solidFill>
                <a:latin typeface="Comfortaa Bold" pitchFamily="34" charset="0"/>
                <a:ea typeface="Comfortaa Bold" pitchFamily="34" charset="-122"/>
                <a:cs typeface="Comfortaa Bold" pitchFamily="34" charset="-120"/>
              </a:rPr>
              <a:t>Правильная архитектура: Основа производительной системы 1С</a:t>
            </a:r>
            <a:endParaRPr lang="en-US" sz="4300" dirty="0"/>
          </a:p>
        </p:txBody>
      </p:sp>
      <p:sp>
        <p:nvSpPr>
          <p:cNvPr id="3" name="Text 1"/>
          <p:cNvSpPr/>
          <p:nvPr/>
        </p:nvSpPr>
        <p:spPr>
          <a:xfrm>
            <a:off x="864037" y="4652367"/>
            <a:ext cx="12902327" cy="790099"/>
          </a:xfrm>
          <a:prstGeom prst="rect">
            <a:avLst/>
          </a:prstGeom>
          <a:noFill/>
        </p:spPr>
        <p:txBody>
          <a:bodyPr wrap="square" lIns="0" tIns="0" rIns="0" bIns="0" rtlCol="0" anchor="t"/>
          <a:lstStyle/>
          <a:p>
            <a:pPr marL="0" indent="0" algn="l">
              <a:lnSpc>
                <a:spcPts val="3100"/>
              </a:lnSpc>
              <a:buNone/>
            </a:pPr>
            <a:r>
              <a:rPr lang="en-US" sz="1900" dirty="0">
                <a:solidFill>
                  <a:srgbClr val="D7D4CC"/>
                </a:solidFill>
                <a:latin typeface="Raleway Medium" pitchFamily="34" charset="0"/>
                <a:ea typeface="Raleway Medium" pitchFamily="34" charset="-122"/>
                <a:cs typeface="Raleway Medium" pitchFamily="34" charset="-120"/>
              </a:rPr>
              <a:t>Понимание контекстов выполнения и грамотное применение директив — ключ к созданию эффективных и масштабируемых решений на платформе 1С:Предприятие.</a:t>
            </a:r>
            <a:endParaRPr lang="en-US" sz="1900" dirty="0"/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1268075" y="7134225"/>
            <a:ext cx="3362325" cy="109537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3463</Words>
  <Application>WPS Presentation</Application>
  <PresentationFormat>On-screen Show (16:9)</PresentationFormat>
  <Paragraphs>236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9" baseType="lpstr">
      <vt:lpstr>Arial</vt:lpstr>
      <vt:lpstr>SimSun</vt:lpstr>
      <vt:lpstr>Wingdings</vt:lpstr>
      <vt:lpstr>Comfortaa Bold</vt:lpstr>
      <vt:lpstr>Segoe Print</vt:lpstr>
      <vt:lpstr>Comfortaa Bold</vt:lpstr>
      <vt:lpstr>Comfortaa Bold</vt:lpstr>
      <vt:lpstr>Raleway Medium</vt:lpstr>
      <vt:lpstr>Raleway Medium</vt:lpstr>
      <vt:lpstr>Raleway Medium</vt:lpstr>
      <vt:lpstr>Consolas Medium</vt:lpstr>
      <vt:lpstr>Consolas Medium</vt:lpstr>
      <vt:lpstr>Consolas Medium</vt:lpstr>
      <vt:lpstr>Calibri</vt:lpstr>
      <vt:lpstr>Microsoft YaHei</vt:lpstr>
      <vt:lpstr>Arial Unicode MS</vt:lpstr>
      <vt:lpstr>Consolas</vt:lpstr>
      <vt:lpstr>MingLiU-ExtB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N1shio</cp:lastModifiedBy>
  <cp:revision>4</cp:revision>
  <dcterms:created xsi:type="dcterms:W3CDTF">2025-11-21T20:55:00Z</dcterms:created>
  <dcterms:modified xsi:type="dcterms:W3CDTF">2025-11-21T20:58:08Z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FBE6BDB0D69C48818164440EA62366D5_13</vt:lpwstr>
  </property>
  <property fmtid="{D5CDD505-2E9C-101B-9397-08002B2CF9AE}" pid="3" name="KSOProductBuildVer">
    <vt:lpwstr>1049-12.2.0.23149</vt:lpwstr>
  </property>
</Properties>
</file>