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296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начальная школа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2021-2022 уч.г</c:v>
                </c:pt>
                <c:pt idx="1">
                  <c:v>2022-2023 уч.год</c:v>
                </c:pt>
                <c:pt idx="2">
                  <c:v>2023-2024 уч.год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21</c:v>
                </c:pt>
                <c:pt idx="1">
                  <c:v>20</c:v>
                </c:pt>
                <c:pt idx="2">
                  <c:v>33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средняя школа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2021-2022 уч.г</c:v>
                </c:pt>
                <c:pt idx="1">
                  <c:v>2022-2023 уч.год</c:v>
                </c:pt>
                <c:pt idx="2">
                  <c:v>2023-2024 уч.год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12</c:v>
                </c:pt>
                <c:pt idx="1">
                  <c:v>13</c:v>
                </c:pt>
                <c:pt idx="2">
                  <c:v>19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3265920"/>
        <c:axId val="130272640"/>
      </c:barChart>
      <c:catAx>
        <c:axId val="133265920"/>
        <c:scaling>
          <c:orientation val="minMax"/>
        </c:scaling>
        <c:delete val="0"/>
        <c:axPos val="b"/>
        <c:majorTickMark val="out"/>
        <c:minorTickMark val="none"/>
        <c:tickLblPos val="nextTo"/>
        <c:crossAx val="130272640"/>
        <c:crosses val="autoZero"/>
        <c:auto val="1"/>
        <c:lblAlgn val="ctr"/>
        <c:lblOffset val="100"/>
        <c:noMultiLvlLbl val="0"/>
      </c:catAx>
      <c:valAx>
        <c:axId val="13027264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33265920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E050D-9551-4A48-B6D2-E5157931A60D}" type="datetimeFigureOut">
              <a:rPr lang="ru-RU" smtClean="0"/>
              <a:t>15.02.2024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398FA-8476-476E-9FDA-AFDFF0E16C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5047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E050D-9551-4A48-B6D2-E5157931A60D}" type="datetimeFigureOut">
              <a:rPr lang="ru-RU" smtClean="0"/>
              <a:t>15.02.2024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398FA-8476-476E-9FDA-AFDFF0E16C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91363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E050D-9551-4A48-B6D2-E5157931A60D}" type="datetimeFigureOut">
              <a:rPr lang="ru-RU" smtClean="0"/>
              <a:t>15.02.2024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398FA-8476-476E-9FDA-AFDFF0E16C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34730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E050D-9551-4A48-B6D2-E5157931A60D}" type="datetimeFigureOut">
              <a:rPr lang="ru-RU" smtClean="0"/>
              <a:t>15.02.2024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398FA-8476-476E-9FDA-AFDFF0E16C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961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E050D-9551-4A48-B6D2-E5157931A60D}" type="datetimeFigureOut">
              <a:rPr lang="ru-RU" smtClean="0"/>
              <a:t>15.02.2024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398FA-8476-476E-9FDA-AFDFF0E16C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52394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E050D-9551-4A48-B6D2-E5157931A60D}" type="datetimeFigureOut">
              <a:rPr lang="ru-RU" smtClean="0"/>
              <a:t>15.02.2024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398FA-8476-476E-9FDA-AFDFF0E16C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66547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E050D-9551-4A48-B6D2-E5157931A60D}" type="datetimeFigureOut">
              <a:rPr lang="ru-RU" smtClean="0"/>
              <a:t>15.02.2024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398FA-8476-476E-9FDA-AFDFF0E16C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6425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E050D-9551-4A48-B6D2-E5157931A60D}" type="datetimeFigureOut">
              <a:rPr lang="ru-RU" smtClean="0"/>
              <a:t>15.02.2024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398FA-8476-476E-9FDA-AFDFF0E16C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808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E050D-9551-4A48-B6D2-E5157931A60D}" type="datetimeFigureOut">
              <a:rPr lang="ru-RU" smtClean="0"/>
              <a:t>15.02.2024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398FA-8476-476E-9FDA-AFDFF0E16C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35818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E050D-9551-4A48-B6D2-E5157931A60D}" type="datetimeFigureOut">
              <a:rPr lang="ru-RU" smtClean="0"/>
              <a:t>15.02.2024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398FA-8476-476E-9FDA-AFDFF0E16C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6158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E050D-9551-4A48-B6D2-E5157931A60D}" type="datetimeFigureOut">
              <a:rPr lang="ru-RU" smtClean="0"/>
              <a:t>15.02.2024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398FA-8476-476E-9FDA-AFDFF0E16C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6413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3E050D-9551-4A48-B6D2-E5157931A60D}" type="datetimeFigureOut">
              <a:rPr lang="ru-RU" smtClean="0"/>
              <a:t>15.02.2024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1398FA-8476-476E-9FDA-AFDFF0E16C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3552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С</a:t>
            </a:r>
            <a:r>
              <a:rPr lang="ru-RU" b="1" dirty="0" smtClean="0">
                <a:effectLst/>
                <a:latin typeface="Times New Roman"/>
                <a:ea typeface="Calibri"/>
                <a:cs typeface="Times New Roman"/>
              </a:rPr>
              <a:t>оциально-педагогическая деятельность по адаптации детей с ОВЗ к образовательному процессу</a:t>
            </a:r>
            <a:r>
              <a:rPr lang="ru-RU" sz="4000" dirty="0">
                <a:ea typeface="Calibri"/>
                <a:cs typeface="Times New Roman"/>
              </a:rPr>
              <a:t/>
            </a:r>
            <a:br>
              <a:rPr lang="ru-RU" sz="4000" dirty="0"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b="1" dirty="0" smtClean="0"/>
              <a:t>«</a:t>
            </a:r>
            <a:r>
              <a:rPr lang="ru-RU" b="1" dirty="0"/>
              <a:t>С</a:t>
            </a:r>
            <a:r>
              <a:rPr lang="ru-RU" b="1" dirty="0" smtClean="0"/>
              <a:t>опровождение социальным педагогом обучающихся </a:t>
            </a:r>
            <a:r>
              <a:rPr lang="ru-RU" b="1" dirty="0"/>
              <a:t>с ОВЗ»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15639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20688"/>
            <a:ext cx="7776864" cy="5616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87821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</p:spPr>
        <p:txBody>
          <a:bodyPr>
            <a:normAutofit/>
          </a:bodyPr>
          <a:lstStyle/>
          <a:p>
            <a:r>
              <a:rPr lang="ru-RU" sz="3600" dirty="0" smtClean="0"/>
              <a:t>Сравнительные данные обучающихся с ОВЗ в МОУ СОШ № 30</a:t>
            </a:r>
            <a:endParaRPr lang="ru-RU" sz="36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09340218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5927575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Деятельность социального педагога в работе с детьми ОВЗ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Оказание социально-психолого-педагогической помощи детям и родителям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Помощь в социальной адаптации и реабилитации ребенка с ОВЗ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Коррекционно-развивающая деятельность </a:t>
            </a:r>
          </a:p>
          <a:p>
            <a:pPr>
              <a:buFont typeface="Wingdings" panose="05000000000000000000" pitchFamily="2" charset="2"/>
              <a:buChar char="ü"/>
            </a:pPr>
            <a:endParaRPr lang="ru-RU" dirty="0" smtClean="0"/>
          </a:p>
          <a:p>
            <a:pPr>
              <a:buFont typeface="Wingdings" panose="05000000000000000000" pitchFamily="2" charset="2"/>
              <a:buChar char="ü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871127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Программа коррекционно-развивающих занятий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b="1" dirty="0"/>
              <a:t>Цель программы:</a:t>
            </a:r>
            <a:r>
              <a:rPr lang="ru-RU" dirty="0"/>
              <a:t> формирование навыков социально-одобряемого поведения у младших подростков с особенностями в психическом развитии (ЗПР). </a:t>
            </a:r>
          </a:p>
          <a:p>
            <a:r>
              <a:rPr lang="ru-RU" b="1" dirty="0"/>
              <a:t>Задачи:</a:t>
            </a:r>
            <a:endParaRPr lang="ru-RU" dirty="0"/>
          </a:p>
          <a:p>
            <a:r>
              <a:rPr lang="ru-RU" dirty="0"/>
              <a:t>- познакомить подростков с нормами и правилами, регулирующими поведение в обществе; </a:t>
            </a:r>
          </a:p>
          <a:p>
            <a:r>
              <a:rPr lang="ru-RU" dirty="0"/>
              <a:t>- привить навыки адекватного поведения; </a:t>
            </a:r>
          </a:p>
          <a:p>
            <a:r>
              <a:rPr lang="ru-RU" dirty="0"/>
              <a:t>- повысить уровень </a:t>
            </a:r>
            <a:r>
              <a:rPr lang="ru-RU" dirty="0" err="1" smtClean="0"/>
              <a:t>сформированности</a:t>
            </a:r>
            <a:r>
              <a:rPr lang="ru-RU" dirty="0" smtClean="0"/>
              <a:t> </a:t>
            </a:r>
            <a:r>
              <a:rPr lang="ru-RU" dirty="0"/>
              <a:t>нравственных понятий; </a:t>
            </a:r>
          </a:p>
          <a:p>
            <a:r>
              <a:rPr lang="ru-RU" dirty="0"/>
              <a:t>- развитие потребности и способности оценивать поведение как нравственное или безнравственное;</a:t>
            </a:r>
          </a:p>
          <a:p>
            <a:r>
              <a:rPr lang="ru-RU" dirty="0"/>
              <a:t>- развитие навыков бесконфликтного общения;</a:t>
            </a:r>
          </a:p>
          <a:p>
            <a:r>
              <a:rPr lang="ru-RU" dirty="0"/>
              <a:t>- сформировать у учащихся положительное отношение к здоровому образу жизни.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81723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Планируемые результаты освоения программы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/>
              <a:t>К концу обучения ребенок должен:</a:t>
            </a:r>
          </a:p>
          <a:p>
            <a:pPr lvl="0"/>
            <a:r>
              <a:rPr lang="ru-RU" dirty="0"/>
              <a:t>иметь представление о продуктивных способах общения, </a:t>
            </a:r>
          </a:p>
          <a:p>
            <a:pPr lvl="0"/>
            <a:r>
              <a:rPr lang="ru-RU" dirty="0"/>
              <a:t>адекватно общаться в ситуациях социального взаимодействия, </a:t>
            </a:r>
          </a:p>
          <a:p>
            <a:pPr lvl="0"/>
            <a:r>
              <a:rPr lang="ru-RU" dirty="0"/>
              <a:t>понимать себя и других людей, </a:t>
            </a:r>
          </a:p>
          <a:p>
            <a:pPr lvl="0"/>
            <a:r>
              <a:rPr lang="ru-RU" dirty="0"/>
              <a:t>конструктивно взаимодействовать с взрослыми и сверстниками, </a:t>
            </a:r>
          </a:p>
          <a:p>
            <a:pPr lvl="0"/>
            <a:r>
              <a:rPr lang="ru-RU" dirty="0"/>
              <a:t>владеть своими чувствами и поведением в разных ситуациях, </a:t>
            </a:r>
          </a:p>
          <a:p>
            <a:pPr lvl="0"/>
            <a:r>
              <a:rPr lang="ru-RU" dirty="0"/>
              <a:t>применять техники </a:t>
            </a:r>
            <a:r>
              <a:rPr lang="ru-RU" dirty="0" err="1"/>
              <a:t>саморегуляции</a:t>
            </a:r>
            <a:r>
              <a:rPr lang="ru-RU" dirty="0"/>
              <a:t> для снижения напряжённости, агрессивности и улучшения своего самочувствия, </a:t>
            </a:r>
          </a:p>
          <a:p>
            <a:pPr lvl="0"/>
            <a:r>
              <a:rPr lang="ru-RU" dirty="0"/>
              <a:t>иметь адекватную самооценку, </a:t>
            </a:r>
          </a:p>
          <a:p>
            <a:pPr lvl="0"/>
            <a:r>
              <a:rPr lang="ru-RU" dirty="0"/>
              <a:t>понимать себя и умение «быть в мире с собой».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847156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908720"/>
            <a:ext cx="842493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/>
              <a:t>Структура занятия:</a:t>
            </a:r>
          </a:p>
          <a:p>
            <a:r>
              <a:rPr lang="ru-RU" sz="3600" dirty="0"/>
              <a:t>•	Ритуал приветствия – 2 минуты.</a:t>
            </a:r>
          </a:p>
          <a:p>
            <a:r>
              <a:rPr lang="ru-RU" sz="3600" dirty="0"/>
              <a:t>•	Разминка - 3 минуты.</a:t>
            </a:r>
          </a:p>
          <a:p>
            <a:r>
              <a:rPr lang="ru-RU" sz="3600" dirty="0"/>
              <a:t>•	Коррекционно-развивающий этап- 15-20 минут</a:t>
            </a:r>
          </a:p>
          <a:p>
            <a:r>
              <a:rPr lang="ru-RU" sz="3600" dirty="0"/>
              <a:t>•	Подведение итогов - 3 минуты.</a:t>
            </a:r>
          </a:p>
          <a:p>
            <a:r>
              <a:rPr lang="ru-RU" sz="3600" dirty="0"/>
              <a:t>•	Ритуал прощания – 2 минуты.</a:t>
            </a:r>
          </a:p>
        </p:txBody>
      </p:sp>
    </p:spTree>
    <p:extLst>
      <p:ext uri="{BB962C8B-B14F-4D97-AF65-F5344CB8AC3E}">
        <p14:creationId xmlns:p14="http://schemas.microsoft.com/office/powerpoint/2010/main" val="18586658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722313" y="548681"/>
            <a:ext cx="7772400" cy="3858220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chemeClr val="tx1"/>
                </a:solidFill>
              </a:rPr>
              <a:t>При коррекционно-развивающих занятиях опираюсь на такие правила:</a:t>
            </a:r>
          </a:p>
          <a:p>
            <a:r>
              <a:rPr lang="ru-RU" dirty="0">
                <a:solidFill>
                  <a:schemeClr val="tx1"/>
                </a:solidFill>
              </a:rPr>
              <a:t>- индивидуальный подход к каждому ученику</a:t>
            </a:r>
          </a:p>
          <a:p>
            <a:r>
              <a:rPr lang="ru-RU" dirty="0">
                <a:solidFill>
                  <a:schemeClr val="tx1"/>
                </a:solidFill>
              </a:rPr>
              <a:t>- предотвращению наступления утомления, для этого часто чередую умственную и практическую деятельность, преподнесение материала малыми дозами, опорой на интересный и красочный наглядный материал</a:t>
            </a:r>
          </a:p>
          <a:p>
            <a:r>
              <a:rPr lang="ru-RU" dirty="0">
                <a:solidFill>
                  <a:schemeClr val="tx1"/>
                </a:solidFill>
              </a:rPr>
              <a:t>- постоянно поощряю ребенка за небольшие успехи, развитие и поддержание веры в свои возможности и силы, педагогический такт при взаимодействии с ребенком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2177612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277</Words>
  <Application>Microsoft Office PowerPoint</Application>
  <PresentationFormat>Экран (4:3)</PresentationFormat>
  <Paragraphs>37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Социально-педагогическая деятельность по адаптации детей с ОВЗ к образовательному процессу </vt:lpstr>
      <vt:lpstr>Презентация PowerPoint</vt:lpstr>
      <vt:lpstr>Сравнительные данные обучающихся с ОВЗ в МОУ СОШ № 30</vt:lpstr>
      <vt:lpstr>Деятельность социального педагога в работе с детьми ОВЗ</vt:lpstr>
      <vt:lpstr>Программа коррекционно-развивающих занятий </vt:lpstr>
      <vt:lpstr>Планируемые результаты освоения программы 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Социально-педагогическая деятельность по адаптации детей с ОВЗ к образовательному процессу</dc:title>
  <dc:creator>Татьяна</dc:creator>
  <cp:lastModifiedBy>Татьяна</cp:lastModifiedBy>
  <cp:revision>6</cp:revision>
  <dcterms:created xsi:type="dcterms:W3CDTF">2024-02-15T16:41:56Z</dcterms:created>
  <dcterms:modified xsi:type="dcterms:W3CDTF">2024-02-15T18:11:11Z</dcterms:modified>
</cp:coreProperties>
</file>