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58" r:id="rId5"/>
    <p:sldId id="259" r:id="rId6"/>
    <p:sldId id="261" r:id="rId7"/>
    <p:sldId id="260" r:id="rId8"/>
    <p:sldId id="262" r:id="rId9"/>
    <p:sldId id="265" r:id="rId10"/>
    <p:sldId id="267" r:id="rId11"/>
    <p:sldId id="264" r:id="rId12"/>
    <p:sldId id="268" r:id="rId13"/>
    <p:sldId id="271" r:id="rId14"/>
    <p:sldId id="272" r:id="rId15"/>
    <p:sldId id="273" r:id="rId16"/>
    <p:sldId id="266" r:id="rId17"/>
    <p:sldId id="269" r:id="rId18"/>
    <p:sldId id="270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Знаете ли вы о генерале А.Г. Селиванове?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35B-427C-9F73-623A06A87718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535B-427C-9F73-623A06A87718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535B-427C-9F73-623A06A87718}"/>
              </c:ext>
            </c:extLst>
          </c:dPt>
          <c:cat>
            <c:strRef>
              <c:f>Лист1!$A$2:$A$4</c:f>
              <c:strCache>
                <c:ptCount val="3"/>
                <c:pt idx="0">
                  <c:v>Да</c:v>
                </c:pt>
                <c:pt idx="1">
                  <c:v>Нет</c:v>
                </c:pt>
                <c:pt idx="2">
                  <c:v>Затрудняюсь ответить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0</c:v>
                </c:pt>
                <c:pt idx="1">
                  <c:v>53</c:v>
                </c:pt>
                <c:pt idx="2">
                  <c:v>47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671-421B-93B3-61706F2CB7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333602144"/>
        <c:axId val="333610880"/>
      </c:barChart>
      <c:catAx>
        <c:axId val="3336021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33610880"/>
        <c:crosses val="autoZero"/>
        <c:auto val="1"/>
        <c:lblAlgn val="ctr"/>
        <c:lblOffset val="100"/>
        <c:noMultiLvlLbl val="0"/>
      </c:catAx>
      <c:valAx>
        <c:axId val="3336108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336021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Знаете ли вы о генерале А.Г. Селиванове?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876-4212-B23E-A36399E6E003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876-4212-B23E-A36399E6E003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876-4212-B23E-A36399E6E003}"/>
              </c:ext>
            </c:extLst>
          </c:dPt>
          <c:cat>
            <c:strRef>
              <c:f>Лист1!$A$2:$A$4</c:f>
              <c:strCache>
                <c:ptCount val="3"/>
                <c:pt idx="0">
                  <c:v>Да</c:v>
                </c:pt>
                <c:pt idx="1">
                  <c:v>Нет</c:v>
                </c:pt>
                <c:pt idx="2">
                  <c:v>Затрудняюсь ответить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</c:v>
                </c:pt>
                <c:pt idx="1">
                  <c:v>89</c:v>
                </c:pt>
                <c:pt idx="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3AC-41AA-BF7F-49E54FA6C7D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339806416"/>
        <c:axId val="339806832"/>
      </c:barChart>
      <c:catAx>
        <c:axId val="3398064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39806832"/>
        <c:crosses val="autoZero"/>
        <c:auto val="1"/>
        <c:lblAlgn val="ctr"/>
        <c:lblOffset val="100"/>
        <c:noMultiLvlLbl val="0"/>
      </c:catAx>
      <c:valAx>
        <c:axId val="3398068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398064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smtClean="0"/>
              <a:t>Родители</a:t>
            </a:r>
            <a:endParaRPr lang="ru-RU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Лист1!$A$2:$A$4</c:f>
              <c:strCache>
                <c:ptCount val="3"/>
                <c:pt idx="0">
                  <c:v>Знаю о генерале</c:v>
                </c:pt>
                <c:pt idx="1">
                  <c:v>Не знаю о генерале</c:v>
                </c:pt>
                <c:pt idx="2">
                  <c:v>Затрудняюсь ответить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0</c:v>
                </c:pt>
                <c:pt idx="1">
                  <c:v>53</c:v>
                </c:pt>
                <c:pt idx="2">
                  <c:v>47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7B-4B0F-A771-43FAC52C9F7B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2023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Лист1!$A$2:$A$4</c:f>
              <c:strCache>
                <c:ptCount val="3"/>
                <c:pt idx="0">
                  <c:v>Знаю о генерале</c:v>
                </c:pt>
                <c:pt idx="1">
                  <c:v>Не знаю о генерале</c:v>
                </c:pt>
                <c:pt idx="2">
                  <c:v>Затрудняюсь ответить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20</c:v>
                </c:pt>
                <c:pt idx="1">
                  <c:v>30</c:v>
                </c:pt>
                <c:pt idx="2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47B-4B0F-A771-43FAC52C9F7B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2024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Лист1!$A$2:$A$4</c:f>
              <c:strCache>
                <c:ptCount val="3"/>
                <c:pt idx="0">
                  <c:v>Знаю о генерале</c:v>
                </c:pt>
                <c:pt idx="1">
                  <c:v>Не знаю о генерале</c:v>
                </c:pt>
                <c:pt idx="2">
                  <c:v>Затрудняюсь ответить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45</c:v>
                </c:pt>
                <c:pt idx="1">
                  <c:v>20</c:v>
                </c:pt>
                <c:pt idx="2">
                  <c:v>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47B-4B0F-A771-43FAC52C9F7B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2025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Лист1!$A$2:$A$4</c:f>
              <c:strCache>
                <c:ptCount val="3"/>
                <c:pt idx="0">
                  <c:v>Знаю о генерале</c:v>
                </c:pt>
                <c:pt idx="1">
                  <c:v>Не знаю о генерале</c:v>
                </c:pt>
                <c:pt idx="2">
                  <c:v>Затрудняюсь ответить</c:v>
                </c:pt>
              </c:strCache>
            </c:strRef>
          </c:cat>
          <c:val>
            <c:numRef>
              <c:f>Лист1!$E$2:$E$4</c:f>
              <c:numCache>
                <c:formatCode>General</c:formatCode>
                <c:ptCount val="3"/>
                <c:pt idx="0">
                  <c:v>54</c:v>
                </c:pt>
                <c:pt idx="1">
                  <c:v>22</c:v>
                </c:pt>
                <c:pt idx="2">
                  <c:v>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47B-4B0F-A771-43FAC52C9F7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88745368"/>
        <c:axId val="488748320"/>
      </c:barChart>
      <c:catAx>
        <c:axId val="4887453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88748320"/>
        <c:crosses val="autoZero"/>
        <c:auto val="1"/>
        <c:lblAlgn val="ctr"/>
        <c:lblOffset val="100"/>
        <c:noMultiLvlLbl val="0"/>
      </c:catAx>
      <c:valAx>
        <c:axId val="4887483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887453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smtClean="0"/>
              <a:t>Дети</a:t>
            </a:r>
            <a:endParaRPr lang="ru-RU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Лист1!$A$2:$A$4</c:f>
              <c:strCache>
                <c:ptCount val="3"/>
                <c:pt idx="0">
                  <c:v>Знаю о генерале</c:v>
                </c:pt>
                <c:pt idx="1">
                  <c:v>Не знаю о генерале</c:v>
                </c:pt>
                <c:pt idx="2">
                  <c:v>Затрудняюсь ответить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</c:v>
                </c:pt>
                <c:pt idx="1">
                  <c:v>89</c:v>
                </c:pt>
                <c:pt idx="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7B-4B0F-A771-43FAC52C9F7B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2023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Лист1!$A$2:$A$4</c:f>
              <c:strCache>
                <c:ptCount val="3"/>
                <c:pt idx="0">
                  <c:v>Знаю о генерале</c:v>
                </c:pt>
                <c:pt idx="1">
                  <c:v>Не знаю о генерале</c:v>
                </c:pt>
                <c:pt idx="2">
                  <c:v>Затрудняюсь ответить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53</c:v>
                </c:pt>
                <c:pt idx="1">
                  <c:v>30</c:v>
                </c:pt>
                <c:pt idx="2">
                  <c:v>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47B-4B0F-A771-43FAC52C9F7B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2024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Лист1!$A$2:$A$4</c:f>
              <c:strCache>
                <c:ptCount val="3"/>
                <c:pt idx="0">
                  <c:v>Знаю о генерале</c:v>
                </c:pt>
                <c:pt idx="1">
                  <c:v>Не знаю о генерале</c:v>
                </c:pt>
                <c:pt idx="2">
                  <c:v>Затрудняюсь ответить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75</c:v>
                </c:pt>
                <c:pt idx="1">
                  <c:v>15</c:v>
                </c:pt>
                <c:pt idx="2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47B-4B0F-A771-43FAC52C9F7B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2025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Лист1!$A$2:$A$4</c:f>
              <c:strCache>
                <c:ptCount val="3"/>
                <c:pt idx="0">
                  <c:v>Знаю о генерале</c:v>
                </c:pt>
                <c:pt idx="1">
                  <c:v>Не знаю о генерале</c:v>
                </c:pt>
                <c:pt idx="2">
                  <c:v>Затрудняюсь ответить</c:v>
                </c:pt>
              </c:strCache>
            </c:strRef>
          </c:cat>
          <c:val>
            <c:numRef>
              <c:f>Лист1!$E$2:$E$4</c:f>
              <c:numCache>
                <c:formatCode>General</c:formatCode>
                <c:ptCount val="3"/>
                <c:pt idx="0">
                  <c:v>89</c:v>
                </c:pt>
                <c:pt idx="1">
                  <c:v>6</c:v>
                </c:pt>
                <c:pt idx="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47B-4B0F-A771-43FAC52C9F7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88745368"/>
        <c:axId val="488748320"/>
      </c:barChart>
      <c:catAx>
        <c:axId val="4887453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88748320"/>
        <c:crosses val="autoZero"/>
        <c:auto val="1"/>
        <c:lblAlgn val="ctr"/>
        <c:lblOffset val="100"/>
        <c:noMultiLvlLbl val="0"/>
      </c:catAx>
      <c:valAx>
        <c:axId val="4887483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887453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Знаете ли вы о генерале А.Г. Селиванове?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C42-4AF4-A43F-3EB47BA5150C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C42-4AF4-A43F-3EB47BA5150C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C42-4AF4-A43F-3EB47BA5150C}"/>
              </c:ext>
            </c:extLst>
          </c:dPt>
          <c:cat>
            <c:strRef>
              <c:f>Лист1!$A$2:$A$4</c:f>
              <c:strCache>
                <c:ptCount val="3"/>
                <c:pt idx="0">
                  <c:v>Да</c:v>
                </c:pt>
                <c:pt idx="1">
                  <c:v>Нет</c:v>
                </c:pt>
                <c:pt idx="2">
                  <c:v>Затрудняюсь ответить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54</c:v>
                </c:pt>
                <c:pt idx="1">
                  <c:v>22</c:v>
                </c:pt>
                <c:pt idx="2">
                  <c:v>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671-421B-93B3-61706F2CB7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337088832"/>
        <c:axId val="337097152"/>
      </c:barChart>
      <c:catAx>
        <c:axId val="3370888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37097152"/>
        <c:crosses val="autoZero"/>
        <c:auto val="1"/>
        <c:lblAlgn val="ctr"/>
        <c:lblOffset val="100"/>
        <c:noMultiLvlLbl val="0"/>
      </c:catAx>
      <c:valAx>
        <c:axId val="3370971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370888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Знаете ли вы о генерале А.Г. Селиванове?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B5E4-4248-BE6C-4F3E3C8322FE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B5E4-4248-BE6C-4F3E3C8322FE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B5E4-4248-BE6C-4F3E3C8322FE}"/>
              </c:ext>
            </c:extLst>
          </c:dPt>
          <c:cat>
            <c:strRef>
              <c:f>Лист1!$A$2:$A$4</c:f>
              <c:strCache>
                <c:ptCount val="3"/>
                <c:pt idx="0">
                  <c:v>Да</c:v>
                </c:pt>
                <c:pt idx="1">
                  <c:v>Нет</c:v>
                </c:pt>
                <c:pt idx="2">
                  <c:v>Затрудняюсь ответить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89</c:v>
                </c:pt>
                <c:pt idx="1">
                  <c:v>6</c:v>
                </c:pt>
                <c:pt idx="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3AC-41AA-BF7F-49E54FA6C7D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339808080"/>
        <c:axId val="339811408"/>
      </c:barChart>
      <c:catAx>
        <c:axId val="3398080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39811408"/>
        <c:crosses val="autoZero"/>
        <c:auto val="1"/>
        <c:lblAlgn val="ctr"/>
        <c:lblOffset val="100"/>
        <c:noMultiLvlLbl val="0"/>
      </c:catAx>
      <c:valAx>
        <c:axId val="3398114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398080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E541EEC-90AE-4541-A2E1-B2D2A05E5578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4C60C6F9-5D40-48BC-A069-13235910028F}">
      <dgm:prSet phldrT="[Текст]"/>
      <dgm:spPr/>
      <dgm:t>
        <a:bodyPr/>
        <a:lstStyle/>
        <a:p>
          <a:r>
            <a:rPr lang="ru-RU" dirty="0" smtClean="0"/>
            <a:t>Апатия со стороны родителей </a:t>
          </a:r>
          <a:endParaRPr lang="ru-RU" dirty="0"/>
        </a:p>
      </dgm:t>
    </dgm:pt>
    <dgm:pt modelId="{B94B255F-3CA1-4393-A575-73FEC233232A}" type="parTrans" cxnId="{1EE8B8E3-D207-4930-9AD6-D2A415F37B11}">
      <dgm:prSet/>
      <dgm:spPr/>
      <dgm:t>
        <a:bodyPr/>
        <a:lstStyle/>
        <a:p>
          <a:endParaRPr lang="ru-RU"/>
        </a:p>
      </dgm:t>
    </dgm:pt>
    <dgm:pt modelId="{B399FCCB-BDE1-4522-A8EA-5C193255EA9A}" type="sibTrans" cxnId="{1EE8B8E3-D207-4930-9AD6-D2A415F37B11}">
      <dgm:prSet/>
      <dgm:spPr/>
      <dgm:t>
        <a:bodyPr/>
        <a:lstStyle/>
        <a:p>
          <a:endParaRPr lang="ru-RU"/>
        </a:p>
      </dgm:t>
    </dgm:pt>
    <dgm:pt modelId="{7B998177-EC03-47CC-A926-EE3E6B9C8049}">
      <dgm:prSet phldrT="[Текст]"/>
      <dgm:spPr/>
      <dgm:t>
        <a:bodyPr/>
        <a:lstStyle/>
        <a:p>
          <a:r>
            <a:rPr lang="ru-RU" dirty="0" smtClean="0"/>
            <a:t>Изменение способов воздействия на родителей</a:t>
          </a:r>
          <a:endParaRPr lang="ru-RU" dirty="0"/>
        </a:p>
      </dgm:t>
    </dgm:pt>
    <dgm:pt modelId="{9EC6C44C-5281-487B-A358-C98EB50DC6C9}" type="parTrans" cxnId="{00F4285C-9254-4700-88EB-6EC42B949ED4}">
      <dgm:prSet/>
      <dgm:spPr/>
      <dgm:t>
        <a:bodyPr/>
        <a:lstStyle/>
        <a:p>
          <a:endParaRPr lang="ru-RU"/>
        </a:p>
      </dgm:t>
    </dgm:pt>
    <dgm:pt modelId="{1BCEAF07-7781-4DD8-AB44-59A215FE58EB}" type="sibTrans" cxnId="{00F4285C-9254-4700-88EB-6EC42B949ED4}">
      <dgm:prSet/>
      <dgm:spPr/>
      <dgm:t>
        <a:bodyPr/>
        <a:lstStyle/>
        <a:p>
          <a:endParaRPr lang="ru-RU"/>
        </a:p>
      </dgm:t>
    </dgm:pt>
    <dgm:pt modelId="{A3CBEE18-9EEF-4081-89EA-56EFFF7FC85D}" type="pres">
      <dgm:prSet presAssocID="{6E541EEC-90AE-4541-A2E1-B2D2A05E5578}" presName="Name0" presStyleCnt="0">
        <dgm:presLayoutVars>
          <dgm:dir/>
          <dgm:resizeHandles val="exact"/>
        </dgm:presLayoutVars>
      </dgm:prSet>
      <dgm:spPr/>
    </dgm:pt>
    <dgm:pt modelId="{15D57F13-E744-47AF-9FED-445D12DEB3B5}" type="pres">
      <dgm:prSet presAssocID="{4C60C6F9-5D40-48BC-A069-13235910028F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2A9899-9C9A-4F53-AB61-DD15AE0A69A1}" type="pres">
      <dgm:prSet presAssocID="{B399FCCB-BDE1-4522-A8EA-5C193255EA9A}" presName="sibTrans" presStyleLbl="sibTrans2D1" presStyleIdx="0" presStyleCnt="1"/>
      <dgm:spPr/>
      <dgm:t>
        <a:bodyPr/>
        <a:lstStyle/>
        <a:p>
          <a:endParaRPr lang="ru-RU"/>
        </a:p>
      </dgm:t>
    </dgm:pt>
    <dgm:pt modelId="{FFD4DEAC-FB40-42FA-A952-D13951D45624}" type="pres">
      <dgm:prSet presAssocID="{B399FCCB-BDE1-4522-A8EA-5C193255EA9A}" presName="connectorText" presStyleLbl="sibTrans2D1" presStyleIdx="0" presStyleCnt="1"/>
      <dgm:spPr/>
      <dgm:t>
        <a:bodyPr/>
        <a:lstStyle/>
        <a:p>
          <a:endParaRPr lang="ru-RU"/>
        </a:p>
      </dgm:t>
    </dgm:pt>
    <dgm:pt modelId="{E9F854BB-52EB-442D-A177-3287DF20136D}" type="pres">
      <dgm:prSet presAssocID="{7B998177-EC03-47CC-A926-EE3E6B9C8049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1DBA1BA-ABC8-4B43-B7E4-D0ACC14B79B9}" type="presOf" srcId="{4C60C6F9-5D40-48BC-A069-13235910028F}" destId="{15D57F13-E744-47AF-9FED-445D12DEB3B5}" srcOrd="0" destOrd="0" presId="urn:microsoft.com/office/officeart/2005/8/layout/process1"/>
    <dgm:cxn modelId="{FB4BE698-7406-4C13-A5CB-1013075CF493}" type="presOf" srcId="{7B998177-EC03-47CC-A926-EE3E6B9C8049}" destId="{E9F854BB-52EB-442D-A177-3287DF20136D}" srcOrd="0" destOrd="0" presId="urn:microsoft.com/office/officeart/2005/8/layout/process1"/>
    <dgm:cxn modelId="{7F5E9B66-C41F-4C00-825F-474575448A51}" type="presOf" srcId="{6E541EEC-90AE-4541-A2E1-B2D2A05E5578}" destId="{A3CBEE18-9EEF-4081-89EA-56EFFF7FC85D}" srcOrd="0" destOrd="0" presId="urn:microsoft.com/office/officeart/2005/8/layout/process1"/>
    <dgm:cxn modelId="{00F4285C-9254-4700-88EB-6EC42B949ED4}" srcId="{6E541EEC-90AE-4541-A2E1-B2D2A05E5578}" destId="{7B998177-EC03-47CC-A926-EE3E6B9C8049}" srcOrd="1" destOrd="0" parTransId="{9EC6C44C-5281-487B-A358-C98EB50DC6C9}" sibTransId="{1BCEAF07-7781-4DD8-AB44-59A215FE58EB}"/>
    <dgm:cxn modelId="{E461C241-5A0C-4EE9-A55F-7473A368A093}" type="presOf" srcId="{B399FCCB-BDE1-4522-A8EA-5C193255EA9A}" destId="{FA2A9899-9C9A-4F53-AB61-DD15AE0A69A1}" srcOrd="0" destOrd="0" presId="urn:microsoft.com/office/officeart/2005/8/layout/process1"/>
    <dgm:cxn modelId="{84389F16-52AE-4003-935B-A4F6F76E5917}" type="presOf" srcId="{B399FCCB-BDE1-4522-A8EA-5C193255EA9A}" destId="{FFD4DEAC-FB40-42FA-A952-D13951D45624}" srcOrd="1" destOrd="0" presId="urn:microsoft.com/office/officeart/2005/8/layout/process1"/>
    <dgm:cxn modelId="{1EE8B8E3-D207-4930-9AD6-D2A415F37B11}" srcId="{6E541EEC-90AE-4541-A2E1-B2D2A05E5578}" destId="{4C60C6F9-5D40-48BC-A069-13235910028F}" srcOrd="0" destOrd="0" parTransId="{B94B255F-3CA1-4393-A575-73FEC233232A}" sibTransId="{B399FCCB-BDE1-4522-A8EA-5C193255EA9A}"/>
    <dgm:cxn modelId="{84925499-F1EB-4D95-842F-2B7C6242F01D}" type="presParOf" srcId="{A3CBEE18-9EEF-4081-89EA-56EFFF7FC85D}" destId="{15D57F13-E744-47AF-9FED-445D12DEB3B5}" srcOrd="0" destOrd="0" presId="urn:microsoft.com/office/officeart/2005/8/layout/process1"/>
    <dgm:cxn modelId="{32253D76-61B7-4494-9D9C-F221680F27B7}" type="presParOf" srcId="{A3CBEE18-9EEF-4081-89EA-56EFFF7FC85D}" destId="{FA2A9899-9C9A-4F53-AB61-DD15AE0A69A1}" srcOrd="1" destOrd="0" presId="urn:microsoft.com/office/officeart/2005/8/layout/process1"/>
    <dgm:cxn modelId="{4BB6FF61-AAB3-4E2F-8225-9BD456AE4C78}" type="presParOf" srcId="{FA2A9899-9C9A-4F53-AB61-DD15AE0A69A1}" destId="{FFD4DEAC-FB40-42FA-A952-D13951D45624}" srcOrd="0" destOrd="0" presId="urn:microsoft.com/office/officeart/2005/8/layout/process1"/>
    <dgm:cxn modelId="{8B0126BC-6739-479A-AC9A-11098F4F97BA}" type="presParOf" srcId="{A3CBEE18-9EEF-4081-89EA-56EFFF7FC85D}" destId="{E9F854BB-52EB-442D-A177-3287DF20136D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E541EEC-90AE-4541-A2E1-B2D2A05E5578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4C60C6F9-5D40-48BC-A069-13235910028F}">
      <dgm:prSet phldrT="[Текст]"/>
      <dgm:spPr/>
      <dgm:t>
        <a:bodyPr/>
        <a:lstStyle/>
        <a:p>
          <a:r>
            <a:rPr lang="ru-RU" dirty="0" smtClean="0"/>
            <a:t>Не удачный формат «цикличности мероприятий»</a:t>
          </a:r>
          <a:endParaRPr lang="ru-RU" dirty="0"/>
        </a:p>
      </dgm:t>
    </dgm:pt>
    <dgm:pt modelId="{B94B255F-3CA1-4393-A575-73FEC233232A}" type="parTrans" cxnId="{1EE8B8E3-D207-4930-9AD6-D2A415F37B11}">
      <dgm:prSet/>
      <dgm:spPr/>
      <dgm:t>
        <a:bodyPr/>
        <a:lstStyle/>
        <a:p>
          <a:endParaRPr lang="ru-RU"/>
        </a:p>
      </dgm:t>
    </dgm:pt>
    <dgm:pt modelId="{B399FCCB-BDE1-4522-A8EA-5C193255EA9A}" type="sibTrans" cxnId="{1EE8B8E3-D207-4930-9AD6-D2A415F37B11}">
      <dgm:prSet/>
      <dgm:spPr/>
      <dgm:t>
        <a:bodyPr/>
        <a:lstStyle/>
        <a:p>
          <a:endParaRPr lang="ru-RU"/>
        </a:p>
      </dgm:t>
    </dgm:pt>
    <dgm:pt modelId="{7B998177-EC03-47CC-A926-EE3E6B9C8049}">
      <dgm:prSet phldrT="[Текст]"/>
      <dgm:spPr/>
      <dgm:t>
        <a:bodyPr/>
        <a:lstStyle/>
        <a:p>
          <a:r>
            <a:rPr lang="ru-RU" dirty="0" smtClean="0"/>
            <a:t>Разработка линейного цикла мероприятий</a:t>
          </a:r>
          <a:endParaRPr lang="ru-RU" dirty="0"/>
        </a:p>
      </dgm:t>
    </dgm:pt>
    <dgm:pt modelId="{9EC6C44C-5281-487B-A358-C98EB50DC6C9}" type="parTrans" cxnId="{00F4285C-9254-4700-88EB-6EC42B949ED4}">
      <dgm:prSet/>
      <dgm:spPr/>
      <dgm:t>
        <a:bodyPr/>
        <a:lstStyle/>
        <a:p>
          <a:endParaRPr lang="ru-RU"/>
        </a:p>
      </dgm:t>
    </dgm:pt>
    <dgm:pt modelId="{1BCEAF07-7781-4DD8-AB44-59A215FE58EB}" type="sibTrans" cxnId="{00F4285C-9254-4700-88EB-6EC42B949ED4}">
      <dgm:prSet/>
      <dgm:spPr/>
      <dgm:t>
        <a:bodyPr/>
        <a:lstStyle/>
        <a:p>
          <a:endParaRPr lang="ru-RU"/>
        </a:p>
      </dgm:t>
    </dgm:pt>
    <dgm:pt modelId="{A3CBEE18-9EEF-4081-89EA-56EFFF7FC85D}" type="pres">
      <dgm:prSet presAssocID="{6E541EEC-90AE-4541-A2E1-B2D2A05E5578}" presName="Name0" presStyleCnt="0">
        <dgm:presLayoutVars>
          <dgm:dir/>
          <dgm:resizeHandles val="exact"/>
        </dgm:presLayoutVars>
      </dgm:prSet>
      <dgm:spPr/>
    </dgm:pt>
    <dgm:pt modelId="{15D57F13-E744-47AF-9FED-445D12DEB3B5}" type="pres">
      <dgm:prSet presAssocID="{4C60C6F9-5D40-48BC-A069-13235910028F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2A9899-9C9A-4F53-AB61-DD15AE0A69A1}" type="pres">
      <dgm:prSet presAssocID="{B399FCCB-BDE1-4522-A8EA-5C193255EA9A}" presName="sibTrans" presStyleLbl="sibTrans2D1" presStyleIdx="0" presStyleCnt="1"/>
      <dgm:spPr/>
      <dgm:t>
        <a:bodyPr/>
        <a:lstStyle/>
        <a:p>
          <a:endParaRPr lang="ru-RU"/>
        </a:p>
      </dgm:t>
    </dgm:pt>
    <dgm:pt modelId="{FFD4DEAC-FB40-42FA-A952-D13951D45624}" type="pres">
      <dgm:prSet presAssocID="{B399FCCB-BDE1-4522-A8EA-5C193255EA9A}" presName="connectorText" presStyleLbl="sibTrans2D1" presStyleIdx="0" presStyleCnt="1"/>
      <dgm:spPr/>
      <dgm:t>
        <a:bodyPr/>
        <a:lstStyle/>
        <a:p>
          <a:endParaRPr lang="ru-RU"/>
        </a:p>
      </dgm:t>
    </dgm:pt>
    <dgm:pt modelId="{E9F854BB-52EB-442D-A177-3287DF20136D}" type="pres">
      <dgm:prSet presAssocID="{7B998177-EC03-47CC-A926-EE3E6B9C8049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1DBA1BA-ABC8-4B43-B7E4-D0ACC14B79B9}" type="presOf" srcId="{4C60C6F9-5D40-48BC-A069-13235910028F}" destId="{15D57F13-E744-47AF-9FED-445D12DEB3B5}" srcOrd="0" destOrd="0" presId="urn:microsoft.com/office/officeart/2005/8/layout/process1"/>
    <dgm:cxn modelId="{FB4BE698-7406-4C13-A5CB-1013075CF493}" type="presOf" srcId="{7B998177-EC03-47CC-A926-EE3E6B9C8049}" destId="{E9F854BB-52EB-442D-A177-3287DF20136D}" srcOrd="0" destOrd="0" presId="urn:microsoft.com/office/officeart/2005/8/layout/process1"/>
    <dgm:cxn modelId="{7F5E9B66-C41F-4C00-825F-474575448A51}" type="presOf" srcId="{6E541EEC-90AE-4541-A2E1-B2D2A05E5578}" destId="{A3CBEE18-9EEF-4081-89EA-56EFFF7FC85D}" srcOrd="0" destOrd="0" presId="urn:microsoft.com/office/officeart/2005/8/layout/process1"/>
    <dgm:cxn modelId="{00F4285C-9254-4700-88EB-6EC42B949ED4}" srcId="{6E541EEC-90AE-4541-A2E1-B2D2A05E5578}" destId="{7B998177-EC03-47CC-A926-EE3E6B9C8049}" srcOrd="1" destOrd="0" parTransId="{9EC6C44C-5281-487B-A358-C98EB50DC6C9}" sibTransId="{1BCEAF07-7781-4DD8-AB44-59A215FE58EB}"/>
    <dgm:cxn modelId="{E461C241-5A0C-4EE9-A55F-7473A368A093}" type="presOf" srcId="{B399FCCB-BDE1-4522-A8EA-5C193255EA9A}" destId="{FA2A9899-9C9A-4F53-AB61-DD15AE0A69A1}" srcOrd="0" destOrd="0" presId="urn:microsoft.com/office/officeart/2005/8/layout/process1"/>
    <dgm:cxn modelId="{84389F16-52AE-4003-935B-A4F6F76E5917}" type="presOf" srcId="{B399FCCB-BDE1-4522-A8EA-5C193255EA9A}" destId="{FFD4DEAC-FB40-42FA-A952-D13951D45624}" srcOrd="1" destOrd="0" presId="urn:microsoft.com/office/officeart/2005/8/layout/process1"/>
    <dgm:cxn modelId="{1EE8B8E3-D207-4930-9AD6-D2A415F37B11}" srcId="{6E541EEC-90AE-4541-A2E1-B2D2A05E5578}" destId="{4C60C6F9-5D40-48BC-A069-13235910028F}" srcOrd="0" destOrd="0" parTransId="{B94B255F-3CA1-4393-A575-73FEC233232A}" sibTransId="{B399FCCB-BDE1-4522-A8EA-5C193255EA9A}"/>
    <dgm:cxn modelId="{84925499-F1EB-4D95-842F-2B7C6242F01D}" type="presParOf" srcId="{A3CBEE18-9EEF-4081-89EA-56EFFF7FC85D}" destId="{15D57F13-E744-47AF-9FED-445D12DEB3B5}" srcOrd="0" destOrd="0" presId="urn:microsoft.com/office/officeart/2005/8/layout/process1"/>
    <dgm:cxn modelId="{32253D76-61B7-4494-9D9C-F221680F27B7}" type="presParOf" srcId="{A3CBEE18-9EEF-4081-89EA-56EFFF7FC85D}" destId="{FA2A9899-9C9A-4F53-AB61-DD15AE0A69A1}" srcOrd="1" destOrd="0" presId="urn:microsoft.com/office/officeart/2005/8/layout/process1"/>
    <dgm:cxn modelId="{4BB6FF61-AAB3-4E2F-8225-9BD456AE4C78}" type="presParOf" srcId="{FA2A9899-9C9A-4F53-AB61-DD15AE0A69A1}" destId="{FFD4DEAC-FB40-42FA-A952-D13951D45624}" srcOrd="0" destOrd="0" presId="urn:microsoft.com/office/officeart/2005/8/layout/process1"/>
    <dgm:cxn modelId="{8B0126BC-6739-479A-AC9A-11098F4F97BA}" type="presParOf" srcId="{A3CBEE18-9EEF-4081-89EA-56EFFF7FC85D}" destId="{E9F854BB-52EB-442D-A177-3287DF20136D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D57F13-E744-47AF-9FED-445D12DEB3B5}">
      <dsp:nvSpPr>
        <dsp:cNvPr id="0" name=""/>
        <dsp:cNvSpPr/>
      </dsp:nvSpPr>
      <dsp:spPr>
        <a:xfrm>
          <a:off x="1444" y="0"/>
          <a:ext cx="3081191" cy="16129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Апатия со стороны родителей </a:t>
          </a:r>
          <a:endParaRPr lang="ru-RU" sz="2400" kern="1200" dirty="0"/>
        </a:p>
      </dsp:txBody>
      <dsp:txXfrm>
        <a:off x="48684" y="47240"/>
        <a:ext cx="2986711" cy="1518420"/>
      </dsp:txXfrm>
    </dsp:sp>
    <dsp:sp modelId="{FA2A9899-9C9A-4F53-AB61-DD15AE0A69A1}">
      <dsp:nvSpPr>
        <dsp:cNvPr id="0" name=""/>
        <dsp:cNvSpPr/>
      </dsp:nvSpPr>
      <dsp:spPr>
        <a:xfrm>
          <a:off x="3390755" y="424382"/>
          <a:ext cx="653212" cy="76413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>
        <a:off x="3390755" y="577209"/>
        <a:ext cx="457248" cy="458481"/>
      </dsp:txXfrm>
    </dsp:sp>
    <dsp:sp modelId="{E9F854BB-52EB-442D-A177-3287DF20136D}">
      <dsp:nvSpPr>
        <dsp:cNvPr id="0" name=""/>
        <dsp:cNvSpPr/>
      </dsp:nvSpPr>
      <dsp:spPr>
        <a:xfrm>
          <a:off x="4315113" y="0"/>
          <a:ext cx="3081191" cy="16129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Изменение способов воздействия на родителей</a:t>
          </a:r>
          <a:endParaRPr lang="ru-RU" sz="2400" kern="1200" dirty="0"/>
        </a:p>
      </dsp:txBody>
      <dsp:txXfrm>
        <a:off x="4362353" y="47240"/>
        <a:ext cx="2986711" cy="151842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D57F13-E744-47AF-9FED-445D12DEB3B5}">
      <dsp:nvSpPr>
        <dsp:cNvPr id="0" name=""/>
        <dsp:cNvSpPr/>
      </dsp:nvSpPr>
      <dsp:spPr>
        <a:xfrm>
          <a:off x="1444" y="0"/>
          <a:ext cx="3081191" cy="16129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Не удачный формат «цикличности мероприятий»</a:t>
          </a:r>
          <a:endParaRPr lang="ru-RU" sz="2500" kern="1200" dirty="0"/>
        </a:p>
      </dsp:txBody>
      <dsp:txXfrm>
        <a:off x="48684" y="47240"/>
        <a:ext cx="2986711" cy="1518420"/>
      </dsp:txXfrm>
    </dsp:sp>
    <dsp:sp modelId="{FA2A9899-9C9A-4F53-AB61-DD15AE0A69A1}">
      <dsp:nvSpPr>
        <dsp:cNvPr id="0" name=""/>
        <dsp:cNvSpPr/>
      </dsp:nvSpPr>
      <dsp:spPr>
        <a:xfrm>
          <a:off x="3390755" y="424382"/>
          <a:ext cx="653212" cy="76413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>
        <a:off x="3390755" y="577209"/>
        <a:ext cx="457248" cy="458481"/>
      </dsp:txXfrm>
    </dsp:sp>
    <dsp:sp modelId="{E9F854BB-52EB-442D-A177-3287DF20136D}">
      <dsp:nvSpPr>
        <dsp:cNvPr id="0" name=""/>
        <dsp:cNvSpPr/>
      </dsp:nvSpPr>
      <dsp:spPr>
        <a:xfrm>
          <a:off x="4315113" y="0"/>
          <a:ext cx="3081191" cy="16129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Разработка линейного цикла мероприятий</a:t>
          </a:r>
          <a:endParaRPr lang="ru-RU" sz="2500" kern="1200" dirty="0"/>
        </a:p>
      </dsp:txBody>
      <dsp:txXfrm>
        <a:off x="4362353" y="47240"/>
        <a:ext cx="2986711" cy="15184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5F8F-ECFD-416D-B604-6CD3C5C37656}" type="datetimeFigureOut">
              <a:rPr lang="ru-RU" smtClean="0"/>
              <a:t>04.02.2026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5ADCB038-0D62-4E82-B9C3-D98CDBE122A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2074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5F8F-ECFD-416D-B604-6CD3C5C37656}" type="datetimeFigureOut">
              <a:rPr lang="ru-RU" smtClean="0"/>
              <a:t>04.02.2026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CB038-0D62-4E82-B9C3-D98CDBE122A6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4838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5F8F-ECFD-416D-B604-6CD3C5C37656}" type="datetimeFigureOut">
              <a:rPr lang="ru-RU" smtClean="0"/>
              <a:t>04.02.2026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CB038-0D62-4E82-B9C3-D98CDBE122A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462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5F8F-ECFD-416D-B604-6CD3C5C37656}" type="datetimeFigureOut">
              <a:rPr lang="ru-RU" smtClean="0"/>
              <a:t>04.02.2026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CB038-0D62-4E82-B9C3-D98CDBE122A6}" type="slidenum">
              <a:rPr lang="ru-RU" smtClean="0"/>
              <a:t>‹#›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6035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5F8F-ECFD-416D-B604-6CD3C5C37656}" type="datetimeFigureOut">
              <a:rPr lang="ru-RU" smtClean="0"/>
              <a:t>04.02.2026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CB038-0D62-4E82-B9C3-D98CDBE122A6}" type="slidenum">
              <a:rPr lang="ru-RU" smtClean="0"/>
              <a:t>‹#›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9710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5F8F-ECFD-416D-B604-6CD3C5C37656}" type="datetimeFigureOut">
              <a:rPr lang="ru-RU" smtClean="0"/>
              <a:t>04.02.2026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CB038-0D62-4E82-B9C3-D98CDBE122A6}" type="slidenum">
              <a:rPr lang="ru-RU" smtClean="0"/>
              <a:t>‹#›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9740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5F8F-ECFD-416D-B604-6CD3C5C37656}" type="datetimeFigureOut">
              <a:rPr lang="ru-RU" smtClean="0"/>
              <a:t>04.02.2026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CB038-0D62-4E82-B9C3-D98CDBE122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3062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5F8F-ECFD-416D-B604-6CD3C5C37656}" type="datetimeFigureOut">
              <a:rPr lang="ru-RU" smtClean="0"/>
              <a:t>04.02.2026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CB038-0D62-4E82-B9C3-D98CDBE122A6}" type="slidenum">
              <a:rPr lang="ru-RU" smtClean="0"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2338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0AD15F8F-ECFD-416D-B604-6CD3C5C37656}" type="datetimeFigureOut">
              <a:rPr lang="ru-RU" smtClean="0"/>
              <a:t>04.02.2026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CB038-0D62-4E82-B9C3-D98CDBE122A6}" type="slidenum">
              <a:rPr lang="ru-RU" smtClean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033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5F8F-ECFD-416D-B604-6CD3C5C37656}" type="datetimeFigureOut">
              <a:rPr lang="ru-RU" smtClean="0"/>
              <a:t>04.02.2026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CB038-0D62-4E82-B9C3-D98CDBE122A6}" type="slidenum">
              <a:rPr lang="ru-RU" smtClean="0"/>
              <a:t>‹#›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7579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5F8F-ECFD-416D-B604-6CD3C5C37656}" type="datetimeFigureOut">
              <a:rPr lang="ru-RU" smtClean="0"/>
              <a:t>04.02.2026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CB038-0D62-4E82-B9C3-D98CDBE122A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7970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D15F8F-ECFD-416D-B604-6CD3C5C37656}" type="datetimeFigureOut">
              <a:rPr lang="ru-RU" smtClean="0"/>
              <a:t>04.02.2026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5ADCB038-0D62-4E82-B9C3-D98CDBE122A6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1400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3.png"/><Relationship Id="rId2" Type="http://schemas.openxmlformats.org/officeDocument/2006/relationships/hyperlink" Target="https://view.genially.com/643fcc934662f30019ceb240/interactive-image-uchastie-5-go-gvardejskogo-donskogo-kazachego-kavalerijskogo-korpusa-v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vk.com/video-1619311_456239884" TargetMode="External"/><Relationship Id="rId5" Type="http://schemas.openxmlformats.org/officeDocument/2006/relationships/image" Target="../media/image22.png"/><Relationship Id="rId4" Type="http://schemas.openxmlformats.org/officeDocument/2006/relationships/hyperlink" Target="https://sites.google.com/view/selivanovgeneral/%D0%B3%D0%BB%D0%B0%D0%B2%D0%BD%D0%B0%D1%8F-%D1%81%D1%82%D1%80%D0%B0%D0%BD%D0%B8%D1%86%D0%B0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dirty="0"/>
              <a:t>презентация проекта:</a:t>
            </a:r>
            <a:br>
              <a:rPr lang="ru-RU" sz="4400" dirty="0"/>
            </a:br>
            <a:r>
              <a:rPr lang="ru-RU" sz="4400" dirty="0"/>
              <a:t>Генерал Селиванов – забытый герой Тамбовщины.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17780" y="4118091"/>
            <a:ext cx="9774220" cy="1937611"/>
          </a:xfrm>
        </p:spPr>
        <p:txBody>
          <a:bodyPr>
            <a:normAutofit/>
          </a:bodyPr>
          <a:lstStyle/>
          <a:p>
            <a:pPr algn="r"/>
            <a:r>
              <a:rPr lang="ru-RU" dirty="0" smtClean="0"/>
              <a:t>руководитель </a:t>
            </a:r>
            <a:r>
              <a:rPr lang="ru-RU" dirty="0"/>
              <a:t>проекта: Селиванов </a:t>
            </a:r>
            <a:r>
              <a:rPr lang="ru-RU" dirty="0" err="1"/>
              <a:t>иван</a:t>
            </a:r>
            <a:r>
              <a:rPr lang="ru-RU" dirty="0"/>
              <a:t> </a:t>
            </a:r>
            <a:r>
              <a:rPr lang="ru-RU" dirty="0" err="1"/>
              <a:t>сергеевич</a:t>
            </a:r>
            <a:endParaRPr lang="ru-RU" dirty="0"/>
          </a:p>
          <a:p>
            <a:pPr algn="r"/>
            <a:r>
              <a:rPr lang="ru-RU" dirty="0"/>
              <a:t>Учитель истории МАОУ «</a:t>
            </a:r>
            <a:r>
              <a:rPr lang="ru-RU" dirty="0" err="1"/>
              <a:t>Цнинская</a:t>
            </a:r>
            <a:r>
              <a:rPr lang="ru-RU" dirty="0"/>
              <a:t> СОШ №2»</a:t>
            </a:r>
          </a:p>
          <a:p>
            <a:pPr algn="r"/>
            <a:r>
              <a:rPr lang="ru-RU" dirty="0"/>
              <a:t>Квалификационная категория: </a:t>
            </a:r>
          </a:p>
          <a:p>
            <a:pPr algn="r"/>
            <a:r>
              <a:rPr lang="ru-RU" dirty="0"/>
              <a:t>высшая, учитель-методист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0601" cy="178922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9267" y="-106058"/>
            <a:ext cx="2001342" cy="2001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4142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Цель и задачи проекта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7922" y="2010878"/>
            <a:ext cx="4044461" cy="1787399"/>
          </a:xfrm>
        </p:spPr>
        <p:txBody>
          <a:bodyPr>
            <a:normAutofit fontScale="47500" lnSpcReduction="20000"/>
          </a:bodyPr>
          <a:lstStyle/>
          <a:p>
            <a:r>
              <a:rPr lang="ru-RU" sz="4600" b="1" dirty="0"/>
              <a:t>Цель проекта: популяризация памяти казачьего генерала А.Г. Селиванова. 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32384" y="2017342"/>
            <a:ext cx="8059615" cy="4093311"/>
          </a:xfrm>
        </p:spPr>
        <p:txBody>
          <a:bodyPr>
            <a:normAutofit fontScale="47500" lnSpcReduction="20000"/>
          </a:bodyPr>
          <a:lstStyle/>
          <a:p>
            <a:r>
              <a:rPr lang="ru-RU" sz="3800" dirty="0"/>
              <a:t>Задачи проекта:</a:t>
            </a:r>
          </a:p>
          <a:p>
            <a:r>
              <a:rPr lang="ru-RU" sz="3800" dirty="0"/>
              <a:t>1)	Проанализировать </a:t>
            </a:r>
            <a:r>
              <a:rPr lang="ru-RU" sz="3800" dirty="0" smtClean="0"/>
              <a:t>первоначальные знания </a:t>
            </a:r>
            <a:r>
              <a:rPr lang="ru-RU" sz="3800" dirty="0"/>
              <a:t>учащихся и их родителей о генерале А.Г. Селиванове;</a:t>
            </a:r>
          </a:p>
          <a:p>
            <a:r>
              <a:rPr lang="ru-RU" sz="3800" dirty="0"/>
              <a:t>2)	Рассмотреть возможности популяризации знаний о этом человеке;</a:t>
            </a:r>
          </a:p>
          <a:p>
            <a:r>
              <a:rPr lang="ru-RU" sz="3800" dirty="0"/>
              <a:t>3)	Разработать и провести комплекс мероприятий, посвященных памяти генерала; </a:t>
            </a:r>
          </a:p>
          <a:p>
            <a:r>
              <a:rPr lang="ru-RU" sz="3800" dirty="0"/>
              <a:t>4)	Участвовать в конкурсном движении с целью популяризации знаний о генерале;</a:t>
            </a:r>
          </a:p>
          <a:p>
            <a:r>
              <a:rPr lang="ru-RU" sz="3800" dirty="0"/>
              <a:t>5)	Создать цифровой след о А.Г. Селиванове;</a:t>
            </a:r>
          </a:p>
          <a:p>
            <a:r>
              <a:rPr lang="ru-RU" sz="3800" dirty="0"/>
              <a:t>6)	Проанализировать ежегодные изменения знаний учащихся и их родителей после проведенных мероприятий</a:t>
            </a:r>
          </a:p>
          <a:p>
            <a:endParaRPr lang="ru-RU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046" y="3429000"/>
            <a:ext cx="1784794" cy="2681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3650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Ожидаемые результаты:</a:t>
            </a: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ru-RU" sz="2800" dirty="0"/>
              <a:t>Показателем успешности реализации проекта будет увеличение количества жителей </a:t>
            </a:r>
            <a:r>
              <a:rPr lang="ru-RU" sz="2800" dirty="0" err="1"/>
              <a:t>г.о</a:t>
            </a:r>
            <a:r>
              <a:rPr lang="ru-RU" sz="2800" dirty="0"/>
              <a:t>. – г. Тамбова, п. Строителя и с. </a:t>
            </a:r>
            <a:r>
              <a:rPr lang="ru-RU" sz="2800" dirty="0" err="1"/>
              <a:t>Бокино</a:t>
            </a:r>
            <a:r>
              <a:rPr lang="ru-RU" sz="2800" dirty="0"/>
              <a:t> знающих о жизни и карьере генерала А.Г. Селиванова. </a:t>
            </a:r>
          </a:p>
          <a:p>
            <a:pPr algn="just"/>
            <a:r>
              <a:rPr lang="ru-RU" sz="2800" dirty="0"/>
              <a:t>Оценка успешности будет основана на проведении социологического опроса, проводимого периодически в течении реализации проекта. </a:t>
            </a:r>
          </a:p>
        </p:txBody>
      </p:sp>
    </p:spTree>
    <p:extLst>
      <p:ext uri="{BB962C8B-B14F-4D97-AF65-F5344CB8AC3E}">
        <p14:creationId xmlns:p14="http://schemas.microsoft.com/office/powerpoint/2010/main" val="32552358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/>
              <a:t>Целевая аудитория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952107" y="2010878"/>
            <a:ext cx="5140376" cy="3448595"/>
          </a:xfrm>
        </p:spPr>
        <p:txBody>
          <a:bodyPr>
            <a:noAutofit/>
          </a:bodyPr>
          <a:lstStyle/>
          <a:p>
            <a:pPr algn="just"/>
            <a:r>
              <a:rPr lang="ru-RU" sz="1600" b="1" dirty="0"/>
              <a:t>Прямая</a:t>
            </a:r>
            <a:r>
              <a:rPr lang="ru-RU" sz="1600" dirty="0"/>
              <a:t>: учащиеся и родители 10 классов МАОУ «</a:t>
            </a:r>
            <a:r>
              <a:rPr lang="ru-RU" sz="1600" dirty="0" err="1"/>
              <a:t>Цнинская</a:t>
            </a:r>
            <a:r>
              <a:rPr lang="ru-RU" sz="1600" dirty="0"/>
              <a:t> СОШ №2». Данный возраст был выбран с учетом того, школьники на данном этапе становятся более сознательными и социально-ориентированными, что позволяет получить больший эмоциональный отклик, дающий практический результат. Именно поэтому, наряду в проектной деятельности активно участвовал ученический актив. Это позволило привлечь к работе креативных и творческих учащихся, которые активно распространяли полученную информацию как среди своих сверстников, так и среди родительской общественности. 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Опосредованная</a:t>
            </a:r>
            <a:r>
              <a:rPr lang="ru-RU" dirty="0"/>
              <a:t>: жители </a:t>
            </a:r>
            <a:r>
              <a:rPr lang="ru-RU" dirty="0" err="1"/>
              <a:t>г.о</a:t>
            </a:r>
            <a:r>
              <a:rPr lang="ru-RU" dirty="0"/>
              <a:t> – г. Тамбова, п. Строитель и с. </a:t>
            </a:r>
            <a:r>
              <a:rPr lang="ru-RU" dirty="0" err="1"/>
              <a:t>Бокино</a:t>
            </a:r>
            <a:r>
              <a:rPr lang="ru-RU" dirty="0"/>
              <a:t>.</a:t>
            </a:r>
          </a:p>
          <a:p>
            <a:r>
              <a:rPr lang="ru-RU" dirty="0"/>
              <a:t>Жители Тамбовской области.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9571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География проекта</a:t>
            </a:r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7354" y="2011363"/>
            <a:ext cx="3105917" cy="3448050"/>
          </a:xfrm>
        </p:spPr>
      </p:pic>
      <p:sp>
        <p:nvSpPr>
          <p:cNvPr id="8" name="Объект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/>
              <a:t>г.о – г. Тамбов, поселок Строитель и с. </a:t>
            </a:r>
            <a:r>
              <a:rPr lang="ru-RU" dirty="0" err="1"/>
              <a:t>Бокино</a:t>
            </a:r>
            <a:r>
              <a:rPr lang="ru-RU" dirty="0"/>
              <a:t> Тамбовской области.</a:t>
            </a:r>
          </a:p>
        </p:txBody>
      </p:sp>
      <p:cxnSp>
        <p:nvCxnSpPr>
          <p:cNvPr id="11" name="Прямая со стрелкой 10"/>
          <p:cNvCxnSpPr/>
          <p:nvPr/>
        </p:nvCxnSpPr>
        <p:spPr>
          <a:xfrm flipH="1">
            <a:off x="3631223" y="2347546"/>
            <a:ext cx="3121269" cy="13628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47399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Команда проекта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11"/>
          <a:stretch/>
        </p:blipFill>
        <p:spPr>
          <a:xfrm>
            <a:off x="7375834" y="1853754"/>
            <a:ext cx="1821057" cy="27632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122" b="17161"/>
          <a:stretch/>
        </p:blipFill>
        <p:spPr>
          <a:xfrm>
            <a:off x="3345946" y="1853754"/>
            <a:ext cx="1807079" cy="276322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68111" b="17567"/>
          <a:stretch/>
        </p:blipFill>
        <p:spPr>
          <a:xfrm>
            <a:off x="5392504" y="1243411"/>
            <a:ext cx="1815791" cy="276322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4877" y="2791490"/>
            <a:ext cx="1766751" cy="276322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9" t="1892" r="59402"/>
          <a:stretch/>
        </p:blipFill>
        <p:spPr>
          <a:xfrm>
            <a:off x="9279353" y="2788335"/>
            <a:ext cx="2047677" cy="276322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/>
          <a:srcRect l="44725" t="1429" r="12509" b="91556"/>
          <a:stretch/>
        </p:blipFill>
        <p:spPr>
          <a:xfrm>
            <a:off x="9279353" y="5521851"/>
            <a:ext cx="2857500" cy="24765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083099" y="3923288"/>
            <a:ext cx="2259398" cy="73866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Руководитель и разработчик</a:t>
            </a:r>
          </a:p>
          <a:p>
            <a:pPr algn="ctr"/>
            <a:r>
              <a:rPr lang="ru-RU" sz="1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проекта</a:t>
            </a:r>
            <a:endParaRPr lang="ru-RU" sz="1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162030" y="4616976"/>
            <a:ext cx="2259398" cy="73866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Помощник по историческим мероприятиям</a:t>
            </a:r>
            <a:endParaRPr lang="ru-RU" sz="1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049553" y="4627796"/>
            <a:ext cx="2259398" cy="73866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Помощник по театральным мероприятиям</a:t>
            </a:r>
            <a:endParaRPr lang="ru-RU" sz="1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178553" y="5507891"/>
            <a:ext cx="225939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Координатор по работе с администрацией школы</a:t>
            </a:r>
            <a:endParaRPr lang="ru-RU" sz="1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173492" y="5666211"/>
            <a:ext cx="225939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Координатор по работе со школьным пресс-центром</a:t>
            </a:r>
            <a:endParaRPr lang="ru-RU" sz="1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446049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112363" y="804519"/>
            <a:ext cx="10426045" cy="1049235"/>
          </a:xfrm>
        </p:spPr>
        <p:txBody>
          <a:bodyPr/>
          <a:lstStyle/>
          <a:p>
            <a:pPr algn="ctr"/>
            <a:r>
              <a:rPr lang="ru-RU" dirty="0"/>
              <a:t>основные мероприятия (циклического характера)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5975524"/>
              </p:ext>
            </p:extLst>
          </p:nvPr>
        </p:nvGraphicFramePr>
        <p:xfrm>
          <a:off x="52754" y="1537579"/>
          <a:ext cx="12086491" cy="50329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16923">
                  <a:extLst>
                    <a:ext uri="{9D8B030D-6E8A-4147-A177-3AD203B41FA5}">
                      <a16:colId xmlns:a16="http://schemas.microsoft.com/office/drawing/2014/main" val="2607091568"/>
                    </a:ext>
                  </a:extLst>
                </a:gridCol>
                <a:gridCol w="7201114">
                  <a:extLst>
                    <a:ext uri="{9D8B030D-6E8A-4147-A177-3AD203B41FA5}">
                      <a16:colId xmlns:a16="http://schemas.microsoft.com/office/drawing/2014/main" val="3088252166"/>
                    </a:ext>
                  </a:extLst>
                </a:gridCol>
                <a:gridCol w="1368454">
                  <a:extLst>
                    <a:ext uri="{9D8B030D-6E8A-4147-A177-3AD203B41FA5}">
                      <a16:colId xmlns:a16="http://schemas.microsoft.com/office/drawing/2014/main" val="36157716"/>
                    </a:ext>
                  </a:extLst>
                </a:gridCol>
              </a:tblGrid>
              <a:tr h="11913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Мероприятие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554" marR="35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Краткое содержание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554" marR="35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Время проведения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554" marR="35554" marT="0" marB="0"/>
                </a:tc>
                <a:extLst>
                  <a:ext uri="{0D108BD9-81ED-4DB2-BD59-A6C34878D82A}">
                    <a16:rowId xmlns:a16="http://schemas.microsoft.com/office/drawing/2014/main" val="3195008073"/>
                  </a:ext>
                </a:extLst>
              </a:tr>
              <a:tr h="35740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Урок мужества: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Генерала А.Г. Селиванов и освобождении Донбасса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554" marR="3555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Краткое ознакомление с биографией генерала и роль его корпуса в освобождении Донбасса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554" marR="3555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Сентябрь 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(ежегодно)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554" marR="35554" marT="0" marB="0"/>
                </a:tc>
                <a:extLst>
                  <a:ext uri="{0D108BD9-81ED-4DB2-BD59-A6C34878D82A}">
                    <a16:rowId xmlns:a16="http://schemas.microsoft.com/office/drawing/2014/main" val="3852899986"/>
                  </a:ext>
                </a:extLst>
              </a:tr>
              <a:tr h="47653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Урок-исследование: «Что я знаю о герое?»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554" marR="3555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Самостоятельное изучение учащимися информации о генерале А.Г. Селиванове из открытых источников. Коррекция знаний.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554" marR="3555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Октябрь 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(ежегодно)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554" marR="35554" marT="0" marB="0"/>
                </a:tc>
                <a:extLst>
                  <a:ext uri="{0D108BD9-81ED-4DB2-BD59-A6C34878D82A}">
                    <a16:rowId xmlns:a16="http://schemas.microsoft.com/office/drawing/2014/main" val="1440181348"/>
                  </a:ext>
                </a:extLst>
              </a:tr>
              <a:tr h="35740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Ученики ученикам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554" marR="3555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Беседа актива 10-х классов с учащими начальной школы МАОУ «</a:t>
                      </a:r>
                      <a:r>
                        <a:rPr lang="ru-RU" sz="1400" dirty="0" err="1">
                          <a:effectLst/>
                        </a:rPr>
                        <a:t>Цнинская</a:t>
                      </a:r>
                      <a:r>
                        <a:rPr lang="ru-RU" sz="1400" dirty="0">
                          <a:effectLst/>
                        </a:rPr>
                        <a:t> СОШ №2» о генерале.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554" marR="3555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Ноябрь 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(ежегодно)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554" marR="35554" marT="0" marB="0"/>
                </a:tc>
                <a:extLst>
                  <a:ext uri="{0D108BD9-81ED-4DB2-BD59-A6C34878D82A}">
                    <a16:rowId xmlns:a16="http://schemas.microsoft.com/office/drawing/2014/main" val="3026747995"/>
                  </a:ext>
                </a:extLst>
              </a:tr>
              <a:tr h="47653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История настоящей любви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554" marR="3555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Проведение бесед браке генерала с Ниной Селивановой в рамках курса дополнительного образования «Нравственные основы семейной жизни»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554" marR="3555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Февраль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(ежегодно)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554" marR="35554" marT="0" marB="0"/>
                </a:tc>
                <a:extLst>
                  <a:ext uri="{0D108BD9-81ED-4DB2-BD59-A6C34878D82A}">
                    <a16:rowId xmlns:a16="http://schemas.microsoft.com/office/drawing/2014/main" val="4049755731"/>
                  </a:ext>
                </a:extLst>
              </a:tr>
              <a:tr h="47653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Поэтический вечер, посвященный дню рождения генерала А.Г. Селиванова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554" marR="3555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Чтение стихотворений и отрывков из художественных произведений, посвященных А.Г. Селиванову для детей и их родителей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554" marR="3555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Март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(ежегодно)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554" marR="35554" marT="0" marB="0"/>
                </a:tc>
                <a:extLst>
                  <a:ext uri="{0D108BD9-81ED-4DB2-BD59-A6C34878D82A}">
                    <a16:rowId xmlns:a16="http://schemas.microsoft.com/office/drawing/2014/main" val="1186897172"/>
                  </a:ext>
                </a:extLst>
              </a:tr>
              <a:tr h="23826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Смотр строя и песни в память 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А.Г. Селиванова.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554" marR="3555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Проход учащихся под казачьи песни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554" marR="3555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Апрель 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(ежегодно)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554" marR="35554" marT="0" marB="0"/>
                </a:tc>
                <a:extLst>
                  <a:ext uri="{0D108BD9-81ED-4DB2-BD59-A6C34878D82A}">
                    <a16:rowId xmlns:a16="http://schemas.microsoft.com/office/drawing/2014/main" val="1610239156"/>
                  </a:ext>
                </a:extLst>
              </a:tr>
              <a:tr h="47653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«Едут по Берлину наши казаки»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554" marR="3555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Работа школьного экспериментального театра по постановке сценки, посвященной жизни генерала А.Г. Селиванову.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554" marR="3555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Май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(ежегодно)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554" marR="35554" marT="0" marB="0"/>
                </a:tc>
                <a:extLst>
                  <a:ext uri="{0D108BD9-81ED-4DB2-BD59-A6C34878D82A}">
                    <a16:rowId xmlns:a16="http://schemas.microsoft.com/office/drawing/2014/main" val="323357289"/>
                  </a:ext>
                </a:extLst>
              </a:tr>
              <a:tr h="47653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«На пути в науку»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554" marR="3555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Подготовка ученических проектов, посвященных А.Г. Селиванову. Отбор и участие в конкурсах различного уровня.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554" marR="3555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В течении года 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554" marR="35554" marT="0" marB="0"/>
                </a:tc>
                <a:extLst>
                  <a:ext uri="{0D108BD9-81ED-4DB2-BD59-A6C34878D82A}">
                    <a16:rowId xmlns:a16="http://schemas.microsoft.com/office/drawing/2014/main" val="1672106885"/>
                  </a:ext>
                </a:extLst>
              </a:tr>
              <a:tr h="59567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Популяризация памяти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554" marR="3555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Работа руководителя проекта по популяризации памяти генерала с помощью участия в профессиональных конкурсах и публикациях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554" marR="3555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В течении года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554" marR="35554" marT="0" marB="0"/>
                </a:tc>
                <a:extLst>
                  <a:ext uri="{0D108BD9-81ED-4DB2-BD59-A6C34878D82A}">
                    <a16:rowId xmlns:a16="http://schemas.microsoft.com/office/drawing/2014/main" val="38146646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40079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Входной контроль</a:t>
            </a:r>
            <a:br>
              <a:rPr lang="ru-RU" dirty="0"/>
            </a:br>
            <a:r>
              <a:rPr lang="ru-RU" sz="1600" dirty="0"/>
              <a:t>(результат приведен в процентах)</a:t>
            </a: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Родители	</a:t>
            </a:r>
          </a:p>
        </p:txBody>
      </p:sp>
      <p:graphicFrame>
        <p:nvGraphicFramePr>
          <p:cNvPr id="14" name="Объект 13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501511020"/>
              </p:ext>
            </p:extLst>
          </p:nvPr>
        </p:nvGraphicFramePr>
        <p:xfrm>
          <a:off x="1447800" y="2824163"/>
          <a:ext cx="4645025" cy="26447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Текст 9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/>
              <a:t>дети</a:t>
            </a:r>
          </a:p>
        </p:txBody>
      </p:sp>
      <p:graphicFrame>
        <p:nvGraphicFramePr>
          <p:cNvPr id="17" name="Объект 16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2097399460"/>
              </p:ext>
            </p:extLst>
          </p:nvPr>
        </p:nvGraphicFramePr>
        <p:xfrm>
          <a:off x="6411913" y="2820988"/>
          <a:ext cx="4645025" cy="26384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955499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Мониторинг реализации проекта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1450975" y="5534025"/>
            <a:ext cx="7136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Вывод: </a:t>
            </a:r>
            <a:r>
              <a:rPr lang="ru-RU" dirty="0" smtClean="0"/>
              <a:t>рост знаний замедляется к 2024 г., но всё же растет стабильно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8339971"/>
              </p:ext>
            </p:extLst>
          </p:nvPr>
        </p:nvGraphicFramePr>
        <p:xfrm>
          <a:off x="1450975" y="2016125"/>
          <a:ext cx="9604375" cy="34496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690201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Мониторинг реализации проекта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1450975" y="5534025"/>
            <a:ext cx="74328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Вывод: наблюдается устойчивый рост знаний о генерале А.Г. Селиванове.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6950328"/>
              </p:ext>
            </p:extLst>
          </p:nvPr>
        </p:nvGraphicFramePr>
        <p:xfrm>
          <a:off x="1450975" y="2016125"/>
          <a:ext cx="9604375" cy="34496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431981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47191" y="754737"/>
            <a:ext cx="9607661" cy="1056319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Реализация проекта</a:t>
            </a:r>
            <a:br>
              <a:rPr lang="ru-RU" dirty="0"/>
            </a:br>
            <a:r>
              <a:rPr lang="ru-RU" dirty="0"/>
              <a:t>Итоговый результат</a:t>
            </a:r>
            <a:br>
              <a:rPr lang="ru-RU" dirty="0"/>
            </a:br>
            <a:r>
              <a:rPr lang="ru-RU" sz="1800" dirty="0"/>
              <a:t>(результат приведен в процентах)</a:t>
            </a: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Родители	</a:t>
            </a:r>
          </a:p>
        </p:txBody>
      </p:sp>
      <p:graphicFrame>
        <p:nvGraphicFramePr>
          <p:cNvPr id="14" name="Объект 13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514584335"/>
              </p:ext>
            </p:extLst>
          </p:nvPr>
        </p:nvGraphicFramePr>
        <p:xfrm>
          <a:off x="1447800" y="2824163"/>
          <a:ext cx="4645025" cy="26447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Текст 9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/>
              <a:t>дети</a:t>
            </a:r>
          </a:p>
        </p:txBody>
      </p:sp>
      <p:graphicFrame>
        <p:nvGraphicFramePr>
          <p:cNvPr id="17" name="Объект 16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1939044182"/>
              </p:ext>
            </p:extLst>
          </p:nvPr>
        </p:nvGraphicFramePr>
        <p:xfrm>
          <a:off x="6411913" y="2820988"/>
          <a:ext cx="4645025" cy="26384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24103" y="5796260"/>
            <a:ext cx="10930749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lvl="0"/>
            <a:r>
              <a:rPr lang="ru-RU" sz="1600" dirty="0" smtClean="0"/>
              <a:t>Вывод: число </a:t>
            </a:r>
            <a:r>
              <a:rPr lang="ru-RU" sz="1600" dirty="0"/>
              <a:t>родителей, знающих о генерале увеличилось на 20%; число детей, знающих о генерале увеличилось на 93%</a:t>
            </a:r>
          </a:p>
        </p:txBody>
      </p:sp>
    </p:spTree>
    <p:extLst>
      <p:ext uri="{BB962C8B-B14F-4D97-AF65-F5344CB8AC3E}">
        <p14:creationId xmlns:p14="http://schemas.microsoft.com/office/powerpoint/2010/main" val="25134925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Итоги реализации </a:t>
            </a:r>
            <a:r>
              <a:rPr lang="ru-RU" dirty="0" smtClean="0"/>
              <a:t>проекта</a:t>
            </a: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 ходе работы над проектом были выполнены </a:t>
            </a:r>
            <a:r>
              <a:rPr lang="ru-RU" dirty="0" smtClean="0"/>
              <a:t>все </a:t>
            </a:r>
            <a:r>
              <a:rPr lang="ru-RU" dirty="0"/>
              <a:t>поставленные </a:t>
            </a:r>
            <a:r>
              <a:rPr lang="ru-RU" dirty="0" smtClean="0"/>
              <a:t>задачи.</a:t>
            </a:r>
          </a:p>
          <a:p>
            <a:r>
              <a:rPr lang="ru-RU" dirty="0" smtClean="0"/>
              <a:t>Число </a:t>
            </a:r>
            <a:r>
              <a:rPr lang="ru-RU" dirty="0"/>
              <a:t>родителей, знающих о генерале увеличилось на 20%; число детей, </a:t>
            </a:r>
            <a:r>
              <a:rPr lang="ru-RU" dirty="0" smtClean="0"/>
              <a:t>знающих </a:t>
            </a:r>
            <a:r>
              <a:rPr lang="ru-RU" dirty="0"/>
              <a:t>о генерале увеличилось на 93%</a:t>
            </a:r>
          </a:p>
          <a:p>
            <a:r>
              <a:rPr lang="ru-RU" dirty="0"/>
              <a:t>Таким образом, в ходе реализации проекта произошла популяризация памяти </a:t>
            </a:r>
            <a:r>
              <a:rPr lang="ru-RU" dirty="0" smtClean="0"/>
              <a:t>генерала </a:t>
            </a:r>
            <a:r>
              <a:rPr lang="ru-RU" dirty="0"/>
              <a:t>А.С. Селиванова, как среди родителей, так и среди детей.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75097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Итоги реализации проекта.</a:t>
            </a:r>
            <a:br>
              <a:rPr lang="ru-RU" dirty="0" smtClean="0"/>
            </a:br>
            <a:r>
              <a:rPr lang="ru-RU" dirty="0" smtClean="0"/>
              <a:t>Конкурсное движение (руководитель проекта)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39" y="1853754"/>
            <a:ext cx="4879046" cy="344963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3416" y="1853754"/>
            <a:ext cx="2770603" cy="39243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2953" y="1891854"/>
            <a:ext cx="2750611" cy="384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5006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Итоги реализации проекта.</a:t>
            </a:r>
            <a:br>
              <a:rPr lang="ru-RU" dirty="0"/>
            </a:br>
            <a:r>
              <a:rPr lang="ru-RU" dirty="0"/>
              <a:t>Конкурсное движение </a:t>
            </a:r>
            <a:r>
              <a:rPr lang="ru-RU" dirty="0" smtClean="0"/>
              <a:t>(дети)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564" y="1949449"/>
            <a:ext cx="3024786" cy="414756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525" y="1949449"/>
            <a:ext cx="2849398" cy="414756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626" y="1949449"/>
            <a:ext cx="2937094" cy="414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930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Итоги реализации проекта.</a:t>
            </a:r>
            <a:br>
              <a:rPr lang="ru-RU" dirty="0"/>
            </a:br>
            <a:r>
              <a:rPr lang="ru-RU" dirty="0"/>
              <a:t>Конкурсное движение (дети)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31" t="26012" r="7340" b="6580"/>
          <a:stretch/>
        </p:blipFill>
        <p:spPr>
          <a:xfrm>
            <a:off x="1313466" y="2015536"/>
            <a:ext cx="2772759" cy="407770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59" t="18889" r="26667" b="15694"/>
          <a:stretch/>
        </p:blipFill>
        <p:spPr>
          <a:xfrm>
            <a:off x="4658219" y="1990723"/>
            <a:ext cx="2761755" cy="407770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81" t="15140" r="21297" b="14305"/>
          <a:stretch/>
        </p:blipFill>
        <p:spPr>
          <a:xfrm>
            <a:off x="7419973" y="2032058"/>
            <a:ext cx="3105151" cy="4044658"/>
          </a:xfrm>
          <a:prstGeom prst="rect">
            <a:avLst/>
          </a:prstGeom>
        </p:spPr>
      </p:pic>
      <p:cxnSp>
        <p:nvCxnSpPr>
          <p:cNvPr id="8" name="Прямая со стрелкой 7"/>
          <p:cNvCxnSpPr/>
          <p:nvPr/>
        </p:nvCxnSpPr>
        <p:spPr>
          <a:xfrm flipV="1">
            <a:off x="7696200" y="3743325"/>
            <a:ext cx="2667000" cy="666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7590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Итоги Реализации проекта</a:t>
            </a:r>
            <a:br>
              <a:rPr lang="ru-RU" dirty="0"/>
            </a:br>
            <a:r>
              <a:rPr lang="ru-RU" dirty="0"/>
              <a:t>Цифровой след</a:t>
            </a:r>
          </a:p>
        </p:txBody>
      </p:sp>
      <p:pic>
        <p:nvPicPr>
          <p:cNvPr id="5" name="Рисунок 4">
            <a:hlinkClick r:id="rId2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8524" y="1920874"/>
            <a:ext cx="2836330" cy="2193926"/>
          </a:xfrm>
          <a:prstGeom prst="rect">
            <a:avLst/>
          </a:prstGeom>
        </p:spPr>
      </p:pic>
      <p:pic>
        <p:nvPicPr>
          <p:cNvPr id="6" name="Рисунок 5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0571" y="1920874"/>
            <a:ext cx="2825289" cy="2193926"/>
          </a:xfrm>
          <a:prstGeom prst="rect">
            <a:avLst/>
          </a:prstGeom>
        </p:spPr>
      </p:pic>
      <p:pic>
        <p:nvPicPr>
          <p:cNvPr id="9" name="Рисунок 8">
            <a:hlinkClick r:id="rId6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215" y="1920874"/>
            <a:ext cx="3966747" cy="2261046"/>
          </a:xfrm>
          <a:prstGeom prst="rect">
            <a:avLst/>
          </a:prstGeom>
        </p:spPr>
      </p:pic>
      <p:sp>
        <p:nvSpPr>
          <p:cNvPr id="10" name="Прямоугольник 9">
            <a:hlinkClick r:id="rId6"/>
          </p:cNvPr>
          <p:cNvSpPr/>
          <p:nvPr/>
        </p:nvSpPr>
        <p:spPr>
          <a:xfrm>
            <a:off x="564200" y="4249040"/>
            <a:ext cx="3914775" cy="43815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Выступление в рамках </a:t>
            </a:r>
            <a:r>
              <a:rPr lang="en-US" sz="11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III</a:t>
            </a:r>
            <a:r>
              <a:rPr lang="ru-RU" sz="11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всероссийской просветительской экспедиции «Моя страна – моя Россия»</a:t>
            </a:r>
          </a:p>
        </p:txBody>
      </p:sp>
      <p:sp>
        <p:nvSpPr>
          <p:cNvPr id="11" name="Прямоугольник 10">
            <a:hlinkClick r:id="rId4"/>
          </p:cNvPr>
          <p:cNvSpPr/>
          <p:nvPr/>
        </p:nvSpPr>
        <p:spPr>
          <a:xfrm>
            <a:off x="4840571" y="4230435"/>
            <a:ext cx="2825289" cy="43815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Разработанный сайт, посвященный генералу</a:t>
            </a:r>
          </a:p>
        </p:txBody>
      </p:sp>
      <p:sp>
        <p:nvSpPr>
          <p:cNvPr id="12" name="Прямоугольник 11">
            <a:hlinkClick r:id="rId2"/>
          </p:cNvPr>
          <p:cNvSpPr/>
          <p:nvPr/>
        </p:nvSpPr>
        <p:spPr>
          <a:xfrm>
            <a:off x="8229565" y="4230435"/>
            <a:ext cx="2825289" cy="43815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Интерактивный плакат</a:t>
            </a:r>
          </a:p>
        </p:txBody>
      </p:sp>
    </p:spTree>
    <p:extLst>
      <p:ext uri="{BB962C8B-B14F-4D97-AF65-F5344CB8AC3E}">
        <p14:creationId xmlns:p14="http://schemas.microsoft.com/office/powerpoint/2010/main" val="231224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Анализ трудностей и пути преодоления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9473133"/>
              </p:ext>
            </p:extLst>
          </p:nvPr>
        </p:nvGraphicFramePr>
        <p:xfrm>
          <a:off x="2784476" y="2111375"/>
          <a:ext cx="7397750" cy="16129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16448511"/>
              </p:ext>
            </p:extLst>
          </p:nvPr>
        </p:nvGraphicFramePr>
        <p:xfrm>
          <a:off x="2784476" y="4483100"/>
          <a:ext cx="7397750" cy="16129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924174" y="3724275"/>
            <a:ext cx="263435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Проблема</a:t>
            </a:r>
            <a:endParaRPr lang="ru-RU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334249" y="3724275"/>
            <a:ext cx="263435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Решение</a:t>
            </a:r>
            <a:endParaRPr lang="ru-RU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016414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Дальнейшие планы по реализации проекта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Дальнейшей перспективой работы над проектом может стать взаимодействие </a:t>
            </a:r>
            <a:r>
              <a:rPr lang="ru-RU" dirty="0" smtClean="0"/>
              <a:t>между </a:t>
            </a:r>
            <a:r>
              <a:rPr lang="ru-RU" dirty="0"/>
              <a:t>МАОУ «</a:t>
            </a:r>
            <a:r>
              <a:rPr lang="ru-RU" dirty="0" err="1"/>
              <a:t>Цнинская</a:t>
            </a:r>
            <a:r>
              <a:rPr lang="ru-RU" dirty="0"/>
              <a:t> СОШ №2» и Новочеркасским музеем истории Донского казачества с целью расширение географии и придании более весомого статуса мероприятиям </a:t>
            </a:r>
            <a:r>
              <a:rPr lang="ru-RU" dirty="0" smtClean="0"/>
              <a:t>проекта</a:t>
            </a:r>
            <a:r>
              <a:rPr lang="ru-RU" dirty="0"/>
              <a:t>.</a:t>
            </a:r>
          </a:p>
          <a:p>
            <a:r>
              <a:rPr lang="ru-RU" dirty="0"/>
              <a:t>В настоящее время ведутся работы по созданию небольшого документального фильма «А.Г. Селиванов – казачий генерал».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1287120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316</TotalTime>
  <Words>758</Words>
  <Application>Microsoft Office PowerPoint</Application>
  <PresentationFormat>Широкоэкранный</PresentationFormat>
  <Paragraphs>108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Gill Sans MT</vt:lpstr>
      <vt:lpstr>Times New Roman</vt:lpstr>
      <vt:lpstr>Gallery</vt:lpstr>
      <vt:lpstr>презентация проекта: Генерал Селиванов – забытый герой Тамбовщины.</vt:lpstr>
      <vt:lpstr>Цель и задачи проекта</vt:lpstr>
      <vt:lpstr>Ожидаемые результаты:</vt:lpstr>
      <vt:lpstr>Целевая аудитория</vt:lpstr>
      <vt:lpstr>География проекта</vt:lpstr>
      <vt:lpstr>Команда проекта</vt:lpstr>
      <vt:lpstr>основные мероприятия (циклического характера)</vt:lpstr>
      <vt:lpstr>Входной контроль (результат приведен в процентах)</vt:lpstr>
      <vt:lpstr>Мониторинг реализации проекта</vt:lpstr>
      <vt:lpstr>Мониторинг реализации проекта</vt:lpstr>
      <vt:lpstr>Реализация проекта Итоговый результат (результат приведен в процентах)</vt:lpstr>
      <vt:lpstr>Итоги реализации проекта</vt:lpstr>
      <vt:lpstr>Итоги реализации проекта. Конкурсное движение (руководитель проекта)</vt:lpstr>
      <vt:lpstr>Итоги реализации проекта. Конкурсное движение (дети)</vt:lpstr>
      <vt:lpstr>Итоги реализации проекта. Конкурсное движение (дети)</vt:lpstr>
      <vt:lpstr>Итоги Реализации проекта Цифровой след</vt:lpstr>
      <vt:lpstr>Анализ трудностей и пути преодоления</vt:lpstr>
      <vt:lpstr>Дальнейшие планы по реализации проекта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Паспорт проекта: Генерал Селиванов – забытый герой Тамбовщины.</dc:title>
  <dc:creator>User</dc:creator>
  <cp:lastModifiedBy>User</cp:lastModifiedBy>
  <cp:revision>33</cp:revision>
  <dcterms:created xsi:type="dcterms:W3CDTF">2025-10-21T19:47:05Z</dcterms:created>
  <dcterms:modified xsi:type="dcterms:W3CDTF">2026-02-04T07:48:22Z</dcterms:modified>
</cp:coreProperties>
</file>