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52" r:id="rId1"/>
  </p:sldMasterIdLst>
  <p:sldIdLst>
    <p:sldId id="256" r:id="rId2"/>
    <p:sldId id="262" r:id="rId3"/>
    <p:sldId id="258" r:id="rId4"/>
    <p:sldId id="325" r:id="rId5"/>
    <p:sldId id="293" r:id="rId6"/>
    <p:sldId id="267" r:id="rId7"/>
    <p:sldId id="264" r:id="rId8"/>
    <p:sldId id="265" r:id="rId9"/>
    <p:sldId id="317" r:id="rId10"/>
    <p:sldId id="266" r:id="rId11"/>
    <p:sldId id="308" r:id="rId12"/>
    <p:sldId id="270" r:id="rId13"/>
    <p:sldId id="277" r:id="rId14"/>
    <p:sldId id="305" r:id="rId15"/>
    <p:sldId id="278" r:id="rId16"/>
    <p:sldId id="288" r:id="rId17"/>
    <p:sldId id="296" r:id="rId18"/>
    <p:sldId id="298" r:id="rId19"/>
    <p:sldId id="324" r:id="rId20"/>
  </p:sldIdLst>
  <p:sldSz cx="10479088" cy="7346950"/>
  <p:notesSz cx="6858000" cy="9144000"/>
  <p:defaultTextStyle>
    <a:defPPr>
      <a:defRPr lang="ru-RU"/>
    </a:defPPr>
    <a:lvl1pPr marL="0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9187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8373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7560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36747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45934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55120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64308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73495" algn="l" defTabSz="101837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314">
          <p15:clr>
            <a:srgbClr val="A4A3A4"/>
          </p15:clr>
        </p15:guide>
        <p15:guide id="4" pos="330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3399"/>
    <a:srgbClr val="FF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>
      <p:cViewPr varScale="1">
        <p:scale>
          <a:sx n="108" d="100"/>
          <a:sy n="108" d="100"/>
        </p:scale>
        <p:origin x="-1260" y="-78"/>
      </p:cViewPr>
      <p:guideLst>
        <p:guide orient="horz" pos="2160"/>
        <p:guide orient="horz" pos="2314"/>
        <p:guide pos="2880"/>
        <p:guide pos="330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933" y="2282317"/>
            <a:ext cx="8907225" cy="157483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863" y="4163272"/>
            <a:ext cx="7335362" cy="187755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9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7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6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5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5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4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34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777" y="4721095"/>
            <a:ext cx="8907225" cy="1459186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777" y="3113951"/>
            <a:ext cx="8907225" cy="160714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918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83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5275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67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459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551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643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734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3954" y="1714290"/>
            <a:ext cx="4628264" cy="4848647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6870" y="1714290"/>
            <a:ext cx="4628264" cy="4848647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954" y="1644561"/>
            <a:ext cx="4630084" cy="68537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9187" indent="0">
              <a:buNone/>
              <a:defRPr sz="2200" b="1"/>
            </a:lvl2pPr>
            <a:lvl3pPr marL="1018373" indent="0">
              <a:buNone/>
              <a:defRPr sz="2000" b="1"/>
            </a:lvl3pPr>
            <a:lvl4pPr marL="1527560" indent="0">
              <a:buNone/>
              <a:defRPr sz="1700" b="1"/>
            </a:lvl4pPr>
            <a:lvl5pPr marL="2036747" indent="0">
              <a:buNone/>
              <a:defRPr sz="1700" b="1"/>
            </a:lvl5pPr>
            <a:lvl6pPr marL="2545934" indent="0">
              <a:buNone/>
              <a:defRPr sz="1700" b="1"/>
            </a:lvl6pPr>
            <a:lvl7pPr marL="3055120" indent="0">
              <a:buNone/>
              <a:defRPr sz="1700" b="1"/>
            </a:lvl7pPr>
            <a:lvl8pPr marL="3564308" indent="0">
              <a:buNone/>
              <a:defRPr sz="1700" b="1"/>
            </a:lvl8pPr>
            <a:lvl9pPr marL="4073495" indent="0">
              <a:buNone/>
              <a:defRPr sz="17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3954" y="2329937"/>
            <a:ext cx="4630084" cy="423300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23233" y="1644561"/>
            <a:ext cx="4631902" cy="68537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9187" indent="0">
              <a:buNone/>
              <a:defRPr sz="2200" b="1"/>
            </a:lvl2pPr>
            <a:lvl3pPr marL="1018373" indent="0">
              <a:buNone/>
              <a:defRPr sz="2000" b="1"/>
            </a:lvl3pPr>
            <a:lvl4pPr marL="1527560" indent="0">
              <a:buNone/>
              <a:defRPr sz="1700" b="1"/>
            </a:lvl4pPr>
            <a:lvl5pPr marL="2036747" indent="0">
              <a:buNone/>
              <a:defRPr sz="1700" b="1"/>
            </a:lvl5pPr>
            <a:lvl6pPr marL="2545934" indent="0">
              <a:buNone/>
              <a:defRPr sz="1700" b="1"/>
            </a:lvl6pPr>
            <a:lvl7pPr marL="3055120" indent="0">
              <a:buNone/>
              <a:defRPr sz="1700" b="1"/>
            </a:lvl7pPr>
            <a:lvl8pPr marL="3564308" indent="0">
              <a:buNone/>
              <a:defRPr sz="1700" b="1"/>
            </a:lvl8pPr>
            <a:lvl9pPr marL="4073495" indent="0">
              <a:buNone/>
              <a:defRPr sz="17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23233" y="2329937"/>
            <a:ext cx="4631902" cy="423300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956" y="292517"/>
            <a:ext cx="3447548" cy="124490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7032" y="292519"/>
            <a:ext cx="5858101" cy="6270419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3956" y="1537418"/>
            <a:ext cx="3447548" cy="5025518"/>
          </a:xfrm>
        </p:spPr>
        <p:txBody>
          <a:bodyPr/>
          <a:lstStyle>
            <a:lvl1pPr marL="0" indent="0">
              <a:buNone/>
              <a:defRPr sz="1600"/>
            </a:lvl1pPr>
            <a:lvl2pPr marL="509187" indent="0">
              <a:buNone/>
              <a:defRPr sz="1200"/>
            </a:lvl2pPr>
            <a:lvl3pPr marL="1018373" indent="0">
              <a:buNone/>
              <a:defRPr sz="1100"/>
            </a:lvl3pPr>
            <a:lvl4pPr marL="1527560" indent="0">
              <a:buNone/>
              <a:defRPr sz="1000"/>
            </a:lvl4pPr>
            <a:lvl5pPr marL="2036747" indent="0">
              <a:buNone/>
              <a:defRPr sz="1000"/>
            </a:lvl5pPr>
            <a:lvl6pPr marL="2545934" indent="0">
              <a:buNone/>
              <a:defRPr sz="1000"/>
            </a:lvl6pPr>
            <a:lvl7pPr marL="3055120" indent="0">
              <a:buNone/>
              <a:defRPr sz="1000"/>
            </a:lvl7pPr>
            <a:lvl8pPr marL="3564308" indent="0">
              <a:buNone/>
              <a:defRPr sz="1000"/>
            </a:lvl8pPr>
            <a:lvl9pPr marL="407349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3974" y="5142866"/>
            <a:ext cx="6287453" cy="60714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53974" y="656465"/>
            <a:ext cx="6287453" cy="4408170"/>
          </a:xfrm>
        </p:spPr>
        <p:txBody>
          <a:bodyPr/>
          <a:lstStyle>
            <a:lvl1pPr marL="0" indent="0">
              <a:buNone/>
              <a:defRPr sz="3600"/>
            </a:lvl1pPr>
            <a:lvl2pPr marL="509187" indent="0">
              <a:buNone/>
              <a:defRPr sz="3100"/>
            </a:lvl2pPr>
            <a:lvl3pPr marL="1018373" indent="0">
              <a:buNone/>
              <a:defRPr sz="2700"/>
            </a:lvl3pPr>
            <a:lvl4pPr marL="1527560" indent="0">
              <a:buNone/>
              <a:defRPr sz="2200"/>
            </a:lvl4pPr>
            <a:lvl5pPr marL="2036747" indent="0">
              <a:buNone/>
              <a:defRPr sz="2200"/>
            </a:lvl5pPr>
            <a:lvl6pPr marL="2545934" indent="0">
              <a:buNone/>
              <a:defRPr sz="2200"/>
            </a:lvl6pPr>
            <a:lvl7pPr marL="3055120" indent="0">
              <a:buNone/>
              <a:defRPr sz="2200"/>
            </a:lvl7pPr>
            <a:lvl8pPr marL="3564308" indent="0">
              <a:buNone/>
              <a:defRPr sz="2200"/>
            </a:lvl8pPr>
            <a:lvl9pPr marL="4073495" indent="0">
              <a:buNone/>
              <a:defRPr sz="22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3974" y="5750010"/>
            <a:ext cx="6287453" cy="862246"/>
          </a:xfrm>
        </p:spPr>
        <p:txBody>
          <a:bodyPr/>
          <a:lstStyle>
            <a:lvl1pPr marL="0" indent="0">
              <a:buNone/>
              <a:defRPr sz="1600"/>
            </a:lvl1pPr>
            <a:lvl2pPr marL="509187" indent="0">
              <a:buNone/>
              <a:defRPr sz="1200"/>
            </a:lvl2pPr>
            <a:lvl3pPr marL="1018373" indent="0">
              <a:buNone/>
              <a:defRPr sz="1100"/>
            </a:lvl3pPr>
            <a:lvl4pPr marL="1527560" indent="0">
              <a:buNone/>
              <a:defRPr sz="1000"/>
            </a:lvl4pPr>
            <a:lvl5pPr marL="2036747" indent="0">
              <a:buNone/>
              <a:defRPr sz="1000"/>
            </a:lvl5pPr>
            <a:lvl6pPr marL="2545934" indent="0">
              <a:buNone/>
              <a:defRPr sz="1000"/>
            </a:lvl6pPr>
            <a:lvl7pPr marL="3055120" indent="0">
              <a:buNone/>
              <a:defRPr sz="1000"/>
            </a:lvl7pPr>
            <a:lvl8pPr marL="3564308" indent="0">
              <a:buNone/>
              <a:defRPr sz="1000"/>
            </a:lvl8pPr>
            <a:lvl9pPr marL="407349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97340" y="294220"/>
            <a:ext cx="2357795" cy="626871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3954" y="294220"/>
            <a:ext cx="6898733" cy="62687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49000">
              <a:schemeClr val="bg1">
                <a:tint val="45000"/>
                <a:shade val="99000"/>
                <a:satMod val="35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956" y="294219"/>
            <a:ext cx="9431179" cy="1224492"/>
          </a:xfrm>
          <a:prstGeom prst="rect">
            <a:avLst/>
          </a:prstGeom>
        </p:spPr>
        <p:txBody>
          <a:bodyPr vert="horz" lIns="101838" tIns="50920" rIns="101838" bIns="509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956" y="1714290"/>
            <a:ext cx="9431179" cy="4848647"/>
          </a:xfrm>
          <a:prstGeom prst="rect">
            <a:avLst/>
          </a:prstGeom>
        </p:spPr>
        <p:txBody>
          <a:bodyPr vert="horz" lIns="101838" tIns="50920" rIns="101838" bIns="509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3954" y="6809535"/>
            <a:ext cx="2445121" cy="391157"/>
          </a:xfrm>
          <a:prstGeom prst="rect">
            <a:avLst/>
          </a:prstGeom>
        </p:spPr>
        <p:txBody>
          <a:bodyPr vert="horz" lIns="101838" tIns="50920" rIns="101838" bIns="509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80355" y="6809535"/>
            <a:ext cx="3318378" cy="391157"/>
          </a:xfrm>
          <a:prstGeom prst="rect">
            <a:avLst/>
          </a:prstGeom>
        </p:spPr>
        <p:txBody>
          <a:bodyPr vert="horz" lIns="101838" tIns="50920" rIns="101838" bIns="509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10014" y="6809535"/>
            <a:ext cx="2445121" cy="391157"/>
          </a:xfrm>
          <a:prstGeom prst="rect">
            <a:avLst/>
          </a:prstGeom>
        </p:spPr>
        <p:txBody>
          <a:bodyPr vert="horz" lIns="101838" tIns="50920" rIns="101838" bIns="509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1018373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890" indent="-381890" algn="l" defTabSz="101837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7428" indent="-318242" algn="l" defTabSz="1018373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967" indent="-254594" algn="l" defTabSz="1018373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2154" indent="-254594" algn="l" defTabSz="1018373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1341" indent="-254594" algn="l" defTabSz="1018373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0528" indent="-254594" algn="l" defTabSz="101837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9714" indent="-254594" algn="l" defTabSz="101837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8901" indent="-254594" algn="l" defTabSz="101837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28088" indent="-254594" algn="l" defTabSz="101837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187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373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560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6747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5934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120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308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3495" algn="l" defTabSz="10183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3.jpe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p3"/><Relationship Id="rId6" Type="http://schemas.openxmlformats.org/officeDocument/2006/relationships/image" Target="../media/image44.png"/><Relationship Id="rId5" Type="http://schemas.microsoft.com/office/2007/relationships/media" Target="../media/media1.mp3"/><Relationship Id="rId4" Type="http://schemas.openxmlformats.org/officeDocument/2006/relationships/image" Target="../media/image43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0479088" cy="7346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3133" y="103686"/>
            <a:ext cx="10482220" cy="1241608"/>
          </a:xfrm>
          <a:prstGeom prst="rect">
            <a:avLst/>
          </a:prstGeom>
          <a:noFill/>
        </p:spPr>
        <p:txBody>
          <a:bodyPr wrap="square" lIns="101838" tIns="50920" rIns="101838" bIns="50920" rtlCol="0">
            <a:spAutoFit/>
          </a:bodyPr>
          <a:lstStyle/>
          <a:p>
            <a:pPr algn="ctr"/>
            <a:r>
              <a:rPr lang="ru-RU" sz="7400" b="1" dirty="0">
                <a:solidFill>
                  <a:srgbClr val="C00000"/>
                </a:solidFill>
                <a:latin typeface="Aquarelle" panose="03000500000000000000" pitchFamily="66" charset="-52"/>
                <a:cs typeface="Times New Roman" pitchFamily="18" charset="0"/>
              </a:rPr>
              <a:t>Блокада день за днем…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бомбёжка гор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194" t="2648" r="5724" b="2346"/>
          <a:stretch/>
        </p:blipFill>
        <p:spPr bwMode="auto">
          <a:xfrm>
            <a:off x="2088" y="1050650"/>
            <a:ext cx="10479088" cy="6114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53287" y="-106478"/>
            <a:ext cx="9820079" cy="1224492"/>
          </a:xfrm>
          <a:prstGeom prst="rect">
            <a:avLst/>
          </a:prstGeom>
        </p:spPr>
        <p:txBody>
          <a:bodyPr vert="horz" lIns="101838" tIns="50920" rIns="101838" bIns="509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100" b="1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Война – самое страшное событие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3100" b="1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истории человечества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22" y="679928"/>
            <a:ext cx="5512254" cy="2222128"/>
          </a:xfrm>
        </p:spPr>
        <p:txBody>
          <a:bodyPr>
            <a:normAutofit fontScale="90000"/>
          </a:bodyPr>
          <a:lstStyle/>
          <a:p>
            <a:r>
              <a:rPr lang="en-US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июня 1941 года на нашу страну напала фашистская Германия, правителем которой был лидер нацистов Адольф Гитлер, известный на весь мир своими чудовищными преступлениями против всего человечества.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52" name="Picture 4" descr="D:\2017\МЕРОПРИЯТИЯ - 2017\27 ЯНВАРЯ. ДЕНЬ ПОЛНОГО ОСВОБОЖДЕНИЯ ЛЕНИНГРАДА\Фото\wow_4_3.jpg"/>
          <p:cNvPicPr>
            <a:picLocks noChangeAspect="1" noChangeArrowheads="1"/>
          </p:cNvPicPr>
          <p:nvPr/>
        </p:nvPicPr>
        <p:blipFill rotWithShape="1">
          <a:blip r:embed="rId2" cstate="print"/>
          <a:srcRect l="11388" t="5085"/>
          <a:stretch/>
        </p:blipFill>
        <p:spPr bwMode="auto">
          <a:xfrm>
            <a:off x="126976" y="3564929"/>
            <a:ext cx="4741932" cy="28686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511"/>
            <a:ext cx="10479088" cy="961559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lIns="114062" tIns="57030" rIns="114062" bIns="57030">
            <a:spAutoFit/>
          </a:bodyPr>
          <a:lstStyle/>
          <a:p>
            <a:pPr algn="ctr"/>
            <a:r>
              <a:rPr lang="ru-RU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Кто такие фашисты?</a:t>
            </a:r>
            <a:endParaRPr lang="ru-RU" sz="5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8" descr="Четырнадцать признаков фашизма по Лоуренсу Бритту – Вишгород Газета ONLINE"/>
          <p:cNvSpPr>
            <a:spLocks noChangeAspect="1" noChangeArrowheads="1"/>
          </p:cNvSpPr>
          <p:nvPr/>
        </p:nvSpPr>
        <p:spPr bwMode="auto">
          <a:xfrm>
            <a:off x="72771" y="-195012"/>
            <a:ext cx="349303" cy="4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14062" tIns="57030" rIns="114062" bIns="5703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4968" y="1081187"/>
            <a:ext cx="5239544" cy="2269630"/>
          </a:xfrm>
          <a:prstGeom prst="rect">
            <a:avLst/>
          </a:prstGeom>
          <a:solidFill>
            <a:schemeClr val="bg1">
              <a:alpha val="94000"/>
            </a:schemeClr>
          </a:solidFill>
        </p:spPr>
        <p:txBody>
          <a:bodyPr lIns="114062" tIns="57030" rIns="114062" bIns="5703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Фашисты считали немцев особым народом, самым лучшим и талантливым, сильным и умным. Остальной народ фашисты не признавали. Они их называли «нелюди». К таким народам фашисты относили русских и евреев, белорусов, украинцев, цыган, румын и др. </a:t>
            </a:r>
          </a:p>
        </p:txBody>
      </p:sp>
    </p:spTree>
    <p:extLst>
      <p:ext uri="{BB962C8B-B14F-4D97-AF65-F5344CB8AC3E}">
        <p14:creationId xmlns:p14="http://schemas.microsoft.com/office/powerpoint/2010/main" xmlns="" val="169668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rusinros.ru/wp-content/uploads/Volhov_front_attack1.jpg"/>
          <p:cNvPicPr>
            <a:picLocks noChangeAspect="1" noChangeArrowheads="1"/>
          </p:cNvPicPr>
          <p:nvPr/>
        </p:nvPicPr>
        <p:blipFill rotWithShape="1">
          <a:blip r:embed="rId2" cstate="print"/>
          <a:srcRect t="4001"/>
          <a:stretch/>
        </p:blipFill>
        <p:spPr bwMode="auto">
          <a:xfrm>
            <a:off x="5404588" y="691187"/>
            <a:ext cx="4978222" cy="30594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6088" name="Picture 8" descr="http://zona-k45.ru/uploads/posts/2016-06/1466664280_715b41071f21c79bf2eb4cf087b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21" y="3827760"/>
            <a:ext cx="5105868" cy="3364905"/>
          </a:xfrm>
          <a:prstGeom prst="rect">
            <a:avLst/>
          </a:prstGeom>
          <a:ln>
            <a:noFill/>
          </a:ln>
          <a:effectLst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30940" y="-453617"/>
            <a:ext cx="8622933" cy="1465696"/>
          </a:xfrm>
        </p:spPr>
        <p:txBody>
          <a:bodyPr>
            <a:normAutofit/>
          </a:bodyPr>
          <a:lstStyle/>
          <a:p>
            <a:r>
              <a:rPr lang="ru-RU" sz="3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Ожесточённые бои за город Ленинград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15"/>
          <a:stretch/>
        </p:blipFill>
        <p:spPr>
          <a:xfrm>
            <a:off x="205724" y="691187"/>
            <a:ext cx="5105868" cy="30594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4588" y="3827760"/>
            <a:ext cx="4978222" cy="33649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User\Desktop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011" y="-29803"/>
            <a:ext cx="10499101" cy="7365658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0479088" cy="72220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https://odinski.ru/img/gallery/2016/01/DSC015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1720" y="587799"/>
            <a:ext cx="2145981" cy="1465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9150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810" y="-415046"/>
            <a:ext cx="9324949" cy="112779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Зима 1941-1942 гг. – самый трагичный период для Ленинграда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9459" name="Picture 3" descr="D:\2017\МЕРОПРИЯТИЯ - 2017\27 ЯНВАРЯ. ДЕНЬ ПОЛНОГО ОСВОБОЖДЕНИЯ ЛЕНИНГРАДА\Фото\ee05bf13972c184e296d54cb347bef1f.jpg"/>
          <p:cNvPicPr>
            <a:picLocks noChangeAspect="1" noChangeArrowheads="1"/>
          </p:cNvPicPr>
          <p:nvPr/>
        </p:nvPicPr>
        <p:blipFill rotWithShape="1">
          <a:blip r:embed="rId2" cstate="print"/>
          <a:srcRect l="5251" t="3500" r="5925" b="15677"/>
          <a:stretch/>
        </p:blipFill>
        <p:spPr bwMode="auto">
          <a:xfrm>
            <a:off x="5817196" y="510659"/>
            <a:ext cx="4538692" cy="33171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" name="Picture 14" descr="разр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/>
          <a:srcRect l="2521" t="4432"/>
          <a:stretch/>
        </p:blipFill>
        <p:spPr bwMode="auto">
          <a:xfrm>
            <a:off x="5817197" y="3827761"/>
            <a:ext cx="4538692" cy="342223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245"/>
          <a:stretch/>
        </p:blipFill>
        <p:spPr>
          <a:xfrm>
            <a:off x="123200" y="510657"/>
            <a:ext cx="5561187" cy="33171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405" y="3827761"/>
            <a:ext cx="5575982" cy="34222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24" r="2139" b="3397"/>
          <a:stretch/>
        </p:blipFill>
        <p:spPr>
          <a:xfrm>
            <a:off x="2" y="1"/>
            <a:ext cx="10479089" cy="7335986"/>
          </a:xfrm>
          <a:prstGeom prst="rect">
            <a:avLst/>
          </a:prstGeom>
        </p:spPr>
      </p:pic>
      <p:pic>
        <p:nvPicPr>
          <p:cNvPr id="5" name="Picture 7" descr="дорога жизн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2412" y="742084"/>
            <a:ext cx="3836676" cy="2803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06477"/>
            <a:ext cx="10479088" cy="771419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Ладожское озеро – «Дорога жизни» 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0827"/>
          <a:stretch/>
        </p:blipFill>
        <p:spPr>
          <a:xfrm>
            <a:off x="0" y="0"/>
            <a:ext cx="10479088" cy="13592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57151" t="24140" b="17234"/>
          <a:stretch/>
        </p:blipFill>
        <p:spPr>
          <a:xfrm>
            <a:off x="5261999" y="1555819"/>
            <a:ext cx="5157022" cy="45546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3200" y="1513502"/>
            <a:ext cx="5116344" cy="3129178"/>
          </a:xfrm>
          <a:prstGeom prst="rect">
            <a:avLst/>
          </a:prstGeom>
          <a:noFill/>
        </p:spPr>
        <p:txBody>
          <a:bodyPr wrap="square" lIns="101838" tIns="50920" rIns="101838" bIns="50920" rtlCol="0">
            <a:spAutoFit/>
          </a:bodyPr>
          <a:lstStyle/>
          <a:p>
            <a:pPr indent="401338" algn="ctr"/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и война –</a:t>
            </a:r>
          </a:p>
          <a:p>
            <a:pPr indent="401338" algn="ctr"/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01338"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два несовместимых понятия. Война ломает и калечит судьбы детей. Но дети жили и работали рядом со взрослыми, своими посильным трудом старались приблизить победу…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5935" t="13027" r="9819" b="3195"/>
          <a:stretch/>
        </p:blipFill>
        <p:spPr>
          <a:xfrm>
            <a:off x="559288" y="4535957"/>
            <a:ext cx="4244169" cy="271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2733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0852" y="-173842"/>
            <a:ext cx="9431179" cy="1224492"/>
          </a:xfrm>
        </p:spPr>
        <p:txBody>
          <a:bodyPr>
            <a:noAutofit/>
          </a:bodyPr>
          <a:lstStyle/>
          <a:p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осаждённом городе продолжали работать 39 школ. 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Даже в таких жутких условиях дети учились.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782" y="976918"/>
            <a:ext cx="5023763" cy="619251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Рисунок 5" descr="http://www.respek.info/watermark.php?i=55.jpg&amp;p=73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60224" y="-1799133"/>
            <a:ext cx="4373649" cy="299988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3561" y="976918"/>
            <a:ext cx="4913373" cy="619251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Picture 2" descr="D:\РИСУНКИ\ФОТО ВОЙНА ВОВ\039ce5064b7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40345" y="1960545"/>
            <a:ext cx="4002119" cy="2580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img9 (1).jpg"/>
          <p:cNvPicPr>
            <a:picLocks noChangeAspect="1" noChangeArrowheads="1"/>
          </p:cNvPicPr>
          <p:nvPr/>
        </p:nvPicPr>
        <p:blipFill rotWithShape="1">
          <a:blip r:embed="rId2" cstate="print"/>
          <a:srcRect l="4125" t="28141" r="4379" b="3833"/>
          <a:stretch/>
        </p:blipFill>
        <p:spPr bwMode="auto">
          <a:xfrm>
            <a:off x="55132" y="778165"/>
            <a:ext cx="5927107" cy="346799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88245" y="19810"/>
            <a:ext cx="9820079" cy="779943"/>
          </a:xfrm>
          <a:prstGeom prst="rect">
            <a:avLst/>
          </a:prstGeom>
          <a:noFill/>
        </p:spPr>
        <p:txBody>
          <a:bodyPr wrap="square" lIns="101838" tIns="50920" rIns="101838" bIns="50920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Измученные, голодные  дети Ленинграда вставали к станкам и работали наравне со взрослыми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9284" y="4059185"/>
            <a:ext cx="6229804" cy="3264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982240" y="854371"/>
            <a:ext cx="4579371" cy="2472714"/>
          </a:xfrm>
          <a:prstGeom prst="rect">
            <a:avLst/>
          </a:prstGeom>
        </p:spPr>
        <p:txBody>
          <a:bodyPr wrap="square" lIns="101838" tIns="50920" rIns="101838" bIns="5092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</a:rPr>
              <a:t>Юные ленинградцы в двух-трёх километрах от фашистов рубили лес, таскали тяжеленые брёвна к лесным дорогам. </a:t>
            </a: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</a:rPr>
              <a:t>Гибли от вражеских снарядов, работали от темна до темна, по пояс в снегу, под ледяным дождём.</a:t>
            </a:r>
            <a:endParaRPr lang="ru-RU" sz="22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522037"/>
            <a:ext cx="4194152" cy="2472730"/>
          </a:xfrm>
          <a:prstGeom prst="rect">
            <a:avLst/>
          </a:prstGeom>
        </p:spPr>
        <p:txBody>
          <a:bodyPr wrap="square" lIns="101838" tIns="50920" rIns="101838" bIns="5092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Подростки вставали к заводскому станку, заменяя ушедших на фронт отцов и старших братьев. Они тушили бомбы-зажигалки, помогали раненым и продолжали учиться.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C:\Users\User\Desktop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95" y="-8503"/>
            <a:ext cx="10499101" cy="7365658"/>
          </a:xfrm>
          <a:prstGeom prst="rect">
            <a:avLst/>
          </a:prstGeom>
          <a:noFill/>
        </p:spPr>
      </p:pic>
      <p:pic>
        <p:nvPicPr>
          <p:cNvPr id="16" name="Picture 12" descr="Ð¢Ð°Ð½Ñ Ð¡Ð°Ð²Ð¸ÑÐµÐ²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56" y="742083"/>
            <a:ext cx="10426132" cy="6604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330" y="-29337"/>
            <a:ext cx="9431179" cy="1224492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Дневник Тани Савичевой</a:t>
            </a:r>
          </a:p>
        </p:txBody>
      </p:sp>
      <p:sp>
        <p:nvSpPr>
          <p:cNvPr id="18436" name="AutoShape 4" descr="http://900igr.net/datas/matematika/Zadachi-na-doli-i-drobi/0012-012-Dnevnik-Tani-Savichevoj.jpg"/>
          <p:cNvSpPr>
            <a:spLocks noChangeAspect="1" noChangeArrowheads="1"/>
          </p:cNvSpPr>
          <p:nvPr/>
        </p:nvSpPr>
        <p:spPr bwMode="auto">
          <a:xfrm>
            <a:off x="178290" y="-154762"/>
            <a:ext cx="349303" cy="326533"/>
          </a:xfrm>
          <a:prstGeom prst="rect">
            <a:avLst/>
          </a:prstGeom>
          <a:noFill/>
        </p:spPr>
        <p:txBody>
          <a:bodyPr vert="horz" wrap="square" lIns="101838" tIns="50920" rIns="101838" bIns="509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8440" name="AutoShape 8" descr="Ð¢Ð°Ð½Ñ Ð¡Ð°Ð²Ð¸ÑÐµÐ²Ð°"/>
          <p:cNvSpPr>
            <a:spLocks noChangeAspect="1" noChangeArrowheads="1"/>
          </p:cNvSpPr>
          <p:nvPr/>
        </p:nvSpPr>
        <p:spPr bwMode="auto">
          <a:xfrm>
            <a:off x="178290" y="-154762"/>
            <a:ext cx="349303" cy="326533"/>
          </a:xfrm>
          <a:prstGeom prst="rect">
            <a:avLst/>
          </a:prstGeom>
          <a:noFill/>
        </p:spPr>
        <p:txBody>
          <a:bodyPr vert="horz" wrap="square" lIns="101838" tIns="50920" rIns="101838" bIns="509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8438" name="Picture 6" descr="http://itd1.mycdn.me/image?id=862357793917&amp;t=20&amp;plc=WEB&amp;tkn=*0LuYHipmTjV64FRHxlDDXVSbq_w"/>
          <p:cNvPicPr>
            <a:picLocks noChangeAspect="1" noChangeArrowheads="1"/>
          </p:cNvPicPr>
          <p:nvPr/>
        </p:nvPicPr>
        <p:blipFill>
          <a:blip r:embed="rId4" cstate="print"/>
          <a:srcRect l="6533" t="3718" r="53334" b="9529"/>
          <a:stretch>
            <a:fillRect/>
          </a:stretch>
        </p:blipFill>
        <p:spPr bwMode="auto">
          <a:xfrm>
            <a:off x="7632672" y="3133482"/>
            <a:ext cx="2640694" cy="401855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446" name="Picture 14" descr="https://regnum.ru/uploads/pictures/news/2017/05/12/regnum_picture_1494603376156567_normal.jpg"/>
          <p:cNvPicPr>
            <a:picLocks noChangeAspect="1" noChangeArrowheads="1"/>
          </p:cNvPicPr>
          <p:nvPr/>
        </p:nvPicPr>
        <p:blipFill>
          <a:blip r:embed="rId5" cstate="print"/>
          <a:srcRect l="11764" r="8998"/>
          <a:stretch>
            <a:fillRect/>
          </a:stretch>
        </p:blipFill>
        <p:spPr bwMode="auto">
          <a:xfrm>
            <a:off x="618330" y="4290610"/>
            <a:ext cx="3155079" cy="23913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5" descr="с папой"/>
          <p:cNvPicPr>
            <a:picLocks noChangeAspect="1" noChangeArrowheads="1"/>
          </p:cNvPicPr>
          <p:nvPr/>
        </p:nvPicPr>
        <p:blipFill>
          <a:blip r:embed="rId6" cstate="print">
            <a:lum bright="20000"/>
          </a:blip>
          <a:srcRect l="16407" r="10672"/>
          <a:stretch>
            <a:fillRect/>
          </a:stretch>
        </p:blipFill>
        <p:spPr bwMode="auto">
          <a:xfrm>
            <a:off x="4496851" y="1290549"/>
            <a:ext cx="2412944" cy="27539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9217" y="-260204"/>
            <a:ext cx="10899344" cy="787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9" descr="дневн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6070" y="124949"/>
            <a:ext cx="7318467" cy="513917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" name="Picture 10" descr="лист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23" y="3562772"/>
            <a:ext cx="5526759" cy="378417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050" name="Picture 2" descr="D:\2017\МЕРОПРИЯТИЯ - 2017\27 ЯНВАРЯ. ДЕНЬ ПОЛНОГО ОСВОБОЖДЕНИЯ ЛЕНИНГРАДА\Фото\1113612[17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99719" y="4701528"/>
            <a:ext cx="4410354" cy="2638281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доска"/>
          <p:cNvPicPr>
            <a:picLocks noChangeAspect="1" noChangeArrowheads="1"/>
          </p:cNvPicPr>
          <p:nvPr/>
        </p:nvPicPr>
        <p:blipFill>
          <a:blip r:embed="rId2" cstate="print"/>
          <a:srcRect l="10000" r="15714"/>
          <a:stretch>
            <a:fillRect/>
          </a:stretch>
        </p:blipFill>
        <p:spPr bwMode="auto">
          <a:xfrm>
            <a:off x="123200" y="326121"/>
            <a:ext cx="4621214" cy="543018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Picture 2" descr="https://img-fotki.yandex.ru/get/6720/15397073.9a3/0_24e973_bca52ba1_X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15786" r="9922"/>
          <a:stretch/>
        </p:blipFill>
        <p:spPr bwMode="auto">
          <a:xfrm>
            <a:off x="4860046" y="411334"/>
            <a:ext cx="5495842" cy="5344974"/>
          </a:xfrm>
          <a:prstGeom prst="rect">
            <a:avLst/>
          </a:prstGeom>
          <a:ln>
            <a:noFill/>
          </a:ln>
          <a:effectLst/>
        </p:spPr>
      </p:pic>
      <p:sp>
        <p:nvSpPr>
          <p:cNvPr id="6" name="Rectangle 9"/>
          <p:cNvSpPr txBox="1">
            <a:spLocks noChangeArrowheads="1"/>
          </p:cNvSpPr>
          <p:nvPr/>
        </p:nvSpPr>
        <p:spPr>
          <a:xfrm>
            <a:off x="227494" y="5863702"/>
            <a:ext cx="4208605" cy="694277"/>
          </a:xfrm>
          <a:prstGeom prst="rect">
            <a:avLst/>
          </a:prstGeom>
        </p:spPr>
        <p:txBody>
          <a:bodyPr vert="horz" lIns="101838" tIns="50920" rIns="101838" bIns="509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Мемориальная доска,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г. Санкт-Петербург</a:t>
            </a:r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4860046" y="5862785"/>
            <a:ext cx="5281387" cy="1050650"/>
          </a:xfrm>
          <a:prstGeom prst="rect">
            <a:avLst/>
          </a:prstGeom>
        </p:spPr>
        <p:txBody>
          <a:bodyPr vert="horz" lIns="101838" tIns="50920" rIns="101838" bIns="509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700" b="1" dirty="0">
                <a:latin typeface="Times New Roman" pitchFamily="18" charset="0"/>
                <a:ea typeface="+mj-ea"/>
                <a:cs typeface="Times New Roman" pitchFamily="18" charset="0"/>
              </a:rPr>
              <a:t>Памятник-дневник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700" b="1" dirty="0">
                <a:latin typeface="Times New Roman" pitchFamily="18" charset="0"/>
                <a:ea typeface="+mj-ea"/>
                <a:cs typeface="Times New Roman" pitchFamily="18" charset="0"/>
              </a:rPr>
              <a:t>на алее дружбы,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700" b="1" dirty="0">
                <a:latin typeface="Times New Roman" pitchFamily="18" charset="0"/>
                <a:ea typeface="+mj-ea"/>
                <a:cs typeface="Times New Roman" pitchFamily="18" charset="0"/>
              </a:rPr>
              <a:t> г. Всеволожск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па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4154" y="2622166"/>
            <a:ext cx="3341546" cy="467970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0246" name="Picture 6" descr="ÐÐµÐ¼Ð¾ÑÐ¸Ð°Ð» ÐÐ¾Ð³Ð¸Ð»Ð° Ð¢Ð°Ð½Ð¸ Ð¡Ð°Ð²Ð¸ÑÐµÐ²Ð¾Ð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9544" y="124948"/>
            <a:ext cx="5116344" cy="3323791"/>
          </a:xfrm>
          <a:prstGeom prst="rect">
            <a:avLst/>
          </a:prstGeom>
          <a:ln>
            <a:noFill/>
          </a:ln>
          <a:effectLst/>
        </p:spPr>
      </p:pic>
      <p:sp>
        <p:nvSpPr>
          <p:cNvPr id="61449" name="Rectangle 9"/>
          <p:cNvSpPr>
            <a:spLocks noGrp="1" noChangeArrowheads="1"/>
          </p:cNvSpPr>
          <p:nvPr>
            <p:ph type="title"/>
          </p:nvPr>
        </p:nvSpPr>
        <p:spPr>
          <a:xfrm>
            <a:off x="359446" y="356373"/>
            <a:ext cx="4550013" cy="138855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002060"/>
                </a:solidFill>
                <a:latin typeface="Times New Roman"/>
                <a:ea typeface="Calibri"/>
              </a:rPr>
              <a:t>В последний год жизни Таня ослепла и умерла от туберкулёза </a:t>
            </a:r>
            <a:br>
              <a:rPr lang="ru-RU" sz="3600" b="1" dirty="0">
                <a:solidFill>
                  <a:srgbClr val="002060"/>
                </a:solidFill>
                <a:latin typeface="Times New Roman"/>
                <a:ea typeface="Calibri"/>
              </a:rPr>
            </a:br>
            <a:r>
              <a:rPr lang="ru-RU" sz="3600" b="1" dirty="0">
                <a:solidFill>
                  <a:srgbClr val="002060"/>
                </a:solidFill>
                <a:latin typeface="Times New Roman"/>
                <a:ea typeface="Calibri"/>
              </a:rPr>
              <a:t>1 июля 1944 года. 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 txBox="1">
            <a:spLocks noChangeArrowheads="1"/>
          </p:cNvSpPr>
          <p:nvPr/>
        </p:nvSpPr>
        <p:spPr>
          <a:xfrm>
            <a:off x="7184156" y="3699129"/>
            <a:ext cx="3383389" cy="2082831"/>
          </a:xfrm>
          <a:prstGeom prst="rect">
            <a:avLst/>
          </a:prstGeom>
        </p:spPr>
        <p:txBody>
          <a:bodyPr vert="horz" lIns="101838" tIns="50920" rIns="101838" bIns="509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Могила, мемориал,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 надгробный памятник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Тани Савичевой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п. Шатки, Нижегородская обл.</a:t>
            </a:r>
          </a:p>
        </p:txBody>
      </p:sp>
      <p:pic>
        <p:nvPicPr>
          <p:cNvPr id="8" name="Picture 4" descr="0_41a2c_ac22bbef_L.jpg"/>
          <p:cNvPicPr>
            <a:picLocks noChangeAspect="1" noChangeArrowheads="1"/>
          </p:cNvPicPr>
          <p:nvPr/>
        </p:nvPicPr>
        <p:blipFill>
          <a:blip r:embed="rId4" cstate="print"/>
          <a:srcRect l="8107" t="3599" r="4741" b="4745"/>
          <a:stretch>
            <a:fillRect/>
          </a:stretch>
        </p:blipFill>
        <p:spPr bwMode="auto">
          <a:xfrm>
            <a:off x="123200" y="2625551"/>
            <a:ext cx="3548432" cy="4676320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38" y="124947"/>
            <a:ext cx="10479088" cy="1157129"/>
          </a:xfrm>
        </p:spPr>
        <p:txBody>
          <a:bodyPr>
            <a:normAutofit fontScale="90000"/>
          </a:bodyPr>
          <a:lstStyle/>
          <a:p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января 1943 г. – наступление на вражеский фронт</a:t>
            </a:r>
            <a:b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прорыв блокадного кольца!</a:t>
            </a:r>
            <a:r>
              <a:rPr lang="ru-RU" sz="2700" b="1" dirty="0"/>
              <a:t/>
            </a:r>
            <a:br>
              <a:rPr lang="ru-RU" sz="2700" b="1" dirty="0"/>
            </a:br>
            <a:endParaRPr lang="ru-RU" sz="2700" b="1" dirty="0"/>
          </a:p>
        </p:txBody>
      </p:sp>
      <p:pic>
        <p:nvPicPr>
          <p:cNvPr id="8196" name="Picture 4" descr="https://pomnisvoih.ru/wp-content/uploads/2018/01/Transparant-nad-dorogoy-severnee-st-Pogostie_1942_DOnoh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522" y="1468359"/>
            <a:ext cx="10355889" cy="583078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8245" y="124950"/>
            <a:ext cx="10108323" cy="518333"/>
          </a:xfrm>
          <a:prstGeom prst="rect">
            <a:avLst/>
          </a:prstGeom>
        </p:spPr>
        <p:txBody>
          <a:bodyPr wrap="square" lIns="101838" tIns="50920" rIns="101838" bIns="50920">
            <a:spAutoFit/>
          </a:bodyPr>
          <a:lstStyle/>
          <a:p>
            <a:pPr algn="ctr"/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27 января  1944 г.  Блокада Ленинграда окончательно снята!</a:t>
            </a:r>
          </a:p>
        </p:txBody>
      </p:sp>
      <p:sp>
        <p:nvSpPr>
          <p:cNvPr id="47110" name="AutoShape 6" descr="https://scontent-atl3-1.cdninstagram.com/vp/9ed692f41311f6b01f71392d5aa8f7d8/5CAE3E6C/t51.2885-15/e35/18443107_1144272635678213_7316277313274904576_n.jpg"/>
          <p:cNvSpPr>
            <a:spLocks noChangeAspect="1" noChangeArrowheads="1"/>
          </p:cNvSpPr>
          <p:nvPr/>
        </p:nvSpPr>
        <p:spPr bwMode="auto">
          <a:xfrm>
            <a:off x="178290" y="-154762"/>
            <a:ext cx="349303" cy="326533"/>
          </a:xfrm>
          <a:prstGeom prst="rect">
            <a:avLst/>
          </a:prstGeom>
          <a:noFill/>
        </p:spPr>
        <p:txBody>
          <a:bodyPr vert="horz" wrap="square" lIns="101838" tIns="50920" rIns="101838" bIns="509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7112" name="AutoShape 8" descr="https://im0-tub-ru.yandex.net/i?id=cea091a4725372f39043a30ce6880f31-l&amp;n=13"/>
          <p:cNvSpPr>
            <a:spLocks noChangeAspect="1" noChangeArrowheads="1"/>
          </p:cNvSpPr>
          <p:nvPr/>
        </p:nvSpPr>
        <p:spPr bwMode="auto">
          <a:xfrm>
            <a:off x="178290" y="-154762"/>
            <a:ext cx="349303" cy="326533"/>
          </a:xfrm>
          <a:prstGeom prst="rect">
            <a:avLst/>
          </a:prstGeom>
          <a:noFill/>
        </p:spPr>
        <p:txBody>
          <a:bodyPr vert="horz" wrap="square" lIns="101838" tIns="50920" rIns="101838" bIns="509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23059"/>
            <a:ext cx="10479088" cy="379897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514704"/>
            <a:ext cx="4084241" cy="28322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4241" y="4510416"/>
            <a:ext cx="6396628" cy="2829285"/>
          </a:xfrm>
          <a:prstGeom prst="rect">
            <a:avLst/>
          </a:prstGeom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001720" y="4589978"/>
            <a:ext cx="3383389" cy="211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838" tIns="50920" rIns="101838" bIns="509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Этот день стал одновременно одним из самых счастливых и самых скорбных. Ценой освобождения Ленинграда стали жизни 1 миллиона солдат Красной армии и миллиона мирных жителей. Такого в мировой истории не было.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166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"/>
            <a:ext cx="10479088" cy="856887"/>
          </a:xfrm>
          <a:prstGeom prst="rect">
            <a:avLst/>
          </a:prstGeom>
        </p:spPr>
        <p:txBody>
          <a:bodyPr wrap="square" lIns="101838" tIns="50920" rIns="101838" bIns="50920">
            <a:spAutoFit/>
          </a:bodyPr>
          <a:lstStyle/>
          <a:p>
            <a:pPr algn="ctr"/>
            <a:r>
              <a:rPr lang="ru-RU" sz="4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Ленинграда, вы - герои!</a:t>
            </a:r>
          </a:p>
        </p:txBody>
      </p:sp>
      <p:sp>
        <p:nvSpPr>
          <p:cNvPr id="50182" name="AutoShape 6" descr="http://www.zamnoy.com/image/photo/91228541/large.jpg?183628"/>
          <p:cNvSpPr>
            <a:spLocks noChangeAspect="1" noChangeArrowheads="1"/>
          </p:cNvSpPr>
          <p:nvPr/>
        </p:nvSpPr>
        <p:spPr bwMode="auto">
          <a:xfrm>
            <a:off x="178290" y="-154762"/>
            <a:ext cx="349303" cy="326533"/>
          </a:xfrm>
          <a:prstGeom prst="rect">
            <a:avLst/>
          </a:prstGeom>
          <a:noFill/>
        </p:spPr>
        <p:txBody>
          <a:bodyPr vert="horz" wrap="square" lIns="101838" tIns="50920" rIns="101838" bIns="509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" name="Picture 4" descr="D:\2017\МЕРОПРИЯТИЯ - 2017\27 ЯНВАРЯ. ДЕНЬ ПОЛНОГО ОСВОБОЖДЕНИЯ ЛЕНИНГРАДА\Фото\wow_4_3.jpg"/>
          <p:cNvPicPr>
            <a:picLocks noChangeAspect="1" noChangeArrowheads="1"/>
          </p:cNvPicPr>
          <p:nvPr/>
        </p:nvPicPr>
        <p:blipFill rotWithShape="1">
          <a:blip r:embed="rId3" cstate="print"/>
          <a:srcRect l="11388" t="5085"/>
          <a:stretch/>
        </p:blipFill>
        <p:spPr bwMode="auto">
          <a:xfrm>
            <a:off x="6679705" y="4736396"/>
            <a:ext cx="3748059" cy="2361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722929" y="1009180"/>
            <a:ext cx="5756158" cy="5088815"/>
          </a:xfrm>
          <a:prstGeom prst="rect">
            <a:avLst/>
          </a:prstGeom>
        </p:spPr>
        <p:txBody>
          <a:bodyPr wrap="square" lIns="101838" tIns="50920" rIns="101838" bIns="50920">
            <a:spAutoFit/>
          </a:bodyPr>
          <a:lstStyle/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Ленинграда,  вы - герои!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Подвиг ваш бесценен на века!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не будет больше горя.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Никогда, никогда, никогда!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Память о блокаде Ленинграда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трепетом в сердце храним.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мужество, силу, отвагу</a:t>
            </a:r>
          </a:p>
          <a:p>
            <a:pPr algn="ctr"/>
            <a:r>
              <a:rPr lang="ru-RU" sz="27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Ленинградцам спасибо говорим! </a:t>
            </a:r>
          </a:p>
          <a:p>
            <a:pPr algn="r"/>
            <a:r>
              <a:rPr lang="ru-RU" sz="2700" b="1" i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 Алексеева</a:t>
            </a:r>
          </a:p>
          <a:p>
            <a:pPr algn="r"/>
            <a:endParaRPr lang="ru-RU" sz="2700" b="1" i="1" dirty="0">
              <a:solidFill>
                <a:srgbClr val="1F497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700" b="1" i="1" dirty="0">
              <a:solidFill>
                <a:srgbClr val="1F497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700" b="1" dirty="0">
              <a:solidFill>
                <a:srgbClr val="1F497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178290" y="1153195"/>
            <a:ext cx="4800751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Метроном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35888" y="6095985"/>
            <a:ext cx="698606" cy="65306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40"/>
          <a:stretch/>
        </p:blipFill>
        <p:spPr bwMode="auto">
          <a:xfrm>
            <a:off x="11809" y="4735383"/>
            <a:ext cx="3157846" cy="2436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User\Downloads\img9 (1).jpg"/>
          <p:cNvPicPr>
            <a:picLocks noChangeAspect="1" noChangeArrowheads="1"/>
          </p:cNvPicPr>
          <p:nvPr/>
        </p:nvPicPr>
        <p:blipFill rotWithShape="1">
          <a:blip r:embed="rId8" cstate="print"/>
          <a:srcRect l="4125" t="28141" r="4379" b="3833"/>
          <a:stretch/>
        </p:blipFill>
        <p:spPr bwMode="auto">
          <a:xfrm>
            <a:off x="3210478" y="4719437"/>
            <a:ext cx="3469227" cy="2378313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0479088" cy="7346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3133" y="103686"/>
            <a:ext cx="10482220" cy="1241608"/>
          </a:xfrm>
          <a:prstGeom prst="rect">
            <a:avLst/>
          </a:prstGeom>
          <a:noFill/>
        </p:spPr>
        <p:txBody>
          <a:bodyPr wrap="square" lIns="101838" tIns="50920" rIns="101838" bIns="50920" rtlCol="0">
            <a:spAutoFit/>
          </a:bodyPr>
          <a:lstStyle/>
          <a:p>
            <a:pPr algn="ctr"/>
            <a:r>
              <a:rPr lang="ru-RU" sz="7400" b="1" dirty="0">
                <a:solidFill>
                  <a:srgbClr val="C00000"/>
                </a:solidFill>
                <a:latin typeface="Aquarelle" panose="03000500000000000000" pitchFamily="66" charset="-52"/>
                <a:cs typeface="Times New Roman" pitchFamily="18" charset="0"/>
              </a:rPr>
              <a:t>Блокада день за днем…</a:t>
            </a:r>
          </a:p>
        </p:txBody>
      </p:sp>
    </p:spTree>
    <p:extLst>
      <p:ext uri="{BB962C8B-B14F-4D97-AF65-F5344CB8AC3E}">
        <p14:creationId xmlns:p14="http://schemas.microsoft.com/office/powerpoint/2010/main" xmlns="" val="4134407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2684</TotalTime>
  <Words>357</Words>
  <Application>Microsoft Office PowerPoint</Application>
  <PresentationFormat>Произвольный</PresentationFormat>
  <Paragraphs>43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22 июня 1941 года на нашу страну напала фашистская Германия, правителем которой был лидер нацистов Адольф Гитлер, известный на весь мир своими чудовищными преступлениями против всего человечества.  </vt:lpstr>
      <vt:lpstr>Слайд 4</vt:lpstr>
      <vt:lpstr>Ожесточённые бои за город Ленинград </vt:lpstr>
      <vt:lpstr>Слайд 6</vt:lpstr>
      <vt:lpstr>  Зима 1941-1942 гг. – самый трагичный период для Ленинграда  </vt:lpstr>
      <vt:lpstr> Ладожское озеро – «Дорога жизни»  </vt:lpstr>
      <vt:lpstr>Слайд 9</vt:lpstr>
      <vt:lpstr>В осаждённом городе продолжали работать 39 школ.  Даже в таких жутких условиях дети учились. </vt:lpstr>
      <vt:lpstr>Слайд 11</vt:lpstr>
      <vt:lpstr>Дневник Тани Савичевой</vt:lpstr>
      <vt:lpstr>Слайд 13</vt:lpstr>
      <vt:lpstr>Слайд 14</vt:lpstr>
      <vt:lpstr> В последний год жизни Таня ослепла и умерла от туберкулёза  1 июля 1944 года. </vt:lpstr>
      <vt:lpstr>18 января 1943 г. – наступление на вражеский фронт  и прорыв блокадного кольца! 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GMR</cp:lastModifiedBy>
  <cp:revision>475</cp:revision>
  <dcterms:created xsi:type="dcterms:W3CDTF">2017-01-20T05:32:58Z</dcterms:created>
  <dcterms:modified xsi:type="dcterms:W3CDTF">2025-11-06T14:24:25Z</dcterms:modified>
</cp:coreProperties>
</file>