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4" autoAdjust="0"/>
    <p:restoredTop sz="94662" autoAdjust="0"/>
  </p:normalViewPr>
  <p:slideViewPr>
    <p:cSldViewPr>
      <p:cViewPr varScale="1">
        <p:scale>
          <a:sx n="70" d="100"/>
          <a:sy n="70" d="100"/>
        </p:scale>
        <p:origin x="-82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27.04.2025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27.04.2025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27.04.2025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27.04.2025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548680"/>
            <a:ext cx="7772400" cy="2160240"/>
          </a:xfrm>
          <a:solidFill>
            <a:srgbClr val="0070C0"/>
          </a:solidFill>
          <a:ln>
            <a:solidFill>
              <a:srgbClr val="FFFF00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</a:rPr>
              <a:t>Теоретическая механика</a:t>
            </a:r>
            <a:br>
              <a:rPr lang="ru-RU" sz="4000" b="1" dirty="0" smtClean="0">
                <a:solidFill>
                  <a:srgbClr val="FF0000"/>
                </a:solidFill>
              </a:rPr>
            </a:br>
            <a:r>
              <a:rPr lang="ru-RU" sz="2000" b="1" dirty="0" smtClean="0">
                <a:solidFill>
                  <a:schemeClr val="tx1"/>
                </a:solidFill>
              </a:rPr>
              <a:t>преподаватель ГАПОУ СО «СПТ» </a:t>
            </a:r>
            <a:r>
              <a:rPr lang="ru-RU" sz="2000" b="1" dirty="0" err="1" smtClean="0">
                <a:solidFill>
                  <a:schemeClr val="tx1"/>
                </a:solidFill>
              </a:rPr>
              <a:t>Зимакин</a:t>
            </a:r>
            <a:r>
              <a:rPr lang="ru-RU" sz="2000" b="1" dirty="0" smtClean="0">
                <a:solidFill>
                  <a:schemeClr val="tx1"/>
                </a:solidFill>
              </a:rPr>
              <a:t> О.А.</a:t>
            </a:r>
            <a:br>
              <a:rPr lang="ru-RU" sz="2000" b="1" dirty="0" smtClean="0">
                <a:solidFill>
                  <a:schemeClr val="tx1"/>
                </a:solidFill>
              </a:rPr>
            </a:b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2924944"/>
            <a:ext cx="6728792" cy="2376264"/>
          </a:xfrm>
          <a:ln>
            <a:noFill/>
          </a:ln>
        </p:spPr>
        <p:txBody>
          <a:bodyPr>
            <a:normAutofit fontScale="47500" lnSpcReduction="20000"/>
          </a:bodyPr>
          <a:lstStyle/>
          <a:p>
            <a:r>
              <a:rPr lang="ru-RU" sz="12000" b="1" i="1" dirty="0" smtClean="0">
                <a:solidFill>
                  <a:srgbClr val="002060"/>
                </a:solidFill>
              </a:rPr>
              <a:t>Статика</a:t>
            </a:r>
          </a:p>
          <a:p>
            <a:r>
              <a:rPr lang="ru-RU" sz="12000" b="1" i="1" dirty="0" smtClean="0">
                <a:solidFill>
                  <a:srgbClr val="002060"/>
                </a:solidFill>
              </a:rPr>
              <a:t>Аксиомы статики</a:t>
            </a:r>
          </a:p>
          <a:p>
            <a:endParaRPr lang="ru-RU" sz="3400" b="1" i="1" dirty="0" smtClean="0">
              <a:solidFill>
                <a:srgbClr val="FFFF00"/>
              </a:solidFill>
            </a:endParaRPr>
          </a:p>
          <a:p>
            <a:endParaRPr lang="ru-RU" sz="54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1223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75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54416" y="622428"/>
            <a:ext cx="72728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>
                <a:solidFill>
                  <a:srgbClr val="C00000"/>
                </a:solidFill>
              </a:rPr>
              <a:t>Статика – раздел теоретической механики, в котором </a:t>
            </a:r>
            <a:r>
              <a:rPr lang="ru-RU" sz="2000" dirty="0" smtClean="0">
                <a:solidFill>
                  <a:srgbClr val="C00000"/>
                </a:solidFill>
              </a:rPr>
              <a:t>изучаются</a:t>
            </a:r>
            <a:r>
              <a:rPr lang="ru-RU" sz="2400" dirty="0" smtClean="0">
                <a:solidFill>
                  <a:srgbClr val="C00000"/>
                </a:solidFill>
              </a:rPr>
              <a:t> условия равновесия тела</a:t>
            </a:r>
            <a:endParaRPr lang="ru-RU" sz="2400" dirty="0">
              <a:solidFill>
                <a:srgbClr val="C0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54416" y="1556792"/>
            <a:ext cx="77060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 smtClean="0">
                <a:solidFill>
                  <a:srgbClr val="002060"/>
                </a:solidFill>
              </a:rPr>
              <a:t>Тело находится в равновесии, если оно находится в состоянии покоя или  равномерного прямолинейного движения</a:t>
            </a:r>
            <a:endParaRPr lang="ru-RU" sz="2000" dirty="0">
              <a:solidFill>
                <a:srgbClr val="00206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6619" y="2670507"/>
            <a:ext cx="75905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solidFill>
                  <a:srgbClr val="00B050"/>
                </a:solidFill>
              </a:rPr>
              <a:t>Сила</a:t>
            </a:r>
            <a:r>
              <a:rPr lang="ru-RU" sz="2000" dirty="0" smtClean="0"/>
              <a:t> – физическая величина, выражающая меру взаимодействия </a:t>
            </a:r>
          </a:p>
          <a:p>
            <a:r>
              <a:rPr lang="ru-RU" sz="2000" dirty="0" smtClean="0"/>
              <a:t>двух тел. </a:t>
            </a:r>
            <a:endParaRPr lang="ru-RU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2555776" y="2264678"/>
            <a:ext cx="25811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B0F0"/>
                </a:solidFill>
              </a:rPr>
              <a:t>Основные определения</a:t>
            </a:r>
            <a:endParaRPr lang="ru-RU" dirty="0">
              <a:solidFill>
                <a:srgbClr val="00B0F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12685" y="3284984"/>
            <a:ext cx="6806672" cy="1477328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ru-RU" dirty="0" smtClean="0"/>
              <a:t>Сила –величина векторная. </a:t>
            </a:r>
          </a:p>
          <a:p>
            <a:r>
              <a:rPr lang="ru-RU" dirty="0" smtClean="0"/>
              <a:t>Для силы, как для любого вектора, необходимы 3 составляющие:</a:t>
            </a:r>
          </a:p>
          <a:p>
            <a:pPr marL="342900" indent="-342900">
              <a:buAutoNum type="arabicPeriod"/>
            </a:pPr>
            <a:r>
              <a:rPr lang="ru-RU" dirty="0" smtClean="0"/>
              <a:t>Точка приложения</a:t>
            </a:r>
          </a:p>
          <a:p>
            <a:pPr marL="342900" indent="-342900">
              <a:buAutoNum type="arabicPeriod"/>
            </a:pPr>
            <a:r>
              <a:rPr lang="ru-RU" dirty="0"/>
              <a:t> Н</a:t>
            </a:r>
            <a:r>
              <a:rPr lang="ru-RU" dirty="0" smtClean="0"/>
              <a:t>аправление действия</a:t>
            </a:r>
          </a:p>
          <a:p>
            <a:pPr marL="342900" indent="-342900">
              <a:buAutoNum type="arabicPeriod"/>
            </a:pPr>
            <a:r>
              <a:rPr lang="ru-RU" dirty="0" smtClean="0"/>
              <a:t>Величина (модуль)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11560" y="4762312"/>
            <a:ext cx="62263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Материальная точка </a:t>
            </a:r>
            <a:r>
              <a:rPr lang="ru-RU" dirty="0" smtClean="0"/>
              <a:t>– точка, обладающая массой или тело,</a:t>
            </a:r>
          </a:p>
          <a:p>
            <a:r>
              <a:rPr lang="ru-RU" dirty="0" smtClean="0"/>
              <a:t> размерами которого можно пренебречь.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5399125"/>
            <a:ext cx="69894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Линия действия силы </a:t>
            </a:r>
            <a:r>
              <a:rPr lang="ru-RU" dirty="0" smtClean="0"/>
              <a:t>– прямая, по которой действует вектор силы.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7135821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500"/>
                            </p:stCondLst>
                            <p:childTnLst>
                              <p:par>
                                <p:cTn id="28" presetID="16" presetClass="entr" presetSubtype="2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3" grpId="0"/>
      <p:bldP spid="6" grpId="0"/>
      <p:bldP spid="7" grpId="0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997860" y="548680"/>
            <a:ext cx="52854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Система сил </a:t>
            </a:r>
            <a:r>
              <a:rPr lang="ru-RU" dirty="0" smtClean="0"/>
              <a:t>(СС) – все силы действующие на тело.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689889" y="1308048"/>
            <a:ext cx="723307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Равнодействующая система сил </a:t>
            </a:r>
            <a:r>
              <a:rPr lang="ru-RU" dirty="0" smtClean="0"/>
              <a:t>– сила эквивалентная (оказывающая</a:t>
            </a:r>
          </a:p>
          <a:p>
            <a:r>
              <a:rPr lang="ru-RU" dirty="0" smtClean="0"/>
              <a:t> такое же механическое действие) данной системе сил, равная </a:t>
            </a:r>
          </a:p>
          <a:p>
            <a:r>
              <a:rPr lang="ru-RU" dirty="0" smtClean="0"/>
              <a:t>геометрической </a:t>
            </a:r>
            <a:r>
              <a:rPr lang="ru-RU" dirty="0"/>
              <a:t> </a:t>
            </a:r>
            <a:r>
              <a:rPr lang="ru-RU" dirty="0" smtClean="0"/>
              <a:t>сумме всех векторов сил, действующих в системе.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Прямоугольник 5"/>
              <p:cNvSpPr/>
              <p:nvPr/>
            </p:nvSpPr>
            <p:spPr>
              <a:xfrm>
                <a:off x="1765496" y="2420888"/>
                <a:ext cx="3238552" cy="41030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ru-RU" i="1" smtClean="0">
                            <a:solidFill>
                              <a:srgbClr val="00B050"/>
                            </a:solidFill>
                            <a:latin typeface="Cambria Math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ru-RU" i="1" smtClean="0">
                                <a:solidFill>
                                  <a:srgbClr val="00B050"/>
                                </a:solidFill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b="0" i="1" smtClean="0">
                                <a:solidFill>
                                  <a:srgbClr val="00B050"/>
                                </a:solidFill>
                                <a:latin typeface="Cambria Math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n-US" i="1" smtClean="0">
                            <a:solidFill>
                              <a:srgbClr val="00B050"/>
                            </a:solidFill>
                            <a:latin typeface="Cambria Math"/>
                          </a:rPr>
                          <m:t>Ʃ</m:t>
                        </m:r>
                      </m:sub>
                    </m:sSub>
                    <m:r>
                      <a:rPr lang="en-US" i="1" smtClean="0">
                        <a:solidFill>
                          <a:srgbClr val="00B050"/>
                        </a:solidFill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i="1" smtClean="0">
                            <a:solidFill>
                              <a:srgbClr val="00B050"/>
                            </a:solidFill>
                            <a:latin typeface="Cambria Math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n-US" i="1" smtClean="0">
                                <a:solidFill>
                                  <a:srgbClr val="00B050"/>
                                </a:solidFill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b="0" i="1" smtClean="0">
                                <a:solidFill>
                                  <a:srgbClr val="00B050"/>
                                </a:solidFill>
                                <a:latin typeface="Cambria Math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n-US" b="0" i="1" smtClean="0">
                            <a:solidFill>
                              <a:srgbClr val="00B050"/>
                            </a:solidFill>
                            <a:latin typeface="Cambria Math"/>
                          </a:rPr>
                          <m:t>1 </m:t>
                        </m:r>
                      </m:sub>
                    </m:sSub>
                  </m:oMath>
                </a14:m>
                <a:r>
                  <a:rPr lang="en-US" dirty="0" smtClean="0">
                    <a:solidFill>
                      <a:srgbClr val="00B050"/>
                    </a:solidFill>
                  </a:rPr>
                  <a:t>+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dirty="0" smtClean="0">
                            <a:solidFill>
                              <a:srgbClr val="00B050"/>
                            </a:solidFill>
                            <a:latin typeface="Cambria Math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n-US" i="1" dirty="0" smtClean="0">
                                <a:solidFill>
                                  <a:srgbClr val="00B050"/>
                                </a:solidFill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b="0" i="1" dirty="0" smtClean="0">
                                <a:solidFill>
                                  <a:srgbClr val="00B050"/>
                                </a:solidFill>
                                <a:latin typeface="Cambria Math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n-US" b="0" i="1" dirty="0" smtClean="0">
                            <a:solidFill>
                              <a:srgbClr val="00B050"/>
                            </a:solidFill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en-US" b="0" i="0" dirty="0" smtClean="0">
                        <a:solidFill>
                          <a:srgbClr val="00B050"/>
                        </a:solidFill>
                        <a:latin typeface="Cambria Math"/>
                      </a:rPr>
                      <m:t>+.. +</m:t>
                    </m:r>
                    <m:sSub>
                      <m:sSubPr>
                        <m:ctrlPr>
                          <a:rPr lang="en-US" b="0" i="1" dirty="0" smtClean="0">
                            <a:solidFill>
                              <a:srgbClr val="00B050"/>
                            </a:solidFill>
                            <a:latin typeface="Cambria Math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n-US" b="0" i="1" dirty="0" smtClean="0">
                                <a:solidFill>
                                  <a:srgbClr val="00B050"/>
                                </a:solidFill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b="0" i="1" dirty="0" smtClean="0">
                                <a:solidFill>
                                  <a:srgbClr val="00B050"/>
                                </a:solidFill>
                                <a:latin typeface="Cambria Math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n-US" b="0" i="1" dirty="0" smtClean="0">
                            <a:solidFill>
                              <a:srgbClr val="00B050"/>
                            </a:solidFill>
                            <a:latin typeface="Cambria Math"/>
                          </a:rPr>
                          <m:t>𝑛</m:t>
                        </m:r>
                        <m:r>
                          <a:rPr lang="en-US" b="0" i="1" dirty="0" smtClean="0">
                            <a:solidFill>
                              <a:srgbClr val="00B050"/>
                            </a:solidFill>
                            <a:latin typeface="Cambria Math"/>
                          </a:rPr>
                          <m:t> </m:t>
                        </m:r>
                      </m:sub>
                    </m:sSub>
                  </m:oMath>
                </a14:m>
                <a:r>
                  <a:rPr lang="en-US" dirty="0" smtClean="0">
                    <a:solidFill>
                      <a:srgbClr val="00B050"/>
                    </a:solidFill>
                  </a:rPr>
                  <a:t>=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ctrlPr>
                          <a:rPr lang="en-US" i="1" dirty="0" smtClean="0">
                            <a:solidFill>
                              <a:srgbClr val="00B050"/>
                            </a:solidFill>
                            <a:latin typeface="Cambria Math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b="0" i="1" dirty="0" smtClean="0">
                            <a:solidFill>
                              <a:srgbClr val="00B050"/>
                            </a:solidFill>
                            <a:latin typeface="Cambria Math"/>
                          </a:rPr>
                          <m:t>𝑖</m:t>
                        </m:r>
                        <m:r>
                          <a:rPr lang="en-US" b="0" i="1" dirty="0" smtClean="0">
                            <a:solidFill>
                              <a:srgbClr val="00B050"/>
                            </a:solidFill>
                            <a:latin typeface="Cambria Math"/>
                          </a:rPr>
                          <m:t>=1</m:t>
                        </m:r>
                      </m:sub>
                      <m:sup>
                        <m:r>
                          <a:rPr lang="en-US" b="0" i="1" dirty="0" smtClean="0">
                            <a:solidFill>
                              <a:srgbClr val="00B050"/>
                            </a:solidFill>
                            <a:latin typeface="Cambria Math"/>
                          </a:rPr>
                          <m:t>𝑛</m:t>
                        </m:r>
                      </m:sup>
                      <m:e>
                        <m:sSub>
                          <m:sSubPr>
                            <m:ctrlPr>
                              <a:rPr lang="en-US" i="1" dirty="0" smtClean="0">
                                <a:solidFill>
                                  <a:srgbClr val="00B050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acc>
                              <m:accPr>
                                <m:chr m:val="⃗"/>
                                <m:ctrlPr>
                                  <a:rPr lang="en-US" i="1" dirty="0" smtClean="0">
                                    <a:solidFill>
                                      <a:srgbClr val="00B050"/>
                                    </a:solidFill>
                                    <a:latin typeface="Cambria Math"/>
                                  </a:rPr>
                                </m:ctrlPr>
                              </m:accPr>
                              <m:e>
                                <m:r>
                                  <a:rPr lang="en-US" b="0" i="1" dirty="0" smtClean="0">
                                    <a:solidFill>
                                      <a:srgbClr val="00B050"/>
                                    </a:solidFill>
                                    <a:latin typeface="Cambria Math"/>
                                  </a:rPr>
                                  <m:t>𝐹</m:t>
                                </m:r>
                              </m:e>
                            </m:acc>
                          </m:e>
                          <m:sub>
                            <m:r>
                              <a:rPr lang="en-US" b="0" i="1" dirty="0" smtClean="0">
                                <a:solidFill>
                                  <a:srgbClr val="00B050"/>
                                </a:solidFill>
                                <a:latin typeface="Cambria Math"/>
                              </a:rPr>
                              <m:t>𝑖</m:t>
                            </m:r>
                          </m:sub>
                        </m:sSub>
                      </m:e>
                    </m:nary>
                  </m:oMath>
                </a14:m>
                <a:endParaRPr lang="ru-RU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6" name="Прямоугольник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65496" y="2420888"/>
                <a:ext cx="3238552" cy="410305"/>
              </a:xfrm>
              <a:prstGeom prst="rect">
                <a:avLst/>
              </a:prstGeom>
              <a:blipFill rotWithShape="1">
                <a:blip r:embed="rId2"/>
                <a:stretch>
                  <a:fillRect t="-98507" b="-16865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689889" y="938716"/>
            <a:ext cx="79818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Эквивалентная система сил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система сил, действующая так же как заданная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89889" y="3011140"/>
            <a:ext cx="805733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Уравновешенная система сил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(эквивалентная нулю) – система сил ,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равнодействующая которых равна нулю, то есть будучи приложенной к телу не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Изменяет его состояния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8923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16" presetClass="entr" presetSubtype="2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6" grpId="0"/>
      <p:bldP spid="4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65546" y="476672"/>
            <a:ext cx="43374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Классификация систем сил</a:t>
            </a:r>
            <a:endParaRPr lang="ru-RU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999892"/>
            <a:ext cx="77155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зависимости от расположения линий действия сил, системы сил бывают: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99592" y="1460801"/>
            <a:ext cx="60514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Плоская система сил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система сил, линии действия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которых лежат в одной плоскости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99592" y="2108597"/>
            <a:ext cx="76193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Пространственная система сил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система сил , линии действий которых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расположены в разных плоскостях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99592" y="2739494"/>
            <a:ext cx="68423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Сходящаяся система сил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система сил, линии действия которых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пересекаются в одной точке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99592" y="3376672"/>
            <a:ext cx="6973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ru-RU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Параллельная система сил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система сил линии действия которых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параллельны друг другу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99592" y="4019555"/>
            <a:ext cx="770076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ru-RU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Система произвольно расположенных сил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система сил, линии действия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которых расположены произвольно в плоскости или пространстве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35371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0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0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59832" y="764704"/>
            <a:ext cx="26884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Аксиомы статики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71600" y="1275405"/>
            <a:ext cx="33692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Аксиома 1.  Принцип инерции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475656" y="1644737"/>
            <a:ext cx="70647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Всякое изолированное материальное тело находится в равновесии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(состояние покоя или равномерного прямолинейного движения) пока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риложенные силы не выведут его из этого состояния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71600" y="2568067"/>
            <a:ext cx="44386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Аксиома 2. Условие равновесия двух сил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27784" y="2908197"/>
            <a:ext cx="719498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Две силы образуют уравновешенную систему сил тогда и только тогда,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огда они лежат на одной прямой, равны по модулю и направлены в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разные стороны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" name="Прямая со стрелкой 11"/>
          <p:cNvCxnSpPr/>
          <p:nvPr/>
        </p:nvCxnSpPr>
        <p:spPr>
          <a:xfrm flipH="1">
            <a:off x="2561650" y="4581128"/>
            <a:ext cx="714206" cy="21602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flipV="1">
            <a:off x="3995936" y="4149080"/>
            <a:ext cx="720080" cy="21602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 flipV="1">
            <a:off x="1958187" y="4072426"/>
            <a:ext cx="3059602" cy="9361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2058179" y="4394221"/>
                <a:ext cx="503471" cy="4029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i="1" smtClean="0">
                              <a:latin typeface="Cambria Math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ru-RU" i="1" smtClean="0">
                                  <a:latin typeface="Cambria Math"/>
                                </a:rPr>
                              </m:ctrlPr>
                            </m:accPr>
                            <m:e>
                              <m:r>
                                <a:rPr lang="ru-RU" b="0" i="1" smtClean="0">
                                  <a:latin typeface="Cambria Math"/>
                                </a:rPr>
                                <m:t> </m:t>
                              </m:r>
                              <m:r>
                                <a:rPr lang="en-US" b="0" i="1" smtClean="0">
                                  <a:latin typeface="Cambria Math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n-US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8179" y="4394221"/>
                <a:ext cx="503471" cy="402931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4567777" y="4178197"/>
                <a:ext cx="457498" cy="4029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i="1" smtClean="0">
                              <a:latin typeface="Cambria Math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ru-RU" i="1" smtClean="0">
                                  <a:latin typeface="Cambria Math"/>
                                </a:rPr>
                              </m:ctrlPr>
                            </m:accPr>
                            <m:e>
                              <m:r>
                                <a:rPr lang="en-US" b="0" i="1" smtClean="0">
                                  <a:latin typeface="Cambria Math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n-US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67777" y="4178197"/>
                <a:ext cx="457498" cy="402931"/>
              </a:xfrm>
              <a:prstGeom prst="rect">
                <a:avLst/>
              </a:prstGeom>
              <a:blipFill rotWithShape="1">
                <a:blip r:embed="rId3"/>
                <a:stretch>
                  <a:fillRect t="-22727" r="-2533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6372200" y="4072426"/>
                <a:ext cx="100811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ru-RU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1 </m:t>
                        </m:r>
                      </m:sub>
                    </m:sSub>
                  </m:oMath>
                </a14:m>
                <a:r>
                  <a:rPr lang="en-US" dirty="0" smtClean="0"/>
                  <a:t>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endParaRPr lang="ru-RU" dirty="0"/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72200" y="4072426"/>
                <a:ext cx="1008112" cy="369332"/>
              </a:xfrm>
              <a:prstGeom prst="rect">
                <a:avLst/>
              </a:prstGeom>
              <a:blipFill rotWithShape="1">
                <a:blip r:embed="rId4"/>
                <a:stretch>
                  <a:fillRect t="-8197" b="-2459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6208068" y="4581128"/>
                <a:ext cx="1172244" cy="4029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ru-RU" i="1" smtClean="0">
                            <a:latin typeface="Cambria Math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ru-RU" i="1" smtClean="0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1 </m:t>
                        </m:r>
                      </m:sub>
                    </m:sSub>
                  </m:oMath>
                </a14:m>
                <a:r>
                  <a:rPr lang="en-US" dirty="0" smtClean="0"/>
                  <a:t>+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dirty="0" smtClean="0">
                            <a:latin typeface="Cambria Math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n-US" i="1" dirty="0" smtClean="0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b="0" i="1" dirty="0" smtClean="0">
                                <a:latin typeface="Cambria Math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n-US" b="0" i="1" dirty="0" smtClean="0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dirty="0" smtClean="0"/>
                  <a:t> = 0</a:t>
                </a:r>
                <a:endParaRPr lang="ru-RU" dirty="0"/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8068" y="4581128"/>
                <a:ext cx="1172244" cy="402931"/>
              </a:xfrm>
              <a:prstGeom prst="rect">
                <a:avLst/>
              </a:prstGeom>
              <a:blipFill rotWithShape="1">
                <a:blip r:embed="rId5"/>
                <a:stretch>
                  <a:fillRect t="-22388" r="-3109" b="-2238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0456151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19" grpId="0"/>
      <p:bldP spid="21" grpId="0"/>
      <p:bldP spid="22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53131" y="660337"/>
            <a:ext cx="54521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Аксиома 3. Закон присоединения и отбрасывания 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уравновешенной системы сил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87624" y="1306669"/>
            <a:ext cx="70567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любую точку системы сил можно добавить или отбросить  от нее уравновешенную систему сил. Действие системы сил от этого не изменится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40111" y="2229999"/>
            <a:ext cx="26176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Следствие из аксиомы 3 </a:t>
            </a:r>
            <a:endParaRPr lang="ru-RU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53131" y="2564904"/>
            <a:ext cx="709675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Силу, приложенную к точке тела, можно переносить любую другую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очку, расположенную на линии ее  действия, действие силы при этом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не изменится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 flipV="1">
            <a:off x="2003139" y="3705885"/>
            <a:ext cx="3384376" cy="100811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1318656" y="3767362"/>
            <a:ext cx="4320480" cy="100811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flipV="1">
            <a:off x="1907704" y="4437112"/>
            <a:ext cx="1008112" cy="288032"/>
          </a:xfrm>
          <a:prstGeom prst="straightConnector1">
            <a:avLst/>
          </a:prstGeom>
          <a:ln w="28575">
            <a:solidFill>
              <a:schemeClr val="tx2">
                <a:lumMod val="75000"/>
              </a:schemeClr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4932040" y="4595454"/>
            <a:ext cx="1492185" cy="36004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29782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2.17391E-6 L -0.16823 -0.04926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420" y="-24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3.70953E-6 L 0.18906 -0.07332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44" y="-36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23728" y="404664"/>
            <a:ext cx="47991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Аксиома 4. Правила сложения векторов сил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7584" y="773996"/>
            <a:ext cx="27487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4.1 Правило треугольника</a:t>
            </a:r>
            <a:endParaRPr lang="ru-RU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87624" y="1165979"/>
            <a:ext cx="719536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Равнодействующая двух сил равна замыкающей стороне треугольника,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построенного на векторах этих сил и соединяет начало первой силы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 концом второй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7584" y="3225145"/>
            <a:ext cx="31522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4.2 Правило параллелограмма</a:t>
            </a:r>
            <a:endParaRPr lang="ru-RU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87623" y="3594477"/>
            <a:ext cx="711393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Равнодействующая двух сил, приложенных к одной точке, приложена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 этой же точке и равна диагонали параллелограмма построенного на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этих силах, как на сторонах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Прямая со стрелкой 7"/>
          <p:cNvCxnSpPr/>
          <p:nvPr/>
        </p:nvCxnSpPr>
        <p:spPr>
          <a:xfrm flipV="1">
            <a:off x="1835696" y="2464725"/>
            <a:ext cx="568024" cy="576064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2377567" y="2464725"/>
            <a:ext cx="1172565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742682" y="2427266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F1</a:t>
            </a:r>
            <a:endParaRPr lang="ru-RU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052547" y="2041974"/>
            <a:ext cx="4090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F2</a:t>
            </a:r>
            <a:endParaRPr lang="ru-RU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cxnSp>
        <p:nvCxnSpPr>
          <p:cNvPr id="16" name="Прямая со стрелкой 15"/>
          <p:cNvCxnSpPr/>
          <p:nvPr/>
        </p:nvCxnSpPr>
        <p:spPr>
          <a:xfrm flipV="1">
            <a:off x="1835696" y="2464725"/>
            <a:ext cx="1625937" cy="57606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2904109" y="2667109"/>
            <a:ext cx="296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F</a:t>
            </a:r>
            <a:endParaRPr lang="ru-RU" b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4283968" y="2199345"/>
                <a:ext cx="1245406" cy="4029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ru-RU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en-US" b="0" i="1" smtClean="0">
                            <a:latin typeface="Cambria Math"/>
                          </a:rPr>
                          <m:t>𝐹</m:t>
                        </m:r>
                      </m:e>
                    </m:acc>
                  </m:oMath>
                </a14:m>
                <a:r>
                  <a:rPr lang="en-US" dirty="0" smtClean="0"/>
                  <a:t>=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n-US" i="1" smtClean="0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1 </m:t>
                        </m:r>
                      </m:sub>
                    </m:sSub>
                  </m:oMath>
                </a14:m>
                <a:r>
                  <a:rPr lang="en-US" dirty="0" smtClean="0"/>
                  <a:t>+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dirty="0" smtClean="0">
                            <a:latin typeface="Cambria Math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n-US" i="1" dirty="0" smtClean="0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b="0" i="1" dirty="0" smtClean="0">
                                <a:latin typeface="Cambria Math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n-US" b="0" i="1" dirty="0" smtClean="0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dirty="0" smtClean="0"/>
                  <a:t> </a:t>
                </a:r>
                <a:endParaRPr lang="ru-RU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83968" y="2199345"/>
                <a:ext cx="1245406" cy="402931"/>
              </a:xfrm>
              <a:prstGeom prst="rect">
                <a:avLst/>
              </a:prstGeom>
              <a:blipFill rotWithShape="1">
                <a:blip r:embed="rId2"/>
                <a:stretch>
                  <a:fillRect t="-22727" r="-11275" b="-2424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0" name="Прямая со стрелкой 19"/>
          <p:cNvCxnSpPr/>
          <p:nvPr/>
        </p:nvCxnSpPr>
        <p:spPr>
          <a:xfrm flipV="1">
            <a:off x="1331640" y="4891703"/>
            <a:ext cx="792088" cy="864096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1331640" y="5733256"/>
            <a:ext cx="1572469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>
            <a:off x="2117874" y="4869160"/>
            <a:ext cx="159003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 flipV="1">
            <a:off x="2904109" y="4869160"/>
            <a:ext cx="803795" cy="86409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flipV="1">
            <a:off x="1331640" y="4869160"/>
            <a:ext cx="2376264" cy="86409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1384251" y="4954419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F1</a:t>
            </a:r>
            <a:endParaRPr lang="ru-RU" b="1" dirty="0"/>
          </a:p>
        </p:txBody>
      </p:sp>
      <p:sp>
        <p:nvSpPr>
          <p:cNvPr id="34" name="TextBox 33"/>
          <p:cNvSpPr txBox="1"/>
          <p:nvPr/>
        </p:nvSpPr>
        <p:spPr>
          <a:xfrm>
            <a:off x="1999442" y="5733256"/>
            <a:ext cx="4090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F2</a:t>
            </a:r>
            <a:endParaRPr lang="ru-RU" b="1" dirty="0"/>
          </a:p>
        </p:txBody>
      </p:sp>
      <p:sp>
        <p:nvSpPr>
          <p:cNvPr id="35" name="TextBox 34"/>
          <p:cNvSpPr txBox="1"/>
          <p:nvPr/>
        </p:nvSpPr>
        <p:spPr>
          <a:xfrm>
            <a:off x="3707904" y="4966698"/>
            <a:ext cx="296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F</a:t>
            </a:r>
            <a:endParaRPr lang="ru-RU" b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5309999" y="4499828"/>
                <a:ext cx="1331968" cy="4029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n-US" b="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en-US" b="0" i="1" smtClean="0">
                            <a:latin typeface="Cambria Math"/>
                          </a:rPr>
                          <m:t>𝐹</m:t>
                        </m:r>
                      </m:e>
                    </m:acc>
                    <m:r>
                      <a:rPr lang="en-US" b="0" i="1" smtClean="0">
                        <a:latin typeface="Cambria Math"/>
                      </a:rPr>
                      <m:t>= </m:t>
                    </m:r>
                    <m:sSub>
                      <m:sSubPr>
                        <m:ctrlPr>
                          <a:rPr lang="en-US" b="0" i="1" smtClean="0">
                            <a:latin typeface="Cambria Math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n-US" b="0" i="1" smtClean="0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1 </m:t>
                        </m:r>
                      </m:sub>
                    </m:sSub>
                  </m:oMath>
                </a14:m>
                <a:r>
                  <a:rPr lang="en-US" dirty="0" smtClean="0"/>
                  <a:t>+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dirty="0" smtClean="0">
                            <a:latin typeface="Cambria Math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n-US" i="1" dirty="0" smtClean="0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b="0" i="1" dirty="0" smtClean="0">
                                <a:latin typeface="Cambria Math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n-US" b="0" i="1" dirty="0" smtClean="0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endParaRPr lang="ru-RU" dirty="0"/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9999" y="4499828"/>
                <a:ext cx="1331968" cy="402931"/>
              </a:xfrm>
              <a:prstGeom prst="rect">
                <a:avLst/>
              </a:prstGeom>
              <a:blipFill rotWithShape="1">
                <a:blip r:embed="rId3"/>
                <a:stretch>
                  <a:fillRect t="-22727" r="-14612" b="-2424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23107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5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5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8500"/>
                            </p:stCondLst>
                            <p:childTnLst>
                              <p:par>
                                <p:cTn id="44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9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11" grpId="0"/>
      <p:bldP spid="12" grpId="0"/>
      <p:bldP spid="17" grpId="0"/>
      <p:bldP spid="18" grpId="0"/>
      <p:bldP spid="33" grpId="0"/>
      <p:bldP spid="34" grpId="0"/>
      <p:bldP spid="35" grpId="0"/>
      <p:bldP spid="4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03648" y="476672"/>
            <a:ext cx="25599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Следствие из аксиомы 4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3568" y="887895"/>
            <a:ext cx="74182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Силу, приложенную к телу, можно заменить эквивалентной системой сил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1979712" y="1556792"/>
            <a:ext cx="0" cy="9361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1979712" y="2492896"/>
            <a:ext cx="12961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flipV="1">
            <a:off x="1979712" y="2028649"/>
            <a:ext cx="936104" cy="46805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1979714" y="2519352"/>
            <a:ext cx="936104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H="1" flipV="1">
            <a:off x="1979712" y="1916832"/>
            <a:ext cx="2" cy="46805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1487335" y="1826100"/>
                <a:ext cx="492379" cy="39478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𝑭</m:t>
                          </m:r>
                        </m:e>
                        <m:sub>
                          <m:r>
                            <a:rPr lang="en-US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𝒚</m:t>
                          </m:r>
                        </m:sub>
                      </m:sSub>
                    </m:oMath>
                  </m:oMathPara>
                </a14:m>
                <a:endParaRPr lang="ru-RU" b="1" dirty="0"/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87335" y="1826100"/>
                <a:ext cx="492379" cy="394788"/>
              </a:xfrm>
              <a:prstGeom prst="rect">
                <a:avLst/>
              </a:prstGeom>
              <a:blipFill rotWithShape="1">
                <a:blip r:embed="rId2"/>
                <a:stretch>
                  <a:fillRect b="-625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2447766" y="2529526"/>
                <a:ext cx="48917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𝑭</m:t>
                          </m:r>
                        </m:e>
                        <m:sub>
                          <m:r>
                            <a:rPr lang="en-US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𝒙</m:t>
                          </m:r>
                        </m:sub>
                      </m:sSub>
                    </m:oMath>
                  </m:oMathPara>
                </a14:m>
                <a:endParaRPr lang="ru-RU" b="1" dirty="0"/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7766" y="2529526"/>
                <a:ext cx="489172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4499992" y="1597441"/>
                <a:ext cx="1181221" cy="43120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ru-RU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en-US" b="0" i="1" smtClean="0">
                            <a:latin typeface="Cambria Math"/>
                          </a:rPr>
                          <m:t>𝐹</m:t>
                        </m:r>
                      </m:e>
                    </m:acc>
                  </m:oMath>
                </a14:m>
                <a:r>
                  <a:rPr lang="en-US" dirty="0" smtClean="0"/>
                  <a:t> 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n-US" i="1" smtClean="0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𝑥</m:t>
                        </m:r>
                        <m:r>
                          <a:rPr lang="en-US" b="0" i="1" smtClean="0">
                            <a:latin typeface="Cambria Math"/>
                          </a:rPr>
                          <m:t> </m:t>
                        </m:r>
                      </m:sub>
                    </m:sSub>
                  </m:oMath>
                </a14:m>
                <a:r>
                  <a:rPr lang="en-US" dirty="0" smtClean="0"/>
                  <a:t>+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dirty="0" smtClean="0">
                            <a:latin typeface="Cambria Math"/>
                          </a:rPr>
                        </m:ctrlPr>
                      </m:sSubPr>
                      <m:e>
                        <m:acc>
                          <m:accPr>
                            <m:chr m:val="⃗"/>
                            <m:ctrlPr>
                              <a:rPr lang="en-US" i="1" dirty="0" smtClean="0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en-US" b="0" i="1" dirty="0" smtClean="0">
                                <a:latin typeface="Cambria Math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n-US" b="0" i="1" dirty="0" smtClean="0">
                            <a:latin typeface="Cambria Math"/>
                          </a:rPr>
                          <m:t>𝑦</m:t>
                        </m:r>
                      </m:sub>
                    </m:sSub>
                  </m:oMath>
                </a14:m>
                <a:endParaRPr lang="ru-RU" dirty="0"/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9992" y="1597441"/>
                <a:ext cx="1181221" cy="431208"/>
              </a:xfrm>
              <a:prstGeom prst="rect">
                <a:avLst/>
              </a:prstGeom>
              <a:blipFill rotWithShape="1">
                <a:blip r:embed="rId4"/>
                <a:stretch>
                  <a:fillRect t="-19718" r="-17010" b="-1690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TextBox 25"/>
          <p:cNvSpPr txBox="1"/>
          <p:nvPr/>
        </p:nvSpPr>
        <p:spPr>
          <a:xfrm>
            <a:off x="830090" y="3131676"/>
            <a:ext cx="4891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Аксиома 5. Закон действия и противодействия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83568" y="3523005"/>
            <a:ext cx="72726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Силы действия двух твердых тел друг на друга лежат на одной прямой,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равны по модулю и направлены в разные стороны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9" name="Прямая соединительная линия 28"/>
          <p:cNvCxnSpPr/>
          <p:nvPr/>
        </p:nvCxnSpPr>
        <p:spPr>
          <a:xfrm>
            <a:off x="1901941" y="5157192"/>
            <a:ext cx="241797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Овал 30"/>
          <p:cNvSpPr/>
          <p:nvPr/>
        </p:nvSpPr>
        <p:spPr>
          <a:xfrm>
            <a:off x="2339752" y="4941168"/>
            <a:ext cx="504056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Овал 32"/>
          <p:cNvSpPr/>
          <p:nvPr/>
        </p:nvSpPr>
        <p:spPr>
          <a:xfrm>
            <a:off x="2843808" y="4869160"/>
            <a:ext cx="582891" cy="576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5" name="Прямая со стрелкой 34"/>
          <p:cNvCxnSpPr>
            <a:stCxn id="31" idx="6"/>
          </p:cNvCxnSpPr>
          <p:nvPr/>
        </p:nvCxnSpPr>
        <p:spPr>
          <a:xfrm>
            <a:off x="2843808" y="5157192"/>
            <a:ext cx="792088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>
            <a:stCxn id="33" idx="2"/>
          </p:cNvCxnSpPr>
          <p:nvPr/>
        </p:nvCxnSpPr>
        <p:spPr>
          <a:xfrm flipH="1">
            <a:off x="1979714" y="5157192"/>
            <a:ext cx="864094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2411761" y="4499828"/>
            <a:ext cx="2648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</a:t>
            </a:r>
            <a:endParaRPr lang="ru-RU" dirty="0"/>
          </a:p>
        </p:txBody>
      </p:sp>
      <p:sp>
        <p:nvSpPr>
          <p:cNvPr id="40" name="TextBox 39"/>
          <p:cNvSpPr txBox="1"/>
          <p:nvPr/>
        </p:nvSpPr>
        <p:spPr>
          <a:xfrm>
            <a:off x="2948065" y="4499828"/>
            <a:ext cx="292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2</a:t>
            </a:r>
            <a:endParaRPr lang="ru-RU" dirty="0"/>
          </a:p>
        </p:txBody>
      </p:sp>
      <p:sp>
        <p:nvSpPr>
          <p:cNvPr id="41" name="TextBox 40"/>
          <p:cNvSpPr txBox="1"/>
          <p:nvPr/>
        </p:nvSpPr>
        <p:spPr>
          <a:xfrm>
            <a:off x="3586554" y="5188550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F1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1624140" y="5157192"/>
            <a:ext cx="4090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F2</a:t>
            </a:r>
            <a:endParaRPr lang="ru-RU" b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4932040" y="4586123"/>
                <a:ext cx="94942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ru-RU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dirty="0" smtClean="0"/>
                  <a:t> = -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dirty="0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dirty="0" smtClean="0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US" b="0" i="1" dirty="0" smtClean="0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endParaRPr lang="ru-RU" dirty="0"/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32040" y="4586123"/>
                <a:ext cx="949427" cy="369332"/>
              </a:xfrm>
              <a:prstGeom prst="rect">
                <a:avLst/>
              </a:prstGeom>
              <a:blipFill rotWithShape="1">
                <a:blip r:embed="rId5"/>
                <a:stretch>
                  <a:fillRect t="-8197" b="-2459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2968450" y="1683138"/>
            <a:ext cx="296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F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536248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25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25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75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75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6" grpId="0"/>
      <p:bldP spid="27" grpId="0"/>
      <p:bldP spid="31" grpId="0" animBg="1"/>
      <p:bldP spid="33" grpId="0" animBg="1"/>
      <p:bldP spid="39" grpId="0"/>
      <p:bldP spid="40" grpId="0"/>
      <p:bldP spid="41" grpId="0"/>
      <p:bldP spid="42" grpId="0"/>
      <p:bldP spid="4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95736" y="2276872"/>
            <a:ext cx="4849084" cy="70788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ru-RU" sz="4000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Спасибо за внимание</a:t>
            </a:r>
            <a:endParaRPr lang="ru-RU" sz="4000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002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645</TotalTime>
  <Words>644</Words>
  <Application>Microsoft Office PowerPoint</Application>
  <PresentationFormat>Экран (4:3)</PresentationFormat>
  <Paragraphs>89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Волна</vt:lpstr>
      <vt:lpstr>Теоретическая механика преподаватель ГАПОУ СО «СПТ» Зимакин О.А.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Обработка на станках токарной группы</dc:title>
  <dc:creator>Зимакин Олег Анатольевич</dc:creator>
  <cp:lastModifiedBy>зимакинолег</cp:lastModifiedBy>
  <cp:revision>48</cp:revision>
  <dcterms:created xsi:type="dcterms:W3CDTF">2025-04-11T06:50:46Z</dcterms:created>
  <dcterms:modified xsi:type="dcterms:W3CDTF">2025-04-27T17:01:50Z</dcterms:modified>
</cp:coreProperties>
</file>