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6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9B3EB58-914C-484B-AF85-65D797C4333C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10EE061-CCF2-4397-B74B-45988817D72B}">
      <dgm:prSet phldrT="[Текст]"/>
      <dgm:spPr/>
      <dgm:t>
        <a:bodyPr/>
        <a:lstStyle/>
        <a:p>
          <a:r>
            <a:rPr lang="ru-RU" dirty="0" smtClean="0">
              <a:solidFill>
                <a:srgbClr val="FFC000"/>
              </a:solidFill>
            </a:rPr>
            <a:t>Что вы знаете о  животных севера?</a:t>
          </a:r>
          <a:endParaRPr lang="ru-RU" dirty="0">
            <a:solidFill>
              <a:srgbClr val="FFC000"/>
            </a:solidFill>
          </a:endParaRPr>
        </a:p>
      </dgm:t>
    </dgm:pt>
    <dgm:pt modelId="{BCFC5AB2-1D02-4279-BB1B-FDF062444724}" type="parTrans" cxnId="{FDE95B94-C110-40D8-8370-A5B5B479C9CE}">
      <dgm:prSet/>
      <dgm:spPr/>
      <dgm:t>
        <a:bodyPr/>
        <a:lstStyle/>
        <a:p>
          <a:endParaRPr lang="ru-RU"/>
        </a:p>
      </dgm:t>
    </dgm:pt>
    <dgm:pt modelId="{DBBACFF8-B64F-4D06-84B5-1096932E7032}" type="sibTrans" cxnId="{FDE95B94-C110-40D8-8370-A5B5B479C9CE}">
      <dgm:prSet/>
      <dgm:spPr/>
      <dgm:t>
        <a:bodyPr/>
        <a:lstStyle/>
        <a:p>
          <a:endParaRPr lang="ru-RU"/>
        </a:p>
      </dgm:t>
    </dgm:pt>
    <dgm:pt modelId="{ED9044F0-490D-4AE3-AFB6-CEF45AF5EEF5}">
      <dgm:prSet phldrT="[Текст]"/>
      <dgm:spPr/>
      <dgm:t>
        <a:bodyPr/>
        <a:lstStyle/>
        <a:p>
          <a:r>
            <a:rPr lang="ru-RU" dirty="0" smtClean="0">
              <a:solidFill>
                <a:srgbClr val="FFC000"/>
              </a:solidFill>
            </a:rPr>
            <a:t>Что бы хотели узнать еще? </a:t>
          </a:r>
          <a:endParaRPr lang="ru-RU" dirty="0">
            <a:solidFill>
              <a:srgbClr val="FFC000"/>
            </a:solidFill>
          </a:endParaRPr>
        </a:p>
      </dgm:t>
    </dgm:pt>
    <dgm:pt modelId="{A1E8F7AB-3324-433C-B2F1-E6A1A6FEC5B8}" type="parTrans" cxnId="{4C0D0904-DDF4-4E79-A355-6FB13A4002A4}">
      <dgm:prSet/>
      <dgm:spPr/>
      <dgm:t>
        <a:bodyPr/>
        <a:lstStyle/>
        <a:p>
          <a:endParaRPr lang="ru-RU"/>
        </a:p>
      </dgm:t>
    </dgm:pt>
    <dgm:pt modelId="{E3909411-3C2A-445F-AC7E-8D8414EACD2A}" type="sibTrans" cxnId="{4C0D0904-DDF4-4E79-A355-6FB13A4002A4}">
      <dgm:prSet/>
      <dgm:spPr/>
      <dgm:t>
        <a:bodyPr/>
        <a:lstStyle/>
        <a:p>
          <a:endParaRPr lang="ru-RU"/>
        </a:p>
      </dgm:t>
    </dgm:pt>
    <dgm:pt modelId="{0BE4B1EE-0A37-4DB0-9B15-BDAF9EAB10A0}">
      <dgm:prSet phldrT="[Текст]"/>
      <dgm:spPr/>
      <dgm:t>
        <a:bodyPr/>
        <a:lstStyle/>
        <a:p>
          <a:r>
            <a:rPr lang="ru-RU" dirty="0" smtClean="0">
              <a:solidFill>
                <a:srgbClr val="FFC000"/>
              </a:solidFill>
            </a:rPr>
            <a:t>Как можно это узнать?</a:t>
          </a:r>
          <a:endParaRPr lang="ru-RU" dirty="0">
            <a:solidFill>
              <a:srgbClr val="FFC000"/>
            </a:solidFill>
          </a:endParaRPr>
        </a:p>
      </dgm:t>
    </dgm:pt>
    <dgm:pt modelId="{43E3126C-F4BA-4465-935A-B07B55BDE50B}" type="parTrans" cxnId="{3082F4E8-B4DA-47B9-AAB7-377D08CF3693}">
      <dgm:prSet/>
      <dgm:spPr/>
      <dgm:t>
        <a:bodyPr/>
        <a:lstStyle/>
        <a:p>
          <a:endParaRPr lang="ru-RU"/>
        </a:p>
      </dgm:t>
    </dgm:pt>
    <dgm:pt modelId="{1200AC53-85F2-4652-B0BC-951FB61D61FE}" type="sibTrans" cxnId="{3082F4E8-B4DA-47B9-AAB7-377D08CF3693}">
      <dgm:prSet/>
      <dgm:spPr/>
      <dgm:t>
        <a:bodyPr/>
        <a:lstStyle/>
        <a:p>
          <a:endParaRPr lang="ru-RU"/>
        </a:p>
      </dgm:t>
    </dgm:pt>
    <dgm:pt modelId="{8047CEBF-DBE7-433A-B6EF-A8EE4C844421}" type="pres">
      <dgm:prSet presAssocID="{C9B3EB58-914C-484B-AF85-65D797C4333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28E23E3-7329-442E-8911-A8DBB2941BCC}" type="pres">
      <dgm:prSet presAssocID="{210EE061-CCF2-4397-B74B-45988817D72B}" presName="parentLin" presStyleCnt="0"/>
      <dgm:spPr/>
    </dgm:pt>
    <dgm:pt modelId="{A31C07F8-9ECF-45F0-BF72-35D4E74870F2}" type="pres">
      <dgm:prSet presAssocID="{210EE061-CCF2-4397-B74B-45988817D72B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AE86B430-BB09-4462-9F2B-F1A565A3F38F}" type="pres">
      <dgm:prSet presAssocID="{210EE061-CCF2-4397-B74B-45988817D72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FA62C6-C6D9-4EA6-8ADE-0183231882AE}" type="pres">
      <dgm:prSet presAssocID="{210EE061-CCF2-4397-B74B-45988817D72B}" presName="negativeSpace" presStyleCnt="0"/>
      <dgm:spPr/>
    </dgm:pt>
    <dgm:pt modelId="{48EE3C20-6F69-4B53-8A2B-A92F5685B934}" type="pres">
      <dgm:prSet presAssocID="{210EE061-CCF2-4397-B74B-45988817D72B}" presName="childText" presStyleLbl="conFgAcc1" presStyleIdx="0" presStyleCnt="3">
        <dgm:presLayoutVars>
          <dgm:bulletEnabled val="1"/>
        </dgm:presLayoutVars>
      </dgm:prSet>
      <dgm:spPr/>
    </dgm:pt>
    <dgm:pt modelId="{889A25B3-DFF8-4EB0-9BB7-EDA145A14DA5}" type="pres">
      <dgm:prSet presAssocID="{DBBACFF8-B64F-4D06-84B5-1096932E7032}" presName="spaceBetweenRectangles" presStyleCnt="0"/>
      <dgm:spPr/>
    </dgm:pt>
    <dgm:pt modelId="{E0358954-436E-44D2-870E-4A39F4FA3832}" type="pres">
      <dgm:prSet presAssocID="{ED9044F0-490D-4AE3-AFB6-CEF45AF5EEF5}" presName="parentLin" presStyleCnt="0"/>
      <dgm:spPr/>
    </dgm:pt>
    <dgm:pt modelId="{D2357401-B3C5-465A-B41A-318BC7FB7B82}" type="pres">
      <dgm:prSet presAssocID="{ED9044F0-490D-4AE3-AFB6-CEF45AF5EEF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3CD1D19-45A7-415D-A6A0-0AAD893F400B}" type="pres">
      <dgm:prSet presAssocID="{ED9044F0-490D-4AE3-AFB6-CEF45AF5EEF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F52E56-D255-4EF5-9EA4-04422A5136F8}" type="pres">
      <dgm:prSet presAssocID="{ED9044F0-490D-4AE3-AFB6-CEF45AF5EEF5}" presName="negativeSpace" presStyleCnt="0"/>
      <dgm:spPr/>
    </dgm:pt>
    <dgm:pt modelId="{B402EB43-5CCD-4C26-9CD9-544952AD6F9D}" type="pres">
      <dgm:prSet presAssocID="{ED9044F0-490D-4AE3-AFB6-CEF45AF5EEF5}" presName="childText" presStyleLbl="conFgAcc1" presStyleIdx="1" presStyleCnt="3">
        <dgm:presLayoutVars>
          <dgm:bulletEnabled val="1"/>
        </dgm:presLayoutVars>
      </dgm:prSet>
      <dgm:spPr/>
    </dgm:pt>
    <dgm:pt modelId="{C885AA3A-A517-4350-88AF-2C6A10E638FB}" type="pres">
      <dgm:prSet presAssocID="{E3909411-3C2A-445F-AC7E-8D8414EACD2A}" presName="spaceBetweenRectangles" presStyleCnt="0"/>
      <dgm:spPr/>
    </dgm:pt>
    <dgm:pt modelId="{DC5E2454-BA72-4606-A004-2D8FDD63B74E}" type="pres">
      <dgm:prSet presAssocID="{0BE4B1EE-0A37-4DB0-9B15-BDAF9EAB10A0}" presName="parentLin" presStyleCnt="0"/>
      <dgm:spPr/>
    </dgm:pt>
    <dgm:pt modelId="{A876F54F-3E54-443C-9AB9-2596A51E85BB}" type="pres">
      <dgm:prSet presAssocID="{0BE4B1EE-0A37-4DB0-9B15-BDAF9EAB10A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05D24C6C-365F-4772-906A-1EADB449C5A3}" type="pres">
      <dgm:prSet presAssocID="{0BE4B1EE-0A37-4DB0-9B15-BDAF9EAB10A0}" presName="parentText" presStyleLbl="node1" presStyleIdx="2" presStyleCnt="3" custScaleX="110939" custLinFactNeighborX="-60944" custLinFactNeighborY="99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8BE913-75CA-4BD7-928F-D59DD6034A89}" type="pres">
      <dgm:prSet presAssocID="{0BE4B1EE-0A37-4DB0-9B15-BDAF9EAB10A0}" presName="negativeSpace" presStyleCnt="0"/>
      <dgm:spPr/>
    </dgm:pt>
    <dgm:pt modelId="{860E0AC9-0C11-4E9F-A648-0D8577BE5E61}" type="pres">
      <dgm:prSet presAssocID="{0BE4B1EE-0A37-4DB0-9B15-BDAF9EAB10A0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8DEDF816-1056-4A1C-A907-2AF3297EE0A6}" type="presOf" srcId="{ED9044F0-490D-4AE3-AFB6-CEF45AF5EEF5}" destId="{D2357401-B3C5-465A-B41A-318BC7FB7B82}" srcOrd="0" destOrd="0" presId="urn:microsoft.com/office/officeart/2005/8/layout/list1"/>
    <dgm:cxn modelId="{5089B637-4F09-46BE-B858-1260013F46DB}" type="presOf" srcId="{C9B3EB58-914C-484B-AF85-65D797C4333C}" destId="{8047CEBF-DBE7-433A-B6EF-A8EE4C844421}" srcOrd="0" destOrd="0" presId="urn:microsoft.com/office/officeart/2005/8/layout/list1"/>
    <dgm:cxn modelId="{9B27251B-AA9B-4BBA-9CA5-28C0E7F04562}" type="presOf" srcId="{0BE4B1EE-0A37-4DB0-9B15-BDAF9EAB10A0}" destId="{05D24C6C-365F-4772-906A-1EADB449C5A3}" srcOrd="1" destOrd="0" presId="urn:microsoft.com/office/officeart/2005/8/layout/list1"/>
    <dgm:cxn modelId="{848E468C-D54D-4037-A0CC-9C10353B9167}" type="presOf" srcId="{210EE061-CCF2-4397-B74B-45988817D72B}" destId="{AE86B430-BB09-4462-9F2B-F1A565A3F38F}" srcOrd="1" destOrd="0" presId="urn:microsoft.com/office/officeart/2005/8/layout/list1"/>
    <dgm:cxn modelId="{3912FC22-49A5-40A2-96E1-C3D524F91908}" type="presOf" srcId="{ED9044F0-490D-4AE3-AFB6-CEF45AF5EEF5}" destId="{F3CD1D19-45A7-415D-A6A0-0AAD893F400B}" srcOrd="1" destOrd="0" presId="urn:microsoft.com/office/officeart/2005/8/layout/list1"/>
    <dgm:cxn modelId="{E36D02BB-CF81-4209-8500-F15321439EBB}" type="presOf" srcId="{0BE4B1EE-0A37-4DB0-9B15-BDAF9EAB10A0}" destId="{A876F54F-3E54-443C-9AB9-2596A51E85BB}" srcOrd="0" destOrd="0" presId="urn:microsoft.com/office/officeart/2005/8/layout/list1"/>
    <dgm:cxn modelId="{4C0D0904-DDF4-4E79-A355-6FB13A4002A4}" srcId="{C9B3EB58-914C-484B-AF85-65D797C4333C}" destId="{ED9044F0-490D-4AE3-AFB6-CEF45AF5EEF5}" srcOrd="1" destOrd="0" parTransId="{A1E8F7AB-3324-433C-B2F1-E6A1A6FEC5B8}" sibTransId="{E3909411-3C2A-445F-AC7E-8D8414EACD2A}"/>
    <dgm:cxn modelId="{FDE95B94-C110-40D8-8370-A5B5B479C9CE}" srcId="{C9B3EB58-914C-484B-AF85-65D797C4333C}" destId="{210EE061-CCF2-4397-B74B-45988817D72B}" srcOrd="0" destOrd="0" parTransId="{BCFC5AB2-1D02-4279-BB1B-FDF062444724}" sibTransId="{DBBACFF8-B64F-4D06-84B5-1096932E7032}"/>
    <dgm:cxn modelId="{A21A4FA4-4370-4553-8FFE-AB878B3925D2}" type="presOf" srcId="{210EE061-CCF2-4397-B74B-45988817D72B}" destId="{A31C07F8-9ECF-45F0-BF72-35D4E74870F2}" srcOrd="0" destOrd="0" presId="urn:microsoft.com/office/officeart/2005/8/layout/list1"/>
    <dgm:cxn modelId="{3082F4E8-B4DA-47B9-AAB7-377D08CF3693}" srcId="{C9B3EB58-914C-484B-AF85-65D797C4333C}" destId="{0BE4B1EE-0A37-4DB0-9B15-BDAF9EAB10A0}" srcOrd="2" destOrd="0" parTransId="{43E3126C-F4BA-4465-935A-B07B55BDE50B}" sibTransId="{1200AC53-85F2-4652-B0BC-951FB61D61FE}"/>
    <dgm:cxn modelId="{1E0FE8B0-EBA2-4432-80C1-C771AEED18C1}" type="presParOf" srcId="{8047CEBF-DBE7-433A-B6EF-A8EE4C844421}" destId="{E28E23E3-7329-442E-8911-A8DBB2941BCC}" srcOrd="0" destOrd="0" presId="urn:microsoft.com/office/officeart/2005/8/layout/list1"/>
    <dgm:cxn modelId="{B302FCDE-10BA-43DE-A921-71E7C66764A1}" type="presParOf" srcId="{E28E23E3-7329-442E-8911-A8DBB2941BCC}" destId="{A31C07F8-9ECF-45F0-BF72-35D4E74870F2}" srcOrd="0" destOrd="0" presId="urn:microsoft.com/office/officeart/2005/8/layout/list1"/>
    <dgm:cxn modelId="{40821CE2-3171-47BD-8956-92A9B6157053}" type="presParOf" srcId="{E28E23E3-7329-442E-8911-A8DBB2941BCC}" destId="{AE86B430-BB09-4462-9F2B-F1A565A3F38F}" srcOrd="1" destOrd="0" presId="urn:microsoft.com/office/officeart/2005/8/layout/list1"/>
    <dgm:cxn modelId="{6059858B-3146-49DD-AD97-110A7FF31EA4}" type="presParOf" srcId="{8047CEBF-DBE7-433A-B6EF-A8EE4C844421}" destId="{13FA62C6-C6D9-4EA6-8ADE-0183231882AE}" srcOrd="1" destOrd="0" presId="urn:microsoft.com/office/officeart/2005/8/layout/list1"/>
    <dgm:cxn modelId="{5138B9E6-E98E-41AF-A1E5-5DF7E3DFA748}" type="presParOf" srcId="{8047CEBF-DBE7-433A-B6EF-A8EE4C844421}" destId="{48EE3C20-6F69-4B53-8A2B-A92F5685B934}" srcOrd="2" destOrd="0" presId="urn:microsoft.com/office/officeart/2005/8/layout/list1"/>
    <dgm:cxn modelId="{B388AF7A-E464-4B2E-9465-B72F98C807B0}" type="presParOf" srcId="{8047CEBF-DBE7-433A-B6EF-A8EE4C844421}" destId="{889A25B3-DFF8-4EB0-9BB7-EDA145A14DA5}" srcOrd="3" destOrd="0" presId="urn:microsoft.com/office/officeart/2005/8/layout/list1"/>
    <dgm:cxn modelId="{D2154922-86F8-49CB-9140-AE7A74726A21}" type="presParOf" srcId="{8047CEBF-DBE7-433A-B6EF-A8EE4C844421}" destId="{E0358954-436E-44D2-870E-4A39F4FA3832}" srcOrd="4" destOrd="0" presId="urn:microsoft.com/office/officeart/2005/8/layout/list1"/>
    <dgm:cxn modelId="{C5DF0431-A70E-4A4C-BF66-68E319C9D616}" type="presParOf" srcId="{E0358954-436E-44D2-870E-4A39F4FA3832}" destId="{D2357401-B3C5-465A-B41A-318BC7FB7B82}" srcOrd="0" destOrd="0" presId="urn:microsoft.com/office/officeart/2005/8/layout/list1"/>
    <dgm:cxn modelId="{95C60CC5-7104-4D63-8D7D-A1F19E922275}" type="presParOf" srcId="{E0358954-436E-44D2-870E-4A39F4FA3832}" destId="{F3CD1D19-45A7-415D-A6A0-0AAD893F400B}" srcOrd="1" destOrd="0" presId="urn:microsoft.com/office/officeart/2005/8/layout/list1"/>
    <dgm:cxn modelId="{1FAAF176-4F0C-46A9-9EC7-3BED7F6F24BD}" type="presParOf" srcId="{8047CEBF-DBE7-433A-B6EF-A8EE4C844421}" destId="{C2F52E56-D255-4EF5-9EA4-04422A5136F8}" srcOrd="5" destOrd="0" presId="urn:microsoft.com/office/officeart/2005/8/layout/list1"/>
    <dgm:cxn modelId="{58BC28AD-730E-423D-90F3-A2902209F13B}" type="presParOf" srcId="{8047CEBF-DBE7-433A-B6EF-A8EE4C844421}" destId="{B402EB43-5CCD-4C26-9CD9-544952AD6F9D}" srcOrd="6" destOrd="0" presId="urn:microsoft.com/office/officeart/2005/8/layout/list1"/>
    <dgm:cxn modelId="{3053DE73-ECFB-4274-80DF-567619D0E9FB}" type="presParOf" srcId="{8047CEBF-DBE7-433A-B6EF-A8EE4C844421}" destId="{C885AA3A-A517-4350-88AF-2C6A10E638FB}" srcOrd="7" destOrd="0" presId="urn:microsoft.com/office/officeart/2005/8/layout/list1"/>
    <dgm:cxn modelId="{7FB56EE7-A326-4B90-AAD5-79965C5CEA1E}" type="presParOf" srcId="{8047CEBF-DBE7-433A-B6EF-A8EE4C844421}" destId="{DC5E2454-BA72-4606-A004-2D8FDD63B74E}" srcOrd="8" destOrd="0" presId="urn:microsoft.com/office/officeart/2005/8/layout/list1"/>
    <dgm:cxn modelId="{72B39124-2184-475E-8575-83DA243407F7}" type="presParOf" srcId="{DC5E2454-BA72-4606-A004-2D8FDD63B74E}" destId="{A876F54F-3E54-443C-9AB9-2596A51E85BB}" srcOrd="0" destOrd="0" presId="urn:microsoft.com/office/officeart/2005/8/layout/list1"/>
    <dgm:cxn modelId="{6F626B52-4C9B-4114-B012-55AB9B5A5F2B}" type="presParOf" srcId="{DC5E2454-BA72-4606-A004-2D8FDD63B74E}" destId="{05D24C6C-365F-4772-906A-1EADB449C5A3}" srcOrd="1" destOrd="0" presId="urn:microsoft.com/office/officeart/2005/8/layout/list1"/>
    <dgm:cxn modelId="{745A1A01-1277-4D03-B190-42CFB291C85E}" type="presParOf" srcId="{8047CEBF-DBE7-433A-B6EF-A8EE4C844421}" destId="{0D8BE913-75CA-4BD7-928F-D59DD6034A89}" srcOrd="9" destOrd="0" presId="urn:microsoft.com/office/officeart/2005/8/layout/list1"/>
    <dgm:cxn modelId="{54C81112-1C9D-40FA-B97D-2BEAA8E26C26}" type="presParOf" srcId="{8047CEBF-DBE7-433A-B6EF-A8EE4C844421}" destId="{860E0AC9-0C11-4E9F-A648-0D8577BE5E61}" srcOrd="10" destOrd="0" presId="urn:microsoft.com/office/officeart/2005/8/layout/list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B2660-C36F-4A64-8B82-B8D77EB61B08}" type="datetimeFigureOut">
              <a:rPr lang="ru-RU" smtClean="0"/>
              <a:pPr/>
              <a:t>26.02.2019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E14D90F-3D52-4339-A5B7-A91A87DBA0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B2660-C36F-4A64-8B82-B8D77EB61B08}" type="datetimeFigureOut">
              <a:rPr lang="ru-RU" smtClean="0"/>
              <a:pPr/>
              <a:t>26.02.2019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E14D90F-3D52-4339-A5B7-A91A87DBA0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B2660-C36F-4A64-8B82-B8D77EB61B08}" type="datetimeFigureOut">
              <a:rPr lang="ru-RU" smtClean="0"/>
              <a:pPr/>
              <a:t>26.02.2019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4D90F-3D52-4339-A5B7-A91A87DBA09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B2660-C36F-4A64-8B82-B8D77EB61B08}" type="datetimeFigureOut">
              <a:rPr lang="ru-RU" smtClean="0"/>
              <a:pPr/>
              <a:t>26.02.2019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4D90F-3D52-4339-A5B7-A91A87DBA0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B2660-C36F-4A64-8B82-B8D77EB61B08}" type="datetimeFigureOut">
              <a:rPr lang="ru-RU" smtClean="0"/>
              <a:pPr/>
              <a:t>26.02.2019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E14D90F-3D52-4339-A5B7-A91A87DBA09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B2660-C36F-4A64-8B82-B8D77EB61B08}" type="datetimeFigureOut">
              <a:rPr lang="ru-RU" smtClean="0"/>
              <a:pPr/>
              <a:t>26.02.2019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4D90F-3D52-4339-A5B7-A91A87DBA0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B2660-C36F-4A64-8B82-B8D77EB61B08}" type="datetimeFigureOut">
              <a:rPr lang="ru-RU" smtClean="0"/>
              <a:pPr/>
              <a:t>26.02.2019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4D90F-3D52-4339-A5B7-A91A87DBA0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B2660-C36F-4A64-8B82-B8D77EB61B08}" type="datetimeFigureOut">
              <a:rPr lang="ru-RU" smtClean="0"/>
              <a:pPr/>
              <a:t>26.02.2019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4D90F-3D52-4339-A5B7-A91A87DBA0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B2660-C36F-4A64-8B82-B8D77EB61B08}" type="datetimeFigureOut">
              <a:rPr lang="ru-RU" smtClean="0"/>
              <a:pPr/>
              <a:t>26.02.2019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4D90F-3D52-4339-A5B7-A91A87DBA09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B2660-C36F-4A64-8B82-B8D77EB61B08}" type="datetimeFigureOut">
              <a:rPr lang="ru-RU" smtClean="0"/>
              <a:pPr/>
              <a:t>26.02.2019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4D90F-3D52-4339-A5B7-A91A87DBA0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B2660-C36F-4A64-8B82-B8D77EB61B08}" type="datetimeFigureOut">
              <a:rPr lang="ru-RU" smtClean="0"/>
              <a:pPr/>
              <a:t>26.02.2019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4D90F-3D52-4339-A5B7-A91A87DBA0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9AB2660-C36F-4A64-8B82-B8D77EB61B08}" type="datetimeFigureOut">
              <a:rPr lang="ru-RU" smtClean="0"/>
              <a:pPr/>
              <a:t>26.02.2019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E14D90F-3D52-4339-A5B7-A91A87DBA09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785795"/>
            <a:ext cx="8458200" cy="1643073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Детско-родительский проект </a:t>
            </a:r>
            <a:br>
              <a:rPr lang="ru-RU" dirty="0" smtClean="0">
                <a:solidFill>
                  <a:srgbClr val="7030A0"/>
                </a:solidFill>
              </a:rPr>
            </a:br>
            <a:r>
              <a:rPr lang="ru-RU" dirty="0" smtClean="0">
                <a:solidFill>
                  <a:srgbClr val="7030A0"/>
                </a:solidFill>
              </a:rPr>
              <a:t>«Кто на Севере живет?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Старшая группа № 10 </a:t>
            </a:r>
          </a:p>
          <a:p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Фирсова Т.М.</a:t>
            </a:r>
          </a:p>
          <a:p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Мошарева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Е.Н.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29600" cy="1214446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accent3">
                    <a:lumMod val="75000"/>
                  </a:schemeClr>
                </a:solidFill>
              </a:rPr>
              <a:t>Актуальность темы</a:t>
            </a:r>
            <a:endParaRPr lang="ru-RU" sz="36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928802"/>
            <a:ext cx="8229600" cy="461086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000" dirty="0" smtClean="0">
                <a:solidFill>
                  <a:schemeClr val="accent3">
                    <a:lumMod val="75000"/>
                  </a:schemeClr>
                </a:solidFill>
              </a:rPr>
              <a:t>		</a:t>
            </a:r>
            <a:r>
              <a:rPr lang="ru-RU" sz="2000" dirty="0" smtClean="0">
                <a:solidFill>
                  <a:schemeClr val="accent4">
                    <a:lumMod val="75000"/>
                  </a:schemeClr>
                </a:solidFill>
              </a:rPr>
              <a:t>В период дошкольного детства происходит становление человеческой личности, формирование начал экологической культуры. Поэтому очень важно формировать у детей интерес к живой природе, воспитывать любовь к ней, научить беречь окружающий мир.</a:t>
            </a:r>
          </a:p>
          <a:p>
            <a:pPr algn="just">
              <a:buNone/>
            </a:pPr>
            <a:r>
              <a:rPr lang="ru-RU" sz="2000" dirty="0" smtClean="0">
                <a:solidFill>
                  <a:schemeClr val="accent4">
                    <a:lumMod val="75000"/>
                  </a:schemeClr>
                </a:solidFill>
              </a:rPr>
              <a:t>		В соответствии с комплексно-тематическим планированием у нас проходило познавательное занятие по теме</a:t>
            </a:r>
            <a:r>
              <a:rPr lang="en-US" sz="2000" dirty="0" smtClean="0">
                <a:solidFill>
                  <a:schemeClr val="accent4">
                    <a:lumMod val="75000"/>
                  </a:schemeClr>
                </a:solidFill>
              </a:rPr>
              <a:t>:</a:t>
            </a:r>
            <a:r>
              <a:rPr lang="ru-RU" sz="2000" dirty="0" smtClean="0">
                <a:solidFill>
                  <a:schemeClr val="accent4">
                    <a:lumMod val="75000"/>
                  </a:schemeClr>
                </a:solidFill>
              </a:rPr>
              <a:t> «Животный мир полярных районов Земли». После него представления дошкольников остались неполными, частичными. У   детей  стало возникать много вопросов по данной теме. Чтобы расширить знания детей мы разработали и реализовали  данный детско-родительский проект.</a:t>
            </a:r>
            <a:endParaRPr lang="ru-RU" sz="2000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149544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Паспорт проекта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7" name="Содержимое 6" descr="DSC_014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643182"/>
            <a:ext cx="4257676" cy="3206745"/>
          </a:xfr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29190" y="2249424"/>
            <a:ext cx="375761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>
                <a:solidFill>
                  <a:srgbClr val="002060"/>
                </a:solidFill>
              </a:rPr>
              <a:t>Вид проекта</a:t>
            </a:r>
            <a:r>
              <a:rPr lang="en-US" sz="2400" dirty="0" smtClean="0">
                <a:solidFill>
                  <a:srgbClr val="002060"/>
                </a:solidFill>
              </a:rPr>
              <a:t>:</a:t>
            </a:r>
            <a:r>
              <a:rPr lang="ru-RU" sz="2400" dirty="0" smtClean="0">
                <a:solidFill>
                  <a:srgbClr val="002060"/>
                </a:solidFill>
              </a:rPr>
              <a:t> </a:t>
            </a:r>
            <a:r>
              <a:rPr lang="ru-RU" sz="2400" i="1" dirty="0" smtClean="0">
                <a:solidFill>
                  <a:srgbClr val="00B0F0"/>
                </a:solidFill>
              </a:rPr>
              <a:t>информационно-ориентированный</a:t>
            </a:r>
            <a:endParaRPr lang="en-US" sz="2400" i="1" dirty="0" smtClean="0">
              <a:solidFill>
                <a:srgbClr val="00B0F0"/>
              </a:solidFill>
            </a:endParaRPr>
          </a:p>
          <a:p>
            <a:pPr>
              <a:buNone/>
            </a:pPr>
            <a:r>
              <a:rPr lang="ru-RU" sz="2400" dirty="0" smtClean="0">
                <a:solidFill>
                  <a:srgbClr val="002060"/>
                </a:solidFill>
              </a:rPr>
              <a:t>Продолжительность</a:t>
            </a:r>
            <a:r>
              <a:rPr lang="en-US" sz="2400" dirty="0" smtClean="0">
                <a:solidFill>
                  <a:srgbClr val="002060"/>
                </a:solidFill>
              </a:rPr>
              <a:t>:</a:t>
            </a:r>
            <a:endParaRPr lang="ru-RU" sz="24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2400" i="1" dirty="0" smtClean="0">
                <a:solidFill>
                  <a:srgbClr val="00B0F0"/>
                </a:solidFill>
              </a:rPr>
              <a:t>Краткосрочный (2 недели)</a:t>
            </a:r>
          </a:p>
          <a:p>
            <a:pPr>
              <a:buNone/>
            </a:pPr>
            <a:r>
              <a:rPr lang="ru-RU" sz="2400" dirty="0" smtClean="0">
                <a:solidFill>
                  <a:srgbClr val="002060"/>
                </a:solidFill>
              </a:rPr>
              <a:t>Участники</a:t>
            </a:r>
            <a:r>
              <a:rPr lang="en-US" sz="2400" dirty="0" smtClean="0">
                <a:solidFill>
                  <a:srgbClr val="002060"/>
                </a:solidFill>
              </a:rPr>
              <a:t>:</a:t>
            </a:r>
            <a:r>
              <a:rPr lang="ru-RU" sz="2400" i="1" dirty="0" smtClean="0">
                <a:solidFill>
                  <a:srgbClr val="00B0F0"/>
                </a:solidFill>
              </a:rPr>
              <a:t>воспитанники группы № 10, воспитатели, родители детей.</a:t>
            </a:r>
            <a:endParaRPr lang="ru-RU" sz="2400" i="1" dirty="0">
              <a:solidFill>
                <a:srgbClr val="00B0F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56688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Цель проекта.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b="1" i="1" dirty="0" smtClean="0">
                <a:solidFill>
                  <a:srgbClr val="0070C0"/>
                </a:solidFill>
              </a:rPr>
              <a:t>	</a:t>
            </a:r>
            <a:r>
              <a:rPr lang="ru-RU" sz="2400" i="1" dirty="0" smtClean="0">
                <a:solidFill>
                  <a:srgbClr val="0070C0"/>
                </a:solidFill>
              </a:rPr>
              <a:t>Расширение знаний детей   о животных севера и  их характерных особенностях через многообразие форм и методов  организованной и самостоятельной деятельности </a:t>
            </a:r>
            <a:endParaRPr lang="ru-RU" sz="2400" i="1" dirty="0">
              <a:solidFill>
                <a:srgbClr val="0070C0"/>
              </a:solidFill>
            </a:endParaRPr>
          </a:p>
        </p:txBody>
      </p:sp>
      <p:pic>
        <p:nvPicPr>
          <p:cNvPr id="7" name="Содержимое 6" descr="DSC_0136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8200" y="2357430"/>
            <a:ext cx="4038600" cy="392909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107157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Задачи проекта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buFontTx/>
              <a:buChar char="-"/>
            </a:pPr>
            <a:r>
              <a:rPr lang="ru-RU" dirty="0" smtClean="0">
                <a:solidFill>
                  <a:srgbClr val="0070C0"/>
                </a:solidFill>
              </a:rPr>
              <a:t>способствовать формированию потребности в приобретении новых знаний о животных</a:t>
            </a:r>
            <a:r>
              <a:rPr lang="en-US" dirty="0" smtClean="0">
                <a:solidFill>
                  <a:srgbClr val="0070C0"/>
                </a:solidFill>
              </a:rPr>
              <a:t>;</a:t>
            </a:r>
          </a:p>
          <a:p>
            <a:pPr algn="just">
              <a:buFontTx/>
              <a:buChar char="-"/>
            </a:pPr>
            <a:r>
              <a:rPr lang="ru-RU" dirty="0" smtClean="0">
                <a:solidFill>
                  <a:srgbClr val="0070C0"/>
                </a:solidFill>
              </a:rPr>
              <a:t>развивать умение называть и описывать характерные особенности животных</a:t>
            </a:r>
            <a:r>
              <a:rPr lang="en-US" dirty="0" smtClean="0">
                <a:solidFill>
                  <a:srgbClr val="0070C0"/>
                </a:solidFill>
              </a:rPr>
              <a:t>;</a:t>
            </a:r>
            <a:endParaRPr lang="ru-RU" dirty="0" smtClean="0">
              <a:solidFill>
                <a:srgbClr val="0070C0"/>
              </a:solidFill>
            </a:endParaRPr>
          </a:p>
          <a:p>
            <a:pPr algn="just">
              <a:buFontTx/>
              <a:buChar char="-"/>
            </a:pPr>
            <a:r>
              <a:rPr lang="ru-RU" dirty="0" smtClean="0">
                <a:solidFill>
                  <a:srgbClr val="0070C0"/>
                </a:solidFill>
              </a:rPr>
              <a:t>побуждать к получению новой информации</a:t>
            </a:r>
            <a:r>
              <a:rPr lang="en-US" dirty="0" smtClean="0">
                <a:solidFill>
                  <a:srgbClr val="0070C0"/>
                </a:solidFill>
              </a:rPr>
              <a:t>;</a:t>
            </a:r>
            <a:endParaRPr lang="ru-RU" dirty="0" smtClean="0">
              <a:solidFill>
                <a:srgbClr val="0070C0"/>
              </a:solidFill>
            </a:endParaRPr>
          </a:p>
          <a:p>
            <a:pPr algn="just">
              <a:buFontTx/>
              <a:buChar char="-"/>
            </a:pPr>
            <a:r>
              <a:rPr lang="ru-RU" dirty="0" smtClean="0">
                <a:solidFill>
                  <a:srgbClr val="0070C0"/>
                </a:solidFill>
              </a:rPr>
              <a:t>развивать умение выступать перед другими детьми, не стесняться, презентовать продукт своей деятельности</a:t>
            </a:r>
            <a:r>
              <a:rPr lang="en-US" dirty="0" smtClean="0">
                <a:solidFill>
                  <a:srgbClr val="0070C0"/>
                </a:solidFill>
              </a:rPr>
              <a:t>;</a:t>
            </a:r>
            <a:endParaRPr lang="ru-RU" dirty="0" smtClean="0">
              <a:solidFill>
                <a:srgbClr val="0070C0"/>
              </a:solidFill>
            </a:endParaRPr>
          </a:p>
          <a:p>
            <a:pPr algn="just">
              <a:buFontTx/>
              <a:buChar char="-"/>
            </a:pPr>
            <a:r>
              <a:rPr lang="ru-RU" dirty="0" smtClean="0">
                <a:solidFill>
                  <a:srgbClr val="0070C0"/>
                </a:solidFill>
              </a:rPr>
              <a:t>воспитывать ответственность, уверенность в себе, чувство гордости за свою работу.</a:t>
            </a:r>
          </a:p>
          <a:p>
            <a:pPr>
              <a:buFontTx/>
              <a:buChar char="-"/>
            </a:pP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928670"/>
            <a:ext cx="8229600" cy="4857784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>
                <a:solidFill>
                  <a:srgbClr val="0070C0"/>
                </a:solidFill>
              </a:rPr>
              <a:t>Привлечь родителей к образовательной деятельности в саду </a:t>
            </a:r>
            <a:r>
              <a:rPr lang="ru-RU" dirty="0" err="1" smtClean="0">
                <a:solidFill>
                  <a:srgbClr val="0070C0"/>
                </a:solidFill>
              </a:rPr>
              <a:t>посредсвом</a:t>
            </a:r>
            <a:r>
              <a:rPr lang="ru-RU" dirty="0" smtClean="0">
                <a:solidFill>
                  <a:srgbClr val="0070C0"/>
                </a:solidFill>
              </a:rPr>
              <a:t> сопровождения ребенка в поисках новой информации в журналах, книгах, интернете, в оказании помощи в изготовлении продуктов проекта.</a:t>
            </a:r>
            <a:endParaRPr lang="ru-RU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107157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0070C0"/>
                </a:solidFill>
              </a:rPr>
              <a:t>Ожидаемые результаты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5" name="Содержимое 4" descr="SdhjwRmfmfw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00034" y="1928802"/>
            <a:ext cx="3571900" cy="4846648"/>
          </a:xfr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85927"/>
            <a:ext cx="4038600" cy="4643470"/>
          </a:xfrm>
        </p:spPr>
        <p:txBody>
          <a:bodyPr>
            <a:normAutofit fontScale="77500" lnSpcReduction="20000"/>
          </a:bodyPr>
          <a:lstStyle/>
          <a:p>
            <a:pPr algn="just">
              <a:buFontTx/>
              <a:buChar char="-"/>
            </a:pPr>
            <a:r>
              <a:rPr lang="ru-RU" i="1" dirty="0" smtClean="0">
                <a:solidFill>
                  <a:schemeClr val="accent5">
                    <a:lumMod val="75000"/>
                  </a:schemeClr>
                </a:solidFill>
              </a:rPr>
              <a:t>у детей сформируются навыки поисковой деятельности по изучению животных севера и  их особенностях</a:t>
            </a:r>
            <a:r>
              <a:rPr lang="en-US" i="1" dirty="0" smtClean="0">
                <a:solidFill>
                  <a:schemeClr val="accent5">
                    <a:lumMod val="75000"/>
                  </a:schemeClr>
                </a:solidFill>
              </a:rPr>
              <a:t>;</a:t>
            </a:r>
          </a:p>
          <a:p>
            <a:pPr algn="just">
              <a:buNone/>
            </a:pPr>
            <a:r>
              <a:rPr lang="ru-RU" i="1" dirty="0" smtClean="0">
                <a:solidFill>
                  <a:schemeClr val="accent5">
                    <a:lumMod val="75000"/>
                  </a:schemeClr>
                </a:solidFill>
              </a:rPr>
              <a:t>-	расширятся представления детей о многообразии животного мира северных районов</a:t>
            </a:r>
            <a:r>
              <a:rPr lang="en-US" i="1" dirty="0" smtClean="0">
                <a:solidFill>
                  <a:schemeClr val="accent5">
                    <a:lumMod val="75000"/>
                  </a:schemeClr>
                </a:solidFill>
              </a:rPr>
              <a:t>;</a:t>
            </a:r>
          </a:p>
          <a:p>
            <a:pPr algn="just">
              <a:buNone/>
            </a:pPr>
            <a:r>
              <a:rPr lang="ru-RU" i="1" dirty="0" smtClean="0">
                <a:solidFill>
                  <a:schemeClr val="accent5">
                    <a:lumMod val="75000"/>
                  </a:schemeClr>
                </a:solidFill>
              </a:rPr>
              <a:t>-</a:t>
            </a:r>
            <a:r>
              <a:rPr lang="en-US" i="1" dirty="0" smtClean="0">
                <a:solidFill>
                  <a:schemeClr val="accent5">
                    <a:lumMod val="75000"/>
                  </a:schemeClr>
                </a:solidFill>
              </a:rPr>
              <a:t>	</a:t>
            </a:r>
            <a:r>
              <a:rPr lang="ru-RU" i="1" dirty="0" smtClean="0">
                <a:solidFill>
                  <a:schemeClr val="accent5">
                    <a:lumMod val="75000"/>
                  </a:schemeClr>
                </a:solidFill>
              </a:rPr>
              <a:t>укрепятся детско-родительские отношения и взаимодействие с детским садом.</a:t>
            </a:r>
            <a:endParaRPr lang="ru-RU" i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Принципы реализации проекта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200" i="1" dirty="0" smtClean="0">
                <a:solidFill>
                  <a:schemeClr val="tx1">
                    <a:lumMod val="50000"/>
                  </a:schemeClr>
                </a:solidFill>
              </a:rPr>
              <a:t>Учет возрастных и индивидуальных  особенностей</a:t>
            </a:r>
            <a:r>
              <a:rPr lang="en-US" sz="3200" i="1" dirty="0" smtClean="0">
                <a:solidFill>
                  <a:schemeClr val="tx1">
                    <a:lumMod val="50000"/>
                  </a:schemeClr>
                </a:solidFill>
              </a:rPr>
              <a:t>;</a:t>
            </a:r>
            <a:endParaRPr lang="ru-RU" sz="3200" i="1" dirty="0" smtClean="0">
              <a:solidFill>
                <a:schemeClr val="tx1">
                  <a:lumMod val="50000"/>
                </a:schemeClr>
              </a:solidFill>
            </a:endParaRPr>
          </a:p>
          <a:p>
            <a:r>
              <a:rPr lang="ru-RU" sz="3200" i="1" dirty="0" smtClean="0">
                <a:solidFill>
                  <a:schemeClr val="tx1">
                    <a:lumMod val="50000"/>
                  </a:schemeClr>
                </a:solidFill>
              </a:rPr>
              <a:t> Разнообразие форм  и методов  образовательной деятельности</a:t>
            </a:r>
            <a:r>
              <a:rPr lang="en-US" sz="3200" i="1" dirty="0" smtClean="0">
                <a:solidFill>
                  <a:schemeClr val="tx1">
                    <a:lumMod val="50000"/>
                  </a:schemeClr>
                </a:solidFill>
              </a:rPr>
              <a:t>;</a:t>
            </a:r>
          </a:p>
          <a:p>
            <a:r>
              <a:rPr lang="ru-RU" sz="3200" i="1" dirty="0" smtClean="0">
                <a:solidFill>
                  <a:schemeClr val="tx1">
                    <a:lumMod val="50000"/>
                  </a:schemeClr>
                </a:solidFill>
              </a:rPr>
              <a:t>Доступность и привлекательность материала</a:t>
            </a:r>
            <a:r>
              <a:rPr lang="en-US" sz="3200" i="1" dirty="0" smtClean="0">
                <a:solidFill>
                  <a:schemeClr val="tx1">
                    <a:lumMod val="50000"/>
                  </a:schemeClr>
                </a:solidFill>
              </a:rPr>
              <a:t>;</a:t>
            </a:r>
            <a:endParaRPr lang="ru-RU" sz="3200" i="1" dirty="0" smtClean="0">
              <a:solidFill>
                <a:schemeClr val="tx1">
                  <a:lumMod val="50000"/>
                </a:schemeClr>
              </a:solidFill>
            </a:endParaRPr>
          </a:p>
          <a:p>
            <a:pPr algn="just"/>
            <a:r>
              <a:rPr lang="ru-RU" sz="3200" i="1" dirty="0" smtClean="0">
                <a:solidFill>
                  <a:schemeClr val="tx1">
                    <a:lumMod val="50000"/>
                  </a:schemeClr>
                </a:solidFill>
              </a:rPr>
              <a:t>Взаимодействие с семьей.</a:t>
            </a:r>
          </a:p>
          <a:p>
            <a:endParaRPr lang="ru-RU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1">
                    <a:lumMod val="50000"/>
                  </a:schemeClr>
                </a:solidFill>
              </a:rPr>
              <a:t>1 этап реализации проекта - подготовительный</a:t>
            </a:r>
            <a:endParaRPr lang="ru-RU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sz="2400" dirty="0" smtClean="0">
                <a:solidFill>
                  <a:schemeClr val="accent4">
                    <a:lumMod val="75000"/>
                  </a:schemeClr>
                </a:solidFill>
              </a:rPr>
              <a:t>На данном этапе был подобран разнообразный материал по данной теме</a:t>
            </a:r>
            <a:r>
              <a:rPr lang="en-US" sz="2400" dirty="0" smtClean="0">
                <a:solidFill>
                  <a:schemeClr val="accent4">
                    <a:lumMod val="75000"/>
                  </a:schemeClr>
                </a:solidFill>
              </a:rPr>
              <a:t>:</a:t>
            </a:r>
            <a:r>
              <a:rPr lang="ru-RU" sz="2400" dirty="0" smtClean="0">
                <a:solidFill>
                  <a:schemeClr val="accent4">
                    <a:lumMod val="75000"/>
                  </a:schemeClr>
                </a:solidFill>
              </a:rPr>
              <a:t> художественная и научная литература, дидактический материал,  наглядный материал. Мы ознакомились </a:t>
            </a:r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с опытом работы других воспитателей по данной теме , как в нашем ДОУ, так и с помощью интернет ресурсов.   Создание РППС .</a:t>
            </a:r>
            <a:endParaRPr lang="ru-RU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5" name="Содержимое 4" descr="DSC_0138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8200" y="2285992"/>
            <a:ext cx="4038600" cy="392909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Постановка вопроса перед детьми</a:t>
            </a:r>
            <a:endParaRPr lang="ru-RU" dirty="0">
              <a:solidFill>
                <a:srgbClr val="7030A0"/>
              </a:solidFill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1524000" y="1928802"/>
          <a:ext cx="6096000" cy="42148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2 этап реализации – основной 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dirty="0" smtClean="0">
                <a:solidFill>
                  <a:srgbClr val="0070C0"/>
                </a:solidFill>
              </a:rPr>
              <a:t>		</a:t>
            </a:r>
            <a:r>
              <a:rPr lang="ru-RU" i="1" dirty="0" smtClean="0">
                <a:solidFill>
                  <a:srgbClr val="0070C0"/>
                </a:solidFill>
              </a:rPr>
              <a:t>Исходя из вопросов детей и опираясь на уже имеющиеся знания мы реализовывали проект с помощью НОД, чтения разнообразной литературы, разнообразных развивающих игр, рассматривания иллюстраций, бесед, просмотра средств ИКТ. Дети активно самостоятельно делились друг с другом полученными знаниями. </a:t>
            </a:r>
            <a:endParaRPr lang="ru-RU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29600" cy="121444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Познавательное развитие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5" name="Содержимое 4" descr="DSC_015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285992"/>
            <a:ext cx="4329114" cy="3475035"/>
          </a:xfr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071678"/>
            <a:ext cx="4038600" cy="4703709"/>
          </a:xfrm>
        </p:spPr>
        <p:txBody>
          <a:bodyPr/>
          <a:lstStyle/>
          <a:p>
            <a:pPr>
              <a:buNone/>
            </a:pPr>
            <a:endParaRPr lang="ru-RU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«Путешествие к северному полюсу»</a:t>
            </a:r>
          </a:p>
          <a:p>
            <a:pPr>
              <a:buNone/>
            </a:pPr>
            <a:endParaRPr lang="ru-RU" sz="2400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ru-RU" sz="24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«Животные севера»</a:t>
            </a:r>
          </a:p>
          <a:p>
            <a:pPr>
              <a:buNone/>
            </a:pPr>
            <a:endParaRPr lang="ru-RU" sz="2400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ru-RU" sz="24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«Пингвиний пляж</a:t>
            </a:r>
            <a:r>
              <a:rPr lang="ru-RU" dirty="0" smtClean="0">
                <a:solidFill>
                  <a:srgbClr val="002060"/>
                </a:solidFill>
              </a:rPr>
              <a:t>»</a:t>
            </a:r>
          </a:p>
          <a:p>
            <a:pPr>
              <a:buNone/>
            </a:pPr>
            <a:endParaRPr lang="ru-RU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Развитие речи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143116"/>
            <a:ext cx="4038600" cy="4632271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Составление рассказов по картине «Северный олень», «Пингвины»</a:t>
            </a:r>
          </a:p>
          <a:p>
            <a:endParaRPr lang="ru-RU" dirty="0" smtClean="0">
              <a:solidFill>
                <a:srgbClr val="002060"/>
              </a:solidFill>
            </a:endParaRPr>
          </a:p>
          <a:p>
            <a:r>
              <a:rPr lang="ru-RU" dirty="0" smtClean="0">
                <a:solidFill>
                  <a:srgbClr val="002060"/>
                </a:solidFill>
              </a:rPr>
              <a:t>Ситуативный разговор «Зачем моржу бивни?»</a:t>
            </a:r>
          </a:p>
          <a:p>
            <a:endParaRPr lang="ru-RU" dirty="0" smtClean="0">
              <a:solidFill>
                <a:srgbClr val="002060"/>
              </a:solidFill>
            </a:endParaRPr>
          </a:p>
          <a:p>
            <a:r>
              <a:rPr lang="ru-RU" dirty="0" smtClean="0">
                <a:solidFill>
                  <a:srgbClr val="002060"/>
                </a:solidFill>
              </a:rPr>
              <a:t>«В гостях у северного ветра»</a:t>
            </a:r>
          </a:p>
          <a:p>
            <a:endParaRPr lang="ru-RU" dirty="0" smtClean="0">
              <a:solidFill>
                <a:srgbClr val="002060"/>
              </a:solidFill>
            </a:endParaRPr>
          </a:p>
          <a:p>
            <a:endParaRPr lang="ru-RU" dirty="0" smtClean="0">
              <a:solidFill>
                <a:srgbClr val="002060"/>
              </a:solidFill>
            </a:endParaRPr>
          </a:p>
          <a:p>
            <a:endParaRPr lang="ru-RU" dirty="0" smtClean="0">
              <a:solidFill>
                <a:srgbClr val="002060"/>
              </a:solidFill>
            </a:endParaRPr>
          </a:p>
          <a:p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7" name="Содержимое 6" descr="DSC_0135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8200" y="2357430"/>
            <a:ext cx="4281518" cy="4071966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Художественное творчество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5" name="Содержимое 4" descr="CVSvLL6RaR0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0" y="2357430"/>
            <a:ext cx="4572000" cy="3929090"/>
          </a:xfrm>
        </p:spPr>
      </p:pic>
      <p:pic>
        <p:nvPicPr>
          <p:cNvPr id="6" name="Содержимое 5" descr="Ha9MKsNnRiM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48200" y="2428868"/>
            <a:ext cx="4495800" cy="3857652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ylD8khJqdiM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14282" y="1500174"/>
            <a:ext cx="4500594" cy="4148151"/>
          </a:xfrm>
        </p:spPr>
      </p:pic>
      <p:pic>
        <p:nvPicPr>
          <p:cNvPr id="6" name="Содержимое 5" descr="YsOrr-r9bVg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48200" y="2000240"/>
            <a:ext cx="4352956" cy="4429156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Лепка «Белый медведь»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5" name="Содержимое 4" descr="DSC_013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57430"/>
            <a:ext cx="4038600" cy="3492497"/>
          </a:xfrm>
        </p:spPr>
      </p:pic>
      <p:pic>
        <p:nvPicPr>
          <p:cNvPr id="8" name="Содержимое 7" descr="DSC_013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57430"/>
            <a:ext cx="4038600" cy="3492497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SC_013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1428736"/>
            <a:ext cx="7500989" cy="5145102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1214446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Работа с художественной литературой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71678"/>
            <a:ext cx="8229600" cy="4502858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endParaRPr lang="ru-RU" dirty="0" smtClean="0"/>
          </a:p>
          <a:p>
            <a:r>
              <a:rPr lang="ru-RU" dirty="0" smtClean="0">
                <a:solidFill>
                  <a:srgbClr val="00B050"/>
                </a:solidFill>
              </a:rPr>
              <a:t>Чтение сказок: «Отчего у белого медведя нос чёрный» (юкагирская сказка – пересказ Б. Привалова), «Кто оленя научил быстро бегать» (эвенкийская сказка).</a:t>
            </a:r>
          </a:p>
          <a:p>
            <a:r>
              <a:rPr lang="ru-RU" dirty="0" smtClean="0">
                <a:solidFill>
                  <a:srgbClr val="00B050"/>
                </a:solidFill>
              </a:rPr>
              <a:t>Чтение рассказов:</a:t>
            </a:r>
          </a:p>
          <a:p>
            <a:r>
              <a:rPr lang="ru-RU" dirty="0" smtClean="0">
                <a:solidFill>
                  <a:srgbClr val="00B050"/>
                </a:solidFill>
              </a:rPr>
              <a:t>С. Снегирёв  «Пингвиний пляж», «Отважный </a:t>
            </a:r>
            <a:r>
              <a:rPr lang="ru-RU" dirty="0" err="1" smtClean="0">
                <a:solidFill>
                  <a:srgbClr val="00B050"/>
                </a:solidFill>
              </a:rPr>
              <a:t>пингвинёнок</a:t>
            </a:r>
            <a:r>
              <a:rPr lang="ru-RU" dirty="0" smtClean="0">
                <a:solidFill>
                  <a:srgbClr val="00B050"/>
                </a:solidFill>
              </a:rPr>
              <a:t>».</a:t>
            </a:r>
          </a:p>
          <a:p>
            <a:r>
              <a:rPr lang="ru-RU" dirty="0" smtClean="0">
                <a:solidFill>
                  <a:srgbClr val="00B050"/>
                </a:solidFill>
              </a:rPr>
              <a:t>«Цветик – </a:t>
            </a:r>
            <a:r>
              <a:rPr lang="ru-RU" dirty="0" err="1" smtClean="0">
                <a:solidFill>
                  <a:srgbClr val="00B050"/>
                </a:solidFill>
              </a:rPr>
              <a:t>семицветик</a:t>
            </a:r>
            <a:r>
              <a:rPr lang="ru-RU" dirty="0" smtClean="0">
                <a:solidFill>
                  <a:srgbClr val="00B050"/>
                </a:solidFill>
              </a:rPr>
              <a:t>» В. Катаев.</a:t>
            </a:r>
          </a:p>
          <a:p>
            <a:r>
              <a:rPr lang="ru-RU" dirty="0" smtClean="0">
                <a:solidFill>
                  <a:srgbClr val="00B050"/>
                </a:solidFill>
              </a:rPr>
              <a:t>Чтение </a:t>
            </a:r>
            <a:r>
              <a:rPr lang="ru-RU" sz="3000" dirty="0" smtClean="0">
                <a:solidFill>
                  <a:srgbClr val="00B050"/>
                </a:solidFill>
              </a:rPr>
              <a:t>стихов</a:t>
            </a:r>
            <a:r>
              <a:rPr lang="ru-RU" dirty="0" smtClean="0">
                <a:solidFill>
                  <a:srgbClr val="00B050"/>
                </a:solidFill>
              </a:rPr>
              <a:t> о животных и птицах холодных стран.</a:t>
            </a:r>
          </a:p>
          <a:p>
            <a:r>
              <a:rPr lang="ru-RU" dirty="0" smtClean="0">
                <a:solidFill>
                  <a:srgbClr val="00B050"/>
                </a:solidFill>
              </a:rPr>
              <a:t>Загадывание загадок о животных и птицах холодных стран, разучивание скороговорок.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Игровая деятельность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143117"/>
            <a:ext cx="4038600" cy="4214841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endParaRPr lang="ru-RU" dirty="0" smtClean="0">
              <a:solidFill>
                <a:srgbClr val="0070C0"/>
              </a:solidFill>
            </a:endParaRPr>
          </a:p>
          <a:p>
            <a:r>
              <a:rPr lang="ru-RU" dirty="0" smtClean="0">
                <a:solidFill>
                  <a:srgbClr val="0070C0"/>
                </a:solidFill>
              </a:rPr>
              <a:t>Дидактические игры:</a:t>
            </a:r>
          </a:p>
          <a:p>
            <a:pPr>
              <a:buNone/>
            </a:pPr>
            <a:r>
              <a:rPr lang="ru-RU" dirty="0" smtClean="0">
                <a:solidFill>
                  <a:srgbClr val="0070C0"/>
                </a:solidFill>
              </a:rPr>
              <a:t>-«Один-три-пять»</a:t>
            </a:r>
          </a:p>
          <a:p>
            <a:pPr>
              <a:buNone/>
            </a:pPr>
            <a:r>
              <a:rPr lang="ru-RU" dirty="0" smtClean="0">
                <a:solidFill>
                  <a:srgbClr val="0070C0"/>
                </a:solidFill>
              </a:rPr>
              <a:t>-«Кого я видел в зоопарке?»</a:t>
            </a:r>
          </a:p>
          <a:p>
            <a:pPr>
              <a:buNone/>
            </a:pPr>
            <a:r>
              <a:rPr lang="ru-RU" dirty="0" smtClean="0">
                <a:solidFill>
                  <a:srgbClr val="0070C0"/>
                </a:solidFill>
              </a:rPr>
              <a:t>-«Кто где живёт?»</a:t>
            </a:r>
          </a:p>
          <a:p>
            <a:pPr>
              <a:buNone/>
            </a:pPr>
            <a:r>
              <a:rPr lang="ru-RU" dirty="0" smtClean="0">
                <a:solidFill>
                  <a:srgbClr val="0070C0"/>
                </a:solidFill>
              </a:rPr>
              <a:t>-«Угадай, кто это?»</a:t>
            </a:r>
          </a:p>
          <a:p>
            <a:pPr>
              <a:buNone/>
            </a:pPr>
            <a:r>
              <a:rPr lang="ru-RU" dirty="0" smtClean="0">
                <a:solidFill>
                  <a:srgbClr val="0070C0"/>
                </a:solidFill>
              </a:rPr>
              <a:t>-«У кого - кто?»</a:t>
            </a:r>
          </a:p>
          <a:p>
            <a:pPr>
              <a:buNone/>
            </a:pPr>
            <a:r>
              <a:rPr lang="ru-RU" dirty="0" smtClean="0">
                <a:solidFill>
                  <a:srgbClr val="0070C0"/>
                </a:solidFill>
              </a:rPr>
              <a:t>- Лото «животные севера»</a:t>
            </a:r>
          </a:p>
          <a:p>
            <a:pPr>
              <a:buNone/>
            </a:pPr>
            <a:r>
              <a:rPr lang="ru-RU" dirty="0" smtClean="0">
                <a:solidFill>
                  <a:srgbClr val="0070C0"/>
                </a:solidFill>
              </a:rPr>
              <a:t>-«Четвертый лишний»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Подвижные игры:</a:t>
            </a:r>
          </a:p>
          <a:p>
            <a:pPr>
              <a:buNone/>
            </a:pPr>
            <a:r>
              <a:rPr lang="ru-RU" dirty="0" smtClean="0">
                <a:solidFill>
                  <a:srgbClr val="0070C0"/>
                </a:solidFill>
              </a:rPr>
              <a:t>-«Белые медведи».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Сюжетно – ролевая игра:</a:t>
            </a:r>
          </a:p>
          <a:p>
            <a:pPr>
              <a:buNone/>
            </a:pPr>
            <a:r>
              <a:rPr lang="ru-RU" dirty="0" smtClean="0">
                <a:solidFill>
                  <a:srgbClr val="0070C0"/>
                </a:solidFill>
              </a:rPr>
              <a:t>-«Зоопарк».</a:t>
            </a:r>
          </a:p>
          <a:p>
            <a:endParaRPr lang="ru-RU" dirty="0"/>
          </a:p>
        </p:txBody>
      </p:sp>
      <p:pic>
        <p:nvPicPr>
          <p:cNvPr id="5" name="Содержимое 4" descr="DSC_0143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00562" y="2428868"/>
            <a:ext cx="4286280" cy="3929090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SC_014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57290" y="1214422"/>
            <a:ext cx="6528921" cy="4324350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Презентация работ выполненных вместе с родителями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5" name="Содержимое 4" descr="4jREC_zjPDg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57224" y="2071678"/>
            <a:ext cx="3143272" cy="4703772"/>
          </a:xfrm>
        </p:spPr>
      </p:pic>
      <p:pic>
        <p:nvPicPr>
          <p:cNvPr id="6" name="Содержимое 5" descr="7v4zEbZ7WHs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395620" y="2071678"/>
            <a:ext cx="3034031" cy="4703772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7zEJnzD866M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071538" y="785794"/>
            <a:ext cx="3295942" cy="5489590"/>
          </a:xfrm>
        </p:spPr>
      </p:pic>
      <p:pic>
        <p:nvPicPr>
          <p:cNvPr id="6" name="Содержимое 5" descr="aGKzKC2ho78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929190" y="785794"/>
            <a:ext cx="3214710" cy="5489590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YkEBb2yjLmM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214414" y="857232"/>
            <a:ext cx="3010189" cy="5561028"/>
          </a:xfrm>
        </p:spPr>
      </p:pic>
      <p:pic>
        <p:nvPicPr>
          <p:cNvPr id="6" name="Содержимое 5" descr="aP6KKcwl5V0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143504" y="857232"/>
            <a:ext cx="3295941" cy="5572164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ECP0utPPkzk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204620" y="1214422"/>
            <a:ext cx="3224503" cy="5561028"/>
          </a:xfrm>
        </p:spPr>
      </p:pic>
      <p:pic>
        <p:nvPicPr>
          <p:cNvPr id="8" name="Содержимое 7" descr="EZDpUsmcXWA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072066" y="1214422"/>
            <a:ext cx="3357586" cy="5561028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502990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dirty="0" smtClean="0">
                <a:solidFill>
                  <a:srgbClr val="0070C0"/>
                </a:solidFill>
              </a:rPr>
              <a:t>		Дети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0070C0"/>
                </a:solidFill>
              </a:rPr>
              <a:t>сами в течение недели презентовали свои работы, рассказывали о животных, которых сами выбрали для изучения. Работы получились очень разнообразные и </a:t>
            </a:r>
            <a:r>
              <a:rPr lang="ru-RU" sz="3000" dirty="0" smtClean="0">
                <a:solidFill>
                  <a:srgbClr val="0070C0"/>
                </a:solidFill>
              </a:rPr>
              <a:t>интересные</a:t>
            </a:r>
            <a:r>
              <a:rPr lang="ru-RU" dirty="0" smtClean="0">
                <a:solidFill>
                  <a:srgbClr val="0070C0"/>
                </a:solidFill>
              </a:rPr>
              <a:t>. Дети получили большую информацию о многообразии животного мира севера, свободно отвечают на вопросы об их особенностях и образе жизни. Информация, которую преподносят сами дети усваивается значительно лучше)</a:t>
            </a:r>
            <a:endParaRPr lang="ru-RU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3 Этап – анализ деятельности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00240"/>
            <a:ext cx="8229600" cy="4574296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dirty="0" smtClean="0">
                <a:solidFill>
                  <a:srgbClr val="7030A0"/>
                </a:solidFill>
              </a:rPr>
              <a:t>		</a:t>
            </a:r>
            <a:r>
              <a:rPr lang="ru-RU" dirty="0" smtClean="0">
                <a:solidFill>
                  <a:srgbClr val="0070C0"/>
                </a:solidFill>
              </a:rPr>
              <a:t>В результате реализации проекта значительно расширились знания детей по  изучаемой теме. Дети научились самостоятельно находить информацию и презентовать результаты своей деятельности. 	На протяжении всего проекта у детей и родителей отмечена высокая заинтересованность в деятельности. Родители так же отметили, что узнали много нового и для себя. </a:t>
            </a:r>
            <a:endParaRPr lang="ru-RU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645866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dirty="0" smtClean="0">
                <a:solidFill>
                  <a:srgbClr val="0070C0"/>
                </a:solidFill>
              </a:rPr>
              <a:t>		Взаимодействие с родителями привело к повышению уровня знаний детей о животных , укрепило детско-родительские отношения, положительно повлияло на уверенность детей у своих силах.</a:t>
            </a:r>
          </a:p>
          <a:p>
            <a:pPr algn="just">
              <a:buNone/>
            </a:pPr>
            <a:r>
              <a:rPr lang="ru-RU" dirty="0" smtClean="0">
                <a:solidFill>
                  <a:srgbClr val="0070C0"/>
                </a:solidFill>
              </a:rPr>
              <a:t>		Родители стали помощниками и сотрудниками  детям, что благоприятно отразилось  на взаимодействии с воспитателями,  повысился авторитет ДОУ в глазах родителей. </a:t>
            </a:r>
          </a:p>
          <a:p>
            <a:pPr algn="just">
              <a:buNone/>
            </a:pPr>
            <a:r>
              <a:rPr lang="ru-RU" dirty="0" smtClean="0">
                <a:solidFill>
                  <a:srgbClr val="0070C0"/>
                </a:solidFill>
              </a:rPr>
              <a:t>		По итогам реализации проекта была организована выставка работ, где каждый мог найти для себя новую информацию</a:t>
            </a:r>
            <a:endParaRPr lang="ru-RU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SC_016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7" y="1214422"/>
            <a:ext cx="8358246" cy="5359416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139</TotalTime>
  <Words>447</Words>
  <Application>Microsoft Office PowerPoint</Application>
  <PresentationFormat>Экран (4:3)</PresentationFormat>
  <Paragraphs>88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Трек</vt:lpstr>
      <vt:lpstr>Детско-родительский проект  «Кто на Севере живет?</vt:lpstr>
      <vt:lpstr>Актуальность темы</vt:lpstr>
      <vt:lpstr>Паспорт проекта</vt:lpstr>
      <vt:lpstr>Цель проекта.</vt:lpstr>
      <vt:lpstr>Задачи проекта</vt:lpstr>
      <vt:lpstr>Привлечь родителей к образовательной деятельности в саду посредсвом сопровождения ребенка в поисках новой информации в журналах, книгах, интернете, в оказании помощи в изготовлении продуктов проекта.</vt:lpstr>
      <vt:lpstr>Ожидаемые результаты</vt:lpstr>
      <vt:lpstr>Принципы реализации проекта</vt:lpstr>
      <vt:lpstr>1 этап реализации проекта - подготовительный</vt:lpstr>
      <vt:lpstr>Постановка вопроса перед детьми</vt:lpstr>
      <vt:lpstr>2 этап реализации – основной </vt:lpstr>
      <vt:lpstr>Познавательное развитие</vt:lpstr>
      <vt:lpstr>Развитие речи</vt:lpstr>
      <vt:lpstr>Художественное творчество</vt:lpstr>
      <vt:lpstr>Слайд 15</vt:lpstr>
      <vt:lpstr>Лепка «Белый медведь»</vt:lpstr>
      <vt:lpstr>Слайд 17</vt:lpstr>
      <vt:lpstr>Работа с художественной литературой</vt:lpstr>
      <vt:lpstr>Игровая деятельность</vt:lpstr>
      <vt:lpstr>Слайд 20</vt:lpstr>
      <vt:lpstr>Презентация работ выполненных вместе с родителями</vt:lpstr>
      <vt:lpstr>Слайд 22</vt:lpstr>
      <vt:lpstr>Слайд 23</vt:lpstr>
      <vt:lpstr>Слайд 24</vt:lpstr>
      <vt:lpstr>Слайд 25</vt:lpstr>
      <vt:lpstr>3 Этап – анализ деятельности</vt:lpstr>
      <vt:lpstr>Слайд 27</vt:lpstr>
      <vt:lpstr>Слайд 28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Детско-родительский проект  «Кто на Севере живет?</dc:title>
  <dc:creator>Пользователь</dc:creator>
  <cp:lastModifiedBy>Пользователь</cp:lastModifiedBy>
  <cp:revision>15</cp:revision>
  <dcterms:created xsi:type="dcterms:W3CDTF">2019-02-19T05:56:08Z</dcterms:created>
  <dcterms:modified xsi:type="dcterms:W3CDTF">2019-02-26T11:43:51Z</dcterms:modified>
</cp:coreProperties>
</file>