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3" d="100"/>
          <a:sy n="53" d="100"/>
        </p:scale>
        <p:origin x="-1098"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9FE17DD7-C47D-4F6B-A996-557DB1EA358A}" type="datetimeFigureOut">
              <a:rPr lang="ru-RU" smtClean="0"/>
              <a:t>07.04.2017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5D2A76F-C64F-4701-8793-B055B00BCEC1}" type="slidenum">
              <a:rPr lang="ru-RU" smtClean="0"/>
              <a:t>‹#›</a:t>
            </a:fld>
            <a:endParaRPr lang="ru-RU"/>
          </a:p>
        </p:txBody>
      </p:sp>
    </p:spTree>
    <p:extLst>
      <p:ext uri="{BB962C8B-B14F-4D97-AF65-F5344CB8AC3E}">
        <p14:creationId xmlns:p14="http://schemas.microsoft.com/office/powerpoint/2010/main" val="26009722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FE17DD7-C47D-4F6B-A996-557DB1EA358A}" type="datetimeFigureOut">
              <a:rPr lang="ru-RU" smtClean="0"/>
              <a:t>07.04.2017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5D2A76F-C64F-4701-8793-B055B00BCEC1}" type="slidenum">
              <a:rPr lang="ru-RU" smtClean="0"/>
              <a:t>‹#›</a:t>
            </a:fld>
            <a:endParaRPr lang="ru-RU"/>
          </a:p>
        </p:txBody>
      </p:sp>
    </p:spTree>
    <p:extLst>
      <p:ext uri="{BB962C8B-B14F-4D97-AF65-F5344CB8AC3E}">
        <p14:creationId xmlns:p14="http://schemas.microsoft.com/office/powerpoint/2010/main" val="34384312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FE17DD7-C47D-4F6B-A996-557DB1EA358A}" type="datetimeFigureOut">
              <a:rPr lang="ru-RU" smtClean="0"/>
              <a:t>07.04.2017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5D2A76F-C64F-4701-8793-B055B00BCEC1}" type="slidenum">
              <a:rPr lang="ru-RU" smtClean="0"/>
              <a:t>‹#›</a:t>
            </a:fld>
            <a:endParaRPr lang="ru-RU"/>
          </a:p>
        </p:txBody>
      </p:sp>
    </p:spTree>
    <p:extLst>
      <p:ext uri="{BB962C8B-B14F-4D97-AF65-F5344CB8AC3E}">
        <p14:creationId xmlns:p14="http://schemas.microsoft.com/office/powerpoint/2010/main" val="1630818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FE17DD7-C47D-4F6B-A996-557DB1EA358A}" type="datetimeFigureOut">
              <a:rPr lang="ru-RU" smtClean="0"/>
              <a:t>07.04.2017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5D2A76F-C64F-4701-8793-B055B00BCEC1}" type="slidenum">
              <a:rPr lang="ru-RU" smtClean="0"/>
              <a:t>‹#›</a:t>
            </a:fld>
            <a:endParaRPr lang="ru-RU"/>
          </a:p>
        </p:txBody>
      </p:sp>
    </p:spTree>
    <p:extLst>
      <p:ext uri="{BB962C8B-B14F-4D97-AF65-F5344CB8AC3E}">
        <p14:creationId xmlns:p14="http://schemas.microsoft.com/office/powerpoint/2010/main" val="2405707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9FE17DD7-C47D-4F6B-A996-557DB1EA358A}" type="datetimeFigureOut">
              <a:rPr lang="ru-RU" smtClean="0"/>
              <a:t>07.04.2017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5D2A76F-C64F-4701-8793-B055B00BCEC1}" type="slidenum">
              <a:rPr lang="ru-RU" smtClean="0"/>
              <a:t>‹#›</a:t>
            </a:fld>
            <a:endParaRPr lang="ru-RU"/>
          </a:p>
        </p:txBody>
      </p:sp>
    </p:spTree>
    <p:extLst>
      <p:ext uri="{BB962C8B-B14F-4D97-AF65-F5344CB8AC3E}">
        <p14:creationId xmlns:p14="http://schemas.microsoft.com/office/powerpoint/2010/main" val="1823802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9FE17DD7-C47D-4F6B-A996-557DB1EA358A}" type="datetimeFigureOut">
              <a:rPr lang="ru-RU" smtClean="0"/>
              <a:t>07.04.2017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5D2A76F-C64F-4701-8793-B055B00BCEC1}" type="slidenum">
              <a:rPr lang="ru-RU" smtClean="0"/>
              <a:t>‹#›</a:t>
            </a:fld>
            <a:endParaRPr lang="ru-RU"/>
          </a:p>
        </p:txBody>
      </p:sp>
    </p:spTree>
    <p:extLst>
      <p:ext uri="{BB962C8B-B14F-4D97-AF65-F5344CB8AC3E}">
        <p14:creationId xmlns:p14="http://schemas.microsoft.com/office/powerpoint/2010/main" val="21520363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9FE17DD7-C47D-4F6B-A996-557DB1EA358A}" type="datetimeFigureOut">
              <a:rPr lang="ru-RU" smtClean="0"/>
              <a:t>07.04.2017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05D2A76F-C64F-4701-8793-B055B00BCEC1}" type="slidenum">
              <a:rPr lang="ru-RU" smtClean="0"/>
              <a:t>‹#›</a:t>
            </a:fld>
            <a:endParaRPr lang="ru-RU"/>
          </a:p>
        </p:txBody>
      </p:sp>
    </p:spTree>
    <p:extLst>
      <p:ext uri="{BB962C8B-B14F-4D97-AF65-F5344CB8AC3E}">
        <p14:creationId xmlns:p14="http://schemas.microsoft.com/office/powerpoint/2010/main" val="14918593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9FE17DD7-C47D-4F6B-A996-557DB1EA358A}" type="datetimeFigureOut">
              <a:rPr lang="ru-RU" smtClean="0"/>
              <a:t>07.04.2017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05D2A76F-C64F-4701-8793-B055B00BCEC1}" type="slidenum">
              <a:rPr lang="ru-RU" smtClean="0"/>
              <a:t>‹#›</a:t>
            </a:fld>
            <a:endParaRPr lang="ru-RU"/>
          </a:p>
        </p:txBody>
      </p:sp>
    </p:spTree>
    <p:extLst>
      <p:ext uri="{BB962C8B-B14F-4D97-AF65-F5344CB8AC3E}">
        <p14:creationId xmlns:p14="http://schemas.microsoft.com/office/powerpoint/2010/main" val="39691167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FE17DD7-C47D-4F6B-A996-557DB1EA358A}" type="datetimeFigureOut">
              <a:rPr lang="ru-RU" smtClean="0"/>
              <a:t>07.04.2017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05D2A76F-C64F-4701-8793-B055B00BCEC1}" type="slidenum">
              <a:rPr lang="ru-RU" smtClean="0"/>
              <a:t>‹#›</a:t>
            </a:fld>
            <a:endParaRPr lang="ru-RU"/>
          </a:p>
        </p:txBody>
      </p:sp>
    </p:spTree>
    <p:extLst>
      <p:ext uri="{BB962C8B-B14F-4D97-AF65-F5344CB8AC3E}">
        <p14:creationId xmlns:p14="http://schemas.microsoft.com/office/powerpoint/2010/main" val="16733669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FE17DD7-C47D-4F6B-A996-557DB1EA358A}" type="datetimeFigureOut">
              <a:rPr lang="ru-RU" smtClean="0"/>
              <a:t>07.04.2017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5D2A76F-C64F-4701-8793-B055B00BCEC1}" type="slidenum">
              <a:rPr lang="ru-RU" smtClean="0"/>
              <a:t>‹#›</a:t>
            </a:fld>
            <a:endParaRPr lang="ru-RU"/>
          </a:p>
        </p:txBody>
      </p:sp>
    </p:spTree>
    <p:extLst>
      <p:ext uri="{BB962C8B-B14F-4D97-AF65-F5344CB8AC3E}">
        <p14:creationId xmlns:p14="http://schemas.microsoft.com/office/powerpoint/2010/main" val="22863648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FE17DD7-C47D-4F6B-A996-557DB1EA358A}" type="datetimeFigureOut">
              <a:rPr lang="ru-RU" smtClean="0"/>
              <a:t>07.04.2017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5D2A76F-C64F-4701-8793-B055B00BCEC1}" type="slidenum">
              <a:rPr lang="ru-RU" smtClean="0"/>
              <a:t>‹#›</a:t>
            </a:fld>
            <a:endParaRPr lang="ru-RU"/>
          </a:p>
        </p:txBody>
      </p:sp>
    </p:spTree>
    <p:extLst>
      <p:ext uri="{BB962C8B-B14F-4D97-AF65-F5344CB8AC3E}">
        <p14:creationId xmlns:p14="http://schemas.microsoft.com/office/powerpoint/2010/main" val="9668898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E17DD7-C47D-4F6B-A996-557DB1EA358A}" type="datetimeFigureOut">
              <a:rPr lang="ru-RU" smtClean="0"/>
              <a:t>07.04.2017</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D2A76F-C64F-4701-8793-B055B00BCEC1}" type="slidenum">
              <a:rPr lang="ru-RU" smtClean="0"/>
              <a:t>‹#›</a:t>
            </a:fld>
            <a:endParaRPr lang="ru-RU"/>
          </a:p>
        </p:txBody>
      </p:sp>
    </p:spTree>
    <p:extLst>
      <p:ext uri="{BB962C8B-B14F-4D97-AF65-F5344CB8AC3E}">
        <p14:creationId xmlns:p14="http://schemas.microsoft.com/office/powerpoint/2010/main" val="21075167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16.jpeg"/><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25.gif"/><Relationship Id="rId4" Type="http://schemas.openxmlformats.org/officeDocument/2006/relationships/image" Target="../media/image24.jpeg"/></Relationships>
</file>

<file path=ppt/slides/_rels/slide17.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C:\Users\kopuker\Downloads\0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519" y="0"/>
            <a:ext cx="936104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539552" y="260648"/>
            <a:ext cx="8136903" cy="1015663"/>
          </a:xfrm>
          <a:prstGeom prst="rect">
            <a:avLst/>
          </a:prstGeom>
        </p:spPr>
        <p:txBody>
          <a:bodyPr wrap="square">
            <a:spAutoFit/>
          </a:bodyPr>
          <a:lstStyle/>
          <a:p>
            <a:pPr algn="ctr"/>
            <a:r>
              <a:rPr lang="ru-RU" sz="2000" i="1" dirty="0">
                <a:solidFill>
                  <a:schemeClr val="tx2">
                    <a:lumMod val="75000"/>
                  </a:schemeClr>
                </a:solidFill>
              </a:rPr>
              <a:t>Муниципальное общеобразовательное учреждение </a:t>
            </a:r>
            <a:br>
              <a:rPr lang="ru-RU" sz="2000" i="1" dirty="0">
                <a:solidFill>
                  <a:schemeClr val="tx2">
                    <a:lumMod val="75000"/>
                  </a:schemeClr>
                </a:solidFill>
              </a:rPr>
            </a:br>
            <a:r>
              <a:rPr lang="ru-RU" sz="2000" i="1" dirty="0">
                <a:solidFill>
                  <a:schemeClr val="tx2">
                    <a:lumMod val="75000"/>
                  </a:schemeClr>
                </a:solidFill>
              </a:rPr>
              <a:t>«Радищевская средняя общеобразовательная школа» п. Радищев.</a:t>
            </a:r>
            <a:br>
              <a:rPr lang="ru-RU" sz="2000" i="1" dirty="0">
                <a:solidFill>
                  <a:schemeClr val="tx2">
                    <a:lumMod val="75000"/>
                  </a:schemeClr>
                </a:solidFill>
              </a:rPr>
            </a:br>
            <a:endParaRPr lang="ru-RU" sz="2000" i="1" dirty="0">
              <a:solidFill>
                <a:schemeClr val="tx2">
                  <a:lumMod val="75000"/>
                </a:schemeClr>
              </a:solidFill>
            </a:endParaRPr>
          </a:p>
        </p:txBody>
      </p:sp>
      <p:sp>
        <p:nvSpPr>
          <p:cNvPr id="6" name="Прямоугольник 5"/>
          <p:cNvSpPr/>
          <p:nvPr/>
        </p:nvSpPr>
        <p:spPr>
          <a:xfrm>
            <a:off x="683568" y="1268760"/>
            <a:ext cx="8064896" cy="6093976"/>
          </a:xfrm>
          <a:prstGeom prst="rect">
            <a:avLst/>
          </a:prstGeom>
        </p:spPr>
        <p:txBody>
          <a:bodyPr wrap="square">
            <a:spAutoFit/>
          </a:bodyPr>
          <a:lstStyle/>
          <a:p>
            <a:pPr algn="ctr"/>
            <a:endParaRPr lang="ru-RU" sz="3600" dirty="0" smtClean="0"/>
          </a:p>
          <a:p>
            <a:pPr algn="ctr"/>
            <a:r>
              <a:rPr lang="ru-RU" sz="3600" i="1" dirty="0" smtClean="0">
                <a:solidFill>
                  <a:schemeClr val="bg2">
                    <a:lumMod val="25000"/>
                  </a:schemeClr>
                </a:solidFill>
              </a:rPr>
              <a:t>ПРОЕКТ </a:t>
            </a:r>
            <a:r>
              <a:rPr lang="ru-RU" sz="3600" i="1" dirty="0">
                <a:solidFill>
                  <a:schemeClr val="bg2">
                    <a:lumMod val="25000"/>
                  </a:schemeClr>
                </a:solidFill>
              </a:rPr>
              <a:t>ПО ТЕХНОЛОГИИ.</a:t>
            </a:r>
          </a:p>
          <a:p>
            <a:pPr algn="ctr"/>
            <a:r>
              <a:rPr lang="ru-RU" sz="3600" i="1" dirty="0">
                <a:solidFill>
                  <a:schemeClr val="bg2">
                    <a:lumMod val="25000"/>
                  </a:schemeClr>
                </a:solidFill>
              </a:rPr>
              <a:t>«ЛЕТНЯЯ СУМКА».</a:t>
            </a:r>
          </a:p>
          <a:p>
            <a:pPr algn="ctr"/>
            <a:r>
              <a:rPr lang="ru-RU" sz="2800" i="1" dirty="0">
                <a:solidFill>
                  <a:schemeClr val="bg2">
                    <a:lumMod val="25000"/>
                  </a:schemeClr>
                </a:solidFill>
              </a:rPr>
              <a:t>                                                             </a:t>
            </a:r>
            <a:endParaRPr lang="ru-RU" i="1" dirty="0">
              <a:solidFill>
                <a:schemeClr val="bg2">
                  <a:lumMod val="25000"/>
                </a:schemeClr>
              </a:solidFill>
            </a:endParaRPr>
          </a:p>
          <a:p>
            <a:pPr algn="ctr"/>
            <a:endParaRPr lang="ru-RU" i="1" dirty="0">
              <a:solidFill>
                <a:schemeClr val="bg2">
                  <a:lumMod val="25000"/>
                </a:schemeClr>
              </a:solidFill>
            </a:endParaRPr>
          </a:p>
          <a:p>
            <a:pPr algn="ctr"/>
            <a:r>
              <a:rPr lang="ru-RU" sz="2000" i="1" dirty="0">
                <a:solidFill>
                  <a:schemeClr val="bg2">
                    <a:lumMod val="25000"/>
                  </a:schemeClr>
                </a:solidFill>
              </a:rPr>
              <a:t>                                                    </a:t>
            </a:r>
            <a:r>
              <a:rPr lang="ru-RU" sz="2000" i="1" dirty="0" smtClean="0">
                <a:solidFill>
                  <a:schemeClr val="bg2">
                    <a:lumMod val="25000"/>
                  </a:schemeClr>
                </a:solidFill>
              </a:rPr>
              <a:t>   Выполнила</a:t>
            </a:r>
            <a:r>
              <a:rPr lang="ru-RU" sz="2000" i="1" dirty="0">
                <a:solidFill>
                  <a:schemeClr val="bg2">
                    <a:lumMod val="25000"/>
                  </a:schemeClr>
                </a:solidFill>
              </a:rPr>
              <a:t>: ученица </a:t>
            </a:r>
            <a:r>
              <a:rPr lang="ru-RU" sz="2000" i="1" dirty="0" smtClean="0">
                <a:solidFill>
                  <a:schemeClr val="bg2">
                    <a:lumMod val="25000"/>
                  </a:schemeClr>
                </a:solidFill>
              </a:rPr>
              <a:t>11 </a:t>
            </a:r>
            <a:r>
              <a:rPr lang="ru-RU" sz="2000" i="1" dirty="0">
                <a:solidFill>
                  <a:schemeClr val="bg2">
                    <a:lumMod val="25000"/>
                  </a:schemeClr>
                </a:solidFill>
              </a:rPr>
              <a:t>класса</a:t>
            </a:r>
          </a:p>
          <a:p>
            <a:pPr algn="ctr"/>
            <a:r>
              <a:rPr lang="ru-RU" sz="2000" i="1" dirty="0">
                <a:solidFill>
                  <a:schemeClr val="bg2">
                    <a:lumMod val="25000"/>
                  </a:schemeClr>
                </a:solidFill>
              </a:rPr>
              <a:t>                          </a:t>
            </a:r>
            <a:r>
              <a:rPr lang="ru-RU" sz="2000" i="1" dirty="0" smtClean="0">
                <a:solidFill>
                  <a:schemeClr val="bg2">
                    <a:lumMod val="25000"/>
                  </a:schemeClr>
                </a:solidFill>
              </a:rPr>
              <a:t> Карпова </a:t>
            </a:r>
            <a:r>
              <a:rPr lang="ru-RU" sz="2000" i="1" dirty="0">
                <a:solidFill>
                  <a:schemeClr val="bg2">
                    <a:lumMod val="25000"/>
                  </a:schemeClr>
                </a:solidFill>
              </a:rPr>
              <a:t>Дарья.</a:t>
            </a:r>
          </a:p>
          <a:p>
            <a:pPr algn="ctr"/>
            <a:r>
              <a:rPr lang="ru-RU" sz="2000" i="1" dirty="0">
                <a:solidFill>
                  <a:schemeClr val="bg2">
                    <a:lumMod val="25000"/>
                  </a:schemeClr>
                </a:solidFill>
              </a:rPr>
              <a:t>                                                            </a:t>
            </a:r>
            <a:r>
              <a:rPr lang="ru-RU" sz="2000" i="1" dirty="0" smtClean="0">
                <a:solidFill>
                  <a:schemeClr val="bg2">
                    <a:lumMod val="25000"/>
                  </a:schemeClr>
                </a:solidFill>
              </a:rPr>
              <a:t>      </a:t>
            </a:r>
            <a:r>
              <a:rPr lang="ru-RU" sz="2000" i="1" dirty="0" smtClean="0">
                <a:solidFill>
                  <a:schemeClr val="bg2">
                    <a:lumMod val="25000"/>
                  </a:schemeClr>
                </a:solidFill>
              </a:rPr>
              <a:t> Руководитель</a:t>
            </a:r>
            <a:r>
              <a:rPr lang="ru-RU" sz="2000" i="1" dirty="0">
                <a:solidFill>
                  <a:schemeClr val="bg2">
                    <a:lumMod val="25000"/>
                  </a:schemeClr>
                </a:solidFill>
              </a:rPr>
              <a:t>: учитель технологии</a:t>
            </a:r>
          </a:p>
          <a:p>
            <a:pPr algn="ctr"/>
            <a:r>
              <a:rPr lang="ru-RU" sz="2000" i="1" dirty="0">
                <a:solidFill>
                  <a:schemeClr val="bg2">
                    <a:lumMod val="25000"/>
                  </a:schemeClr>
                </a:solidFill>
              </a:rPr>
              <a:t>                                                        </a:t>
            </a:r>
            <a:r>
              <a:rPr lang="ru-RU" sz="2000" i="1" dirty="0" smtClean="0">
                <a:solidFill>
                  <a:schemeClr val="bg2">
                    <a:lumMod val="25000"/>
                  </a:schemeClr>
                </a:solidFill>
              </a:rPr>
              <a:t> Калачева </a:t>
            </a:r>
            <a:r>
              <a:rPr lang="ru-RU" sz="2000" i="1" dirty="0">
                <a:solidFill>
                  <a:schemeClr val="bg2">
                    <a:lumMod val="25000"/>
                  </a:schemeClr>
                </a:solidFill>
              </a:rPr>
              <a:t>Алена Владимировна.</a:t>
            </a:r>
          </a:p>
          <a:p>
            <a:pPr algn="ctr"/>
            <a:endParaRPr lang="ru-RU" sz="2000" i="1" dirty="0">
              <a:solidFill>
                <a:schemeClr val="bg2">
                  <a:lumMod val="25000"/>
                </a:schemeClr>
              </a:solidFill>
            </a:endParaRPr>
          </a:p>
          <a:p>
            <a:pPr algn="ctr"/>
            <a:endParaRPr lang="ru-RU" sz="2000" i="1" dirty="0">
              <a:solidFill>
                <a:schemeClr val="bg2">
                  <a:lumMod val="25000"/>
                </a:schemeClr>
              </a:solidFill>
            </a:endParaRPr>
          </a:p>
          <a:p>
            <a:pPr algn="ctr"/>
            <a:endParaRPr lang="ru-RU" sz="2000" i="1" dirty="0">
              <a:solidFill>
                <a:schemeClr val="bg2">
                  <a:lumMod val="25000"/>
                </a:schemeClr>
              </a:solidFill>
            </a:endParaRPr>
          </a:p>
          <a:p>
            <a:pPr algn="ctr"/>
            <a:endParaRPr lang="ru-RU" sz="2000" i="1" dirty="0">
              <a:solidFill>
                <a:schemeClr val="bg2">
                  <a:lumMod val="25000"/>
                </a:schemeClr>
              </a:solidFill>
            </a:endParaRPr>
          </a:p>
          <a:p>
            <a:pPr algn="ctr"/>
            <a:r>
              <a:rPr lang="ru-RU" sz="2000" i="1" dirty="0">
                <a:solidFill>
                  <a:schemeClr val="bg2">
                    <a:lumMod val="25000"/>
                  </a:schemeClr>
                </a:solidFill>
              </a:rPr>
              <a:t>П. Радищев.</a:t>
            </a:r>
          </a:p>
          <a:p>
            <a:pPr algn="ctr"/>
            <a:r>
              <a:rPr lang="ru-RU" sz="2000" i="1" dirty="0" smtClean="0">
                <a:solidFill>
                  <a:schemeClr val="bg2">
                    <a:lumMod val="25000"/>
                  </a:schemeClr>
                </a:solidFill>
              </a:rPr>
              <a:t>2017 </a:t>
            </a:r>
            <a:r>
              <a:rPr lang="ru-RU" sz="2000" i="1" dirty="0">
                <a:solidFill>
                  <a:schemeClr val="bg2">
                    <a:lumMod val="25000"/>
                  </a:schemeClr>
                </a:solidFill>
              </a:rPr>
              <a:t>год.</a:t>
            </a:r>
          </a:p>
          <a:p>
            <a:pPr algn="ctr"/>
            <a:endParaRPr lang="ru-RU" dirty="0"/>
          </a:p>
          <a:p>
            <a:pPr algn="ctr"/>
            <a:endParaRPr lang="ru-RU" dirty="0"/>
          </a:p>
        </p:txBody>
      </p:sp>
    </p:spTree>
    <p:extLst>
      <p:ext uri="{BB962C8B-B14F-4D97-AF65-F5344CB8AC3E}">
        <p14:creationId xmlns:p14="http://schemas.microsoft.com/office/powerpoint/2010/main" val="25482920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C:\Users\kopuker\Downloads\0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252519"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107504" y="188640"/>
            <a:ext cx="8856984" cy="1384995"/>
          </a:xfrm>
          <a:prstGeom prst="rect">
            <a:avLst/>
          </a:prstGeom>
        </p:spPr>
        <p:txBody>
          <a:bodyPr wrap="square">
            <a:spAutoFit/>
          </a:bodyPr>
          <a:lstStyle/>
          <a:p>
            <a:pPr algn="ctr"/>
            <a:r>
              <a:rPr lang="ru-RU" sz="2400" i="1" dirty="0">
                <a:solidFill>
                  <a:schemeClr val="bg2">
                    <a:lumMod val="25000"/>
                  </a:schemeClr>
                </a:solidFill>
              </a:rPr>
              <a:t>6. Экономическая и экологическая оценка будущего изделия. </a:t>
            </a:r>
            <a:br>
              <a:rPr lang="ru-RU" sz="2400" i="1" dirty="0">
                <a:solidFill>
                  <a:schemeClr val="bg2">
                    <a:lumMod val="25000"/>
                  </a:schemeClr>
                </a:solidFill>
              </a:rPr>
            </a:br>
            <a:r>
              <a:rPr lang="ru-RU" sz="2400" i="1" dirty="0">
                <a:solidFill>
                  <a:schemeClr val="bg2">
                    <a:lumMod val="25000"/>
                  </a:schemeClr>
                </a:solidFill>
              </a:rPr>
              <a:t>А) </a:t>
            </a:r>
            <a:r>
              <a:rPr lang="ru-RU" sz="2400" i="1" dirty="0" err="1">
                <a:solidFill>
                  <a:schemeClr val="bg2">
                    <a:lumMod val="25000"/>
                  </a:schemeClr>
                </a:solidFill>
              </a:rPr>
              <a:t>Расчет</a:t>
            </a:r>
            <a:r>
              <a:rPr lang="ru-RU" sz="2400" i="1" dirty="0">
                <a:solidFill>
                  <a:schemeClr val="bg2">
                    <a:lumMod val="25000"/>
                  </a:schemeClr>
                </a:solidFill>
              </a:rPr>
              <a:t> затрат на изготовление.</a:t>
            </a:r>
            <a:br>
              <a:rPr lang="ru-RU" sz="2400" i="1" dirty="0">
                <a:solidFill>
                  <a:schemeClr val="bg2">
                    <a:lumMod val="25000"/>
                  </a:schemeClr>
                </a:solidFill>
              </a:rPr>
            </a:br>
            <a:r>
              <a:rPr lang="ru-RU" dirty="0"/>
              <a:t/>
            </a:r>
            <a:br>
              <a:rPr lang="ru-RU" dirty="0"/>
            </a:br>
            <a:endParaRPr lang="ru-RU" dirty="0"/>
          </a:p>
        </p:txBody>
      </p:sp>
      <p:sp>
        <p:nvSpPr>
          <p:cNvPr id="5" name="Прямоугольник 4"/>
          <p:cNvSpPr/>
          <p:nvPr/>
        </p:nvSpPr>
        <p:spPr>
          <a:xfrm>
            <a:off x="467544" y="1166843"/>
            <a:ext cx="8352928" cy="4893647"/>
          </a:xfrm>
          <a:prstGeom prst="rect">
            <a:avLst/>
          </a:prstGeom>
        </p:spPr>
        <p:txBody>
          <a:bodyPr wrap="square">
            <a:spAutoFit/>
          </a:bodyPr>
          <a:lstStyle/>
          <a:p>
            <a:r>
              <a:rPr lang="ru-RU" dirty="0" smtClean="0">
                <a:solidFill>
                  <a:schemeClr val="bg2">
                    <a:lumMod val="25000"/>
                  </a:schemeClr>
                </a:solidFill>
              </a:rPr>
              <a:t>      </a:t>
            </a:r>
            <a:r>
              <a:rPr lang="ru-RU" sz="2400" i="1" dirty="0" smtClean="0">
                <a:solidFill>
                  <a:schemeClr val="bg2">
                    <a:lumMod val="25000"/>
                  </a:schemeClr>
                </a:solidFill>
              </a:rPr>
              <a:t>Для </a:t>
            </a:r>
            <a:r>
              <a:rPr lang="ru-RU" sz="2400" i="1" dirty="0">
                <a:solidFill>
                  <a:schemeClr val="bg2">
                    <a:lumMod val="25000"/>
                  </a:schemeClr>
                </a:solidFill>
              </a:rPr>
              <a:t>изготовления сумки мне понадобиться приобрести следующие материалы:</a:t>
            </a:r>
          </a:p>
          <a:p>
            <a:r>
              <a:rPr lang="ru-RU" sz="2400" i="1" dirty="0">
                <a:solidFill>
                  <a:schemeClr val="bg2">
                    <a:lumMod val="25000"/>
                  </a:schemeClr>
                </a:solidFill>
              </a:rPr>
              <a:t>- Подкладочную ткань: 66 см. по 140 </a:t>
            </a:r>
            <a:r>
              <a:rPr lang="ru-RU" sz="2400" i="1" dirty="0" err="1">
                <a:solidFill>
                  <a:schemeClr val="bg2">
                    <a:lumMod val="25000"/>
                  </a:schemeClr>
                </a:solidFill>
              </a:rPr>
              <a:t>руб</a:t>
            </a:r>
            <a:r>
              <a:rPr lang="ru-RU" sz="2400" i="1" dirty="0">
                <a:solidFill>
                  <a:schemeClr val="bg2">
                    <a:lumMod val="25000"/>
                  </a:schemeClr>
                </a:solidFill>
              </a:rPr>
              <a:t>/метр.</a:t>
            </a:r>
          </a:p>
          <a:p>
            <a:r>
              <a:rPr lang="ru-RU" sz="2400" i="1" dirty="0">
                <a:solidFill>
                  <a:schemeClr val="bg2">
                    <a:lumMod val="25000"/>
                  </a:schemeClr>
                </a:solidFill>
              </a:rPr>
              <a:t>-Пряжу «Жемчуг» для вязания: 2 мотка по 75 грамм по 120 </a:t>
            </a:r>
            <a:r>
              <a:rPr lang="ru-RU" sz="2400" i="1" dirty="0" err="1">
                <a:solidFill>
                  <a:schemeClr val="bg2">
                    <a:lumMod val="25000"/>
                  </a:schemeClr>
                </a:solidFill>
              </a:rPr>
              <a:t>руб</a:t>
            </a:r>
            <a:r>
              <a:rPr lang="ru-RU" sz="2400" i="1" dirty="0">
                <a:solidFill>
                  <a:schemeClr val="bg2">
                    <a:lumMod val="25000"/>
                  </a:schemeClr>
                </a:solidFill>
              </a:rPr>
              <a:t>/штуку.</a:t>
            </a:r>
          </a:p>
          <a:p>
            <a:r>
              <a:rPr lang="ru-RU" sz="2400" i="1" dirty="0">
                <a:solidFill>
                  <a:schemeClr val="bg2">
                    <a:lumMod val="25000"/>
                  </a:schemeClr>
                </a:solidFill>
              </a:rPr>
              <a:t>-Нитки Х/Б для шитья №10: 1 моток по 15 руб.</a:t>
            </a:r>
          </a:p>
          <a:p>
            <a:r>
              <a:rPr lang="ru-RU" sz="2400" i="1" dirty="0">
                <a:solidFill>
                  <a:schemeClr val="bg2">
                    <a:lumMod val="25000"/>
                  </a:schemeClr>
                </a:solidFill>
              </a:rPr>
              <a:t>-Крючок №1,5 по 25 рублей.</a:t>
            </a:r>
          </a:p>
          <a:p>
            <a:r>
              <a:rPr lang="ru-RU" sz="2400" i="1" dirty="0">
                <a:solidFill>
                  <a:schemeClr val="bg2">
                    <a:lumMod val="25000"/>
                  </a:schemeClr>
                </a:solidFill>
              </a:rPr>
              <a:t>     Общие затраты на приобретение материалов и инструментов:</a:t>
            </a:r>
          </a:p>
          <a:p>
            <a:r>
              <a:rPr lang="ru-RU" sz="2400" i="1" dirty="0">
                <a:solidFill>
                  <a:schemeClr val="bg2">
                    <a:lumMod val="25000"/>
                  </a:schemeClr>
                </a:solidFill>
              </a:rPr>
              <a:t>     (66*140/100)+(120*2)+15+25=372,40 руб.</a:t>
            </a:r>
          </a:p>
          <a:p>
            <a:r>
              <a:rPr lang="ru-RU" sz="2400" i="1" dirty="0">
                <a:solidFill>
                  <a:schemeClr val="bg2">
                    <a:lumMod val="25000"/>
                  </a:schemeClr>
                </a:solidFill>
              </a:rPr>
              <a:t>      Следовательно, затраты на сумку значительно ниже рыночных и магазинных цен на подобные изделия. (В </a:t>
            </a:r>
            <a:r>
              <a:rPr lang="ru-RU" sz="2400" i="1" dirty="0" err="1">
                <a:solidFill>
                  <a:schemeClr val="bg2">
                    <a:lumMod val="25000"/>
                  </a:schemeClr>
                </a:solidFill>
              </a:rPr>
              <a:t>расчете</a:t>
            </a:r>
            <a:r>
              <a:rPr lang="ru-RU" sz="2400" i="1" dirty="0">
                <a:solidFill>
                  <a:schemeClr val="bg2">
                    <a:lumMod val="25000"/>
                  </a:schemeClr>
                </a:solidFill>
              </a:rPr>
              <a:t> приведены цены </a:t>
            </a:r>
            <a:r>
              <a:rPr lang="ru-RU" sz="2400" i="1" dirty="0" err="1">
                <a:solidFill>
                  <a:schemeClr val="bg2">
                    <a:lumMod val="25000"/>
                  </a:schemeClr>
                </a:solidFill>
              </a:rPr>
              <a:t>Нижнеилимского</a:t>
            </a:r>
            <a:r>
              <a:rPr lang="ru-RU" sz="2400" i="1" dirty="0">
                <a:solidFill>
                  <a:schemeClr val="bg2">
                    <a:lumMod val="25000"/>
                  </a:schemeClr>
                </a:solidFill>
              </a:rPr>
              <a:t> района).  </a:t>
            </a:r>
          </a:p>
        </p:txBody>
      </p:sp>
    </p:spTree>
    <p:extLst>
      <p:ext uri="{BB962C8B-B14F-4D97-AF65-F5344CB8AC3E}">
        <p14:creationId xmlns:p14="http://schemas.microsoft.com/office/powerpoint/2010/main" val="4561019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C:\Users\kopuker\Downloads\0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252519"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1259632" y="188640"/>
            <a:ext cx="7200800" cy="954107"/>
          </a:xfrm>
          <a:prstGeom prst="rect">
            <a:avLst/>
          </a:prstGeom>
        </p:spPr>
        <p:txBody>
          <a:bodyPr wrap="square">
            <a:spAutoFit/>
          </a:bodyPr>
          <a:lstStyle/>
          <a:p>
            <a:r>
              <a:rPr lang="ru-RU" sz="2800" i="1" dirty="0">
                <a:solidFill>
                  <a:schemeClr val="bg2">
                    <a:lumMod val="25000"/>
                  </a:schemeClr>
                </a:solidFill>
              </a:rPr>
              <a:t>Б) Экологическая оценка будущего изделия.</a:t>
            </a:r>
            <a:br>
              <a:rPr lang="ru-RU" sz="2800" i="1" dirty="0">
                <a:solidFill>
                  <a:schemeClr val="bg2">
                    <a:lumMod val="25000"/>
                  </a:schemeClr>
                </a:solidFill>
              </a:rPr>
            </a:br>
            <a:endParaRPr lang="ru-RU" sz="2800" i="1" dirty="0">
              <a:solidFill>
                <a:schemeClr val="bg2">
                  <a:lumMod val="25000"/>
                </a:schemeClr>
              </a:solidFill>
            </a:endParaRPr>
          </a:p>
        </p:txBody>
      </p:sp>
      <p:sp>
        <p:nvSpPr>
          <p:cNvPr id="5" name="Прямоугольник 4"/>
          <p:cNvSpPr/>
          <p:nvPr/>
        </p:nvSpPr>
        <p:spPr>
          <a:xfrm>
            <a:off x="755576" y="908720"/>
            <a:ext cx="7992888" cy="5262979"/>
          </a:xfrm>
          <a:prstGeom prst="rect">
            <a:avLst/>
          </a:prstGeom>
        </p:spPr>
        <p:txBody>
          <a:bodyPr wrap="square">
            <a:spAutoFit/>
          </a:bodyPr>
          <a:lstStyle/>
          <a:p>
            <a:r>
              <a:rPr lang="ru-RU" i="1" dirty="0" smtClean="0">
                <a:solidFill>
                  <a:schemeClr val="bg2">
                    <a:lumMod val="25000"/>
                  </a:schemeClr>
                </a:solidFill>
              </a:rPr>
              <a:t>     </a:t>
            </a:r>
            <a:r>
              <a:rPr lang="ru-RU" sz="2800" i="1" dirty="0" smtClean="0">
                <a:solidFill>
                  <a:schemeClr val="bg2">
                    <a:lumMod val="25000"/>
                  </a:schemeClr>
                </a:solidFill>
              </a:rPr>
              <a:t>Сумка </a:t>
            </a:r>
            <a:r>
              <a:rPr lang="ru-RU" sz="2800" i="1" dirty="0">
                <a:solidFill>
                  <a:schemeClr val="bg2">
                    <a:lumMod val="25000"/>
                  </a:schemeClr>
                </a:solidFill>
              </a:rPr>
              <a:t>будет изготовлена из экологически чистых материалов: хлопка, вискозы. Эти материалы при соприкосновении с телом человека не вызывают  кожного раздражения, аллергии. Плюсом хлопчатобумажных нитей  является то, что они обладают высокой износоустойчивостью и легко поддаются тепловой и водной чистке. За </a:t>
            </a:r>
            <a:r>
              <a:rPr lang="ru-RU" sz="2800" i="1" dirty="0" err="1">
                <a:solidFill>
                  <a:schemeClr val="bg2">
                    <a:lumMod val="25000"/>
                  </a:schemeClr>
                </a:solidFill>
              </a:rPr>
              <a:t>счет</a:t>
            </a:r>
            <a:r>
              <a:rPr lang="ru-RU" sz="2800" i="1" dirty="0">
                <a:solidFill>
                  <a:schemeClr val="bg2">
                    <a:lumMod val="25000"/>
                  </a:schemeClr>
                </a:solidFill>
              </a:rPr>
              <a:t> того, что пряжа очень мягкая, она обладает отличными тактильными показателями. </a:t>
            </a:r>
            <a:r>
              <a:rPr lang="ru-RU" sz="2800" i="1" dirty="0" err="1">
                <a:solidFill>
                  <a:schemeClr val="bg2">
                    <a:lumMod val="25000"/>
                  </a:schemeClr>
                </a:solidFill>
              </a:rPr>
              <a:t>Ее</a:t>
            </a:r>
            <a:r>
              <a:rPr lang="ru-RU" sz="2800" i="1" dirty="0">
                <a:solidFill>
                  <a:schemeClr val="bg2">
                    <a:lumMod val="25000"/>
                  </a:schemeClr>
                </a:solidFill>
              </a:rPr>
              <a:t> натуральное происхождение обеспечивает высокий уровень </a:t>
            </a:r>
            <a:r>
              <a:rPr lang="ru-RU" sz="2800" i="1" dirty="0" err="1">
                <a:solidFill>
                  <a:schemeClr val="bg2">
                    <a:lumMod val="25000"/>
                  </a:schemeClr>
                </a:solidFill>
              </a:rPr>
              <a:t>экологичности</a:t>
            </a:r>
            <a:r>
              <a:rPr lang="ru-RU" sz="2800" i="1" dirty="0">
                <a:solidFill>
                  <a:schemeClr val="bg2">
                    <a:lumMod val="25000"/>
                  </a:schemeClr>
                </a:solidFill>
              </a:rPr>
              <a:t> и безопасности. </a:t>
            </a:r>
          </a:p>
        </p:txBody>
      </p:sp>
    </p:spTree>
    <p:extLst>
      <p:ext uri="{BB962C8B-B14F-4D97-AF65-F5344CB8AC3E}">
        <p14:creationId xmlns:p14="http://schemas.microsoft.com/office/powerpoint/2010/main" val="148533923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C:\Users\kopuker\Downloads\0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59" y="0"/>
            <a:ext cx="9108281" cy="685800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985257" y="236547"/>
            <a:ext cx="7920880" cy="1200329"/>
          </a:xfrm>
          <a:prstGeom prst="rect">
            <a:avLst/>
          </a:prstGeom>
        </p:spPr>
        <p:txBody>
          <a:bodyPr wrap="square">
            <a:spAutoFit/>
          </a:bodyPr>
          <a:lstStyle/>
          <a:p>
            <a:pPr algn="ctr"/>
            <a:r>
              <a:rPr lang="ru-RU" sz="2400" i="1" dirty="0">
                <a:solidFill>
                  <a:schemeClr val="bg2">
                    <a:lumMod val="25000"/>
                  </a:schemeClr>
                </a:solidFill>
              </a:rPr>
              <a:t>7.Технологическая последовательность изготовления изделия.</a:t>
            </a:r>
            <a:br>
              <a:rPr lang="ru-RU" sz="2400" i="1" dirty="0">
                <a:solidFill>
                  <a:schemeClr val="bg2">
                    <a:lumMod val="25000"/>
                  </a:schemeClr>
                </a:solidFill>
              </a:rPr>
            </a:br>
            <a:endParaRPr lang="ru-RU" sz="2400" i="1" dirty="0">
              <a:solidFill>
                <a:schemeClr val="bg2">
                  <a:lumMod val="25000"/>
                </a:schemeClr>
              </a:solidFill>
            </a:endParaRPr>
          </a:p>
        </p:txBody>
      </p:sp>
      <p:pic>
        <p:nvPicPr>
          <p:cNvPr id="6" name="Picture 2" descr="C:\Users\kopuker\Desktop\Новая папка\DSCN273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588" t="8774" r="8627" b="3544"/>
          <a:stretch/>
        </p:blipFill>
        <p:spPr bwMode="auto">
          <a:xfrm rot="5400000">
            <a:off x="55914" y="1336103"/>
            <a:ext cx="3456385" cy="274563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7" name="Picture 5" descr="C:\Users\kopuker\Desktop\Новая папка\DSCN274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5796136" y="1268760"/>
            <a:ext cx="3456385" cy="259228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8" name="Picture 3" descr="C:\Users\kopuker\Desktop\Новая папка\DSCN2734.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15816" y="3837451"/>
            <a:ext cx="3995936" cy="2996952"/>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81254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C:\Users\kopuker\Downloads\0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59" y="0"/>
            <a:ext cx="9108281"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467543" y="116632"/>
            <a:ext cx="7848873" cy="1384995"/>
          </a:xfrm>
          <a:prstGeom prst="rect">
            <a:avLst/>
          </a:prstGeom>
        </p:spPr>
        <p:txBody>
          <a:bodyPr wrap="square">
            <a:spAutoFit/>
          </a:bodyPr>
          <a:lstStyle/>
          <a:p>
            <a:pPr algn="ctr"/>
            <a:r>
              <a:rPr lang="ru-RU" sz="2800" i="1" dirty="0" smtClean="0">
                <a:solidFill>
                  <a:schemeClr val="bg2">
                    <a:lumMod val="25000"/>
                  </a:schemeClr>
                </a:solidFill>
              </a:rPr>
              <a:t>Технологическая </a:t>
            </a:r>
            <a:r>
              <a:rPr lang="ru-RU" sz="2800" i="1" dirty="0">
                <a:solidFill>
                  <a:schemeClr val="bg2">
                    <a:lumMod val="25000"/>
                  </a:schemeClr>
                </a:solidFill>
              </a:rPr>
              <a:t>последовательность изготовления изделия.</a:t>
            </a:r>
            <a:br>
              <a:rPr lang="ru-RU" sz="2800" i="1" dirty="0">
                <a:solidFill>
                  <a:schemeClr val="bg2">
                    <a:lumMod val="25000"/>
                  </a:schemeClr>
                </a:solidFill>
              </a:rPr>
            </a:br>
            <a:endParaRPr lang="ru-RU" sz="2800" i="1" dirty="0">
              <a:solidFill>
                <a:schemeClr val="bg2">
                  <a:lumMod val="25000"/>
                </a:schemeClr>
              </a:solidFill>
            </a:endParaRPr>
          </a:p>
        </p:txBody>
      </p:sp>
      <p:pic>
        <p:nvPicPr>
          <p:cNvPr id="8" name="Picture 2" descr="C:\Users\kopuker\Desktop\Новая папка\DSCN2735.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892"/>
          <a:stretch/>
        </p:blipFill>
        <p:spPr bwMode="auto">
          <a:xfrm>
            <a:off x="338047" y="2038535"/>
            <a:ext cx="4346510" cy="335699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9" name="Picture 3" descr="C:\Users\kopuker\Desktop\Новая папка\DSCN273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4186859" y="1718810"/>
            <a:ext cx="5328592" cy="399644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466422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C:\Users\kopuker\Downloads\0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520" y="0"/>
            <a:ext cx="9252519" cy="68580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kopuker\Desktop\Новая папка\DSCN274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6200000">
            <a:off x="-417959" y="1529789"/>
            <a:ext cx="5544616" cy="415846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7" name="Picture 3" descr="C:\Users\kopuker\Desktop\Новая папка\DSCN274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1999" y="1988838"/>
            <a:ext cx="4320481" cy="324036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275117" y="190380"/>
            <a:ext cx="8761379" cy="830997"/>
          </a:xfrm>
          <a:prstGeom prst="rect">
            <a:avLst/>
          </a:prstGeom>
        </p:spPr>
        <p:txBody>
          <a:bodyPr wrap="square">
            <a:spAutoFit/>
          </a:bodyPr>
          <a:lstStyle/>
          <a:p>
            <a:pPr algn="ctr"/>
            <a:r>
              <a:rPr lang="ru-RU" sz="2400" i="1" dirty="0">
                <a:solidFill>
                  <a:schemeClr val="bg2">
                    <a:lumMod val="25000"/>
                  </a:schemeClr>
                </a:solidFill>
              </a:rPr>
              <a:t>Технологическая последовательность изготовления изделия.</a:t>
            </a:r>
            <a:br>
              <a:rPr lang="ru-RU" sz="2400" i="1" dirty="0">
                <a:solidFill>
                  <a:schemeClr val="bg2">
                    <a:lumMod val="25000"/>
                  </a:schemeClr>
                </a:solidFill>
              </a:rPr>
            </a:br>
            <a:endParaRPr lang="ru-RU" sz="2400" i="1" dirty="0">
              <a:solidFill>
                <a:schemeClr val="bg2">
                  <a:lumMod val="25000"/>
                </a:schemeClr>
              </a:solidFill>
            </a:endParaRPr>
          </a:p>
        </p:txBody>
      </p:sp>
    </p:spTree>
    <p:extLst>
      <p:ext uri="{BB962C8B-B14F-4D97-AF65-F5344CB8AC3E}">
        <p14:creationId xmlns:p14="http://schemas.microsoft.com/office/powerpoint/2010/main" val="291785129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C:\Users\kopuker\Downloads\0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3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2309597" y="116632"/>
            <a:ext cx="4572000" cy="830997"/>
          </a:xfrm>
          <a:prstGeom prst="rect">
            <a:avLst/>
          </a:prstGeom>
        </p:spPr>
        <p:txBody>
          <a:bodyPr>
            <a:spAutoFit/>
          </a:bodyPr>
          <a:lstStyle/>
          <a:p>
            <a:pPr algn="ctr"/>
            <a:r>
              <a:rPr lang="ru-RU" sz="2400" i="1" dirty="0">
                <a:solidFill>
                  <a:schemeClr val="bg2">
                    <a:lumMod val="25000"/>
                  </a:schemeClr>
                </a:solidFill>
              </a:rPr>
              <a:t>8. Оценка готового изделия.</a:t>
            </a:r>
            <a:br>
              <a:rPr lang="ru-RU" sz="2400" i="1" dirty="0">
                <a:solidFill>
                  <a:schemeClr val="bg2">
                    <a:lumMod val="25000"/>
                  </a:schemeClr>
                </a:solidFill>
              </a:rPr>
            </a:br>
            <a:endParaRPr lang="ru-RU" sz="2400" i="1" dirty="0">
              <a:solidFill>
                <a:schemeClr val="bg2">
                  <a:lumMod val="25000"/>
                </a:schemeClr>
              </a:solidFill>
            </a:endParaRPr>
          </a:p>
        </p:txBody>
      </p:sp>
      <p:sp>
        <p:nvSpPr>
          <p:cNvPr id="5" name="Прямоугольник 4"/>
          <p:cNvSpPr/>
          <p:nvPr/>
        </p:nvSpPr>
        <p:spPr>
          <a:xfrm>
            <a:off x="107503" y="532130"/>
            <a:ext cx="9036495" cy="3477875"/>
          </a:xfrm>
          <a:prstGeom prst="rect">
            <a:avLst/>
          </a:prstGeom>
        </p:spPr>
        <p:txBody>
          <a:bodyPr wrap="square">
            <a:spAutoFit/>
          </a:bodyPr>
          <a:lstStyle/>
          <a:p>
            <a:r>
              <a:rPr lang="ru-RU" dirty="0" smtClean="0"/>
              <a:t>      </a:t>
            </a:r>
            <a:r>
              <a:rPr lang="ru-RU" sz="2000" i="1" dirty="0" smtClean="0">
                <a:solidFill>
                  <a:schemeClr val="bg2">
                    <a:lumMod val="25000"/>
                  </a:schemeClr>
                </a:solidFill>
              </a:rPr>
              <a:t>Сумка </a:t>
            </a:r>
            <a:r>
              <a:rPr lang="ru-RU" sz="2000" i="1" dirty="0">
                <a:solidFill>
                  <a:schemeClr val="bg2">
                    <a:lumMod val="25000"/>
                  </a:schemeClr>
                </a:solidFill>
              </a:rPr>
              <a:t>получилась такой, как я и предполагала: летняя, модная, удобная, вместительная в меру, оригинальная, индивидуальная. Без больших денежных затрат и физических усилий (я справилась с изготовлением сумки за 10 дней). Она дополнит и украсит мой летний гардероб во время прогулок по городу Красноярску, посещений учебного заведения, парков, кафе и т.д. Наконец – то на лето у меня есть модная сумка, выполненная своими руками. Родителям и друзьям моя работа тоже понравилась. Теперь мне хочется продолжить это полезное и увлекательное занятие – конструировать и создавать собственные модели в технике вязания крючком. Одна идея у меня уже появилась-это вязаные сапожки. Они прекрасно будут сочетаться в комплекте с летней сумкой.</a:t>
            </a:r>
          </a:p>
        </p:txBody>
      </p:sp>
      <p:pic>
        <p:nvPicPr>
          <p:cNvPr id="7" name="Рисунок 6" descr="Как связать сапожки крючком"/>
          <p:cNvPicPr/>
          <p:nvPr/>
        </p:nvPicPr>
        <p:blipFill rotWithShape="1">
          <a:blip r:embed="rId3">
            <a:extLst>
              <a:ext uri="{28A0092B-C50C-407E-A947-70E740481C1C}">
                <a14:useLocalDpi xmlns:a14="http://schemas.microsoft.com/office/drawing/2010/main" val="0"/>
              </a:ext>
            </a:extLst>
          </a:blip>
          <a:srcRect l="34295" r="10696"/>
          <a:stretch/>
        </p:blipFill>
        <p:spPr bwMode="auto">
          <a:xfrm>
            <a:off x="6012160" y="3789040"/>
            <a:ext cx="2808312" cy="2986677"/>
          </a:xfrm>
          <a:prstGeom prst="rect">
            <a:avLst/>
          </a:prstGeom>
          <a:ln>
            <a:noFill/>
          </a:ln>
          <a:effectLst>
            <a:softEdge rad="112500"/>
          </a:effectLst>
          <a:extLst>
            <a:ext uri="{53640926-AAD7-44D8-BBD7-CCE9431645EC}">
              <a14:shadowObscured xmlns:a14="http://schemas.microsoft.com/office/drawing/2010/main"/>
            </a:ext>
          </a:extLst>
        </p:spPr>
      </p:pic>
      <p:pic>
        <p:nvPicPr>
          <p:cNvPr id="9" name="Рисунок 8" descr="C:\Users\kopuker\AppData\Local\Microsoft\Windows\Temporary Internet Files\Content.Word\DSCN2743.jpg"/>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3132412" y="4094246"/>
            <a:ext cx="2986677" cy="237626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71618489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C:\Users\kopuker\Downloads\0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1521" y="-40396"/>
            <a:ext cx="9865096" cy="6898396"/>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2555776" y="116632"/>
            <a:ext cx="4572000" cy="830997"/>
          </a:xfrm>
          <a:prstGeom prst="rect">
            <a:avLst/>
          </a:prstGeom>
        </p:spPr>
        <p:txBody>
          <a:bodyPr>
            <a:spAutoFit/>
          </a:bodyPr>
          <a:lstStyle/>
          <a:p>
            <a:pPr algn="ctr"/>
            <a:r>
              <a:rPr lang="ru-RU" sz="2400" i="1" dirty="0" smtClean="0">
                <a:solidFill>
                  <a:schemeClr val="bg2">
                    <a:lumMod val="25000"/>
                  </a:schemeClr>
                </a:solidFill>
              </a:rPr>
              <a:t>9. </a:t>
            </a:r>
            <a:r>
              <a:rPr lang="ru-RU" sz="2400" i="1" dirty="0">
                <a:solidFill>
                  <a:schemeClr val="bg2">
                    <a:lumMod val="25000"/>
                  </a:schemeClr>
                </a:solidFill>
              </a:rPr>
              <a:t>Реклама изделия.</a:t>
            </a:r>
            <a:br>
              <a:rPr lang="ru-RU" sz="2400" i="1" dirty="0">
                <a:solidFill>
                  <a:schemeClr val="bg2">
                    <a:lumMod val="25000"/>
                  </a:schemeClr>
                </a:solidFill>
              </a:rPr>
            </a:br>
            <a:endParaRPr lang="ru-RU" sz="2400" i="1" dirty="0">
              <a:solidFill>
                <a:schemeClr val="bg2">
                  <a:lumMod val="25000"/>
                </a:schemeClr>
              </a:solidFill>
            </a:endParaRPr>
          </a:p>
        </p:txBody>
      </p:sp>
      <p:sp>
        <p:nvSpPr>
          <p:cNvPr id="5" name="Прямоугольник 4"/>
          <p:cNvSpPr/>
          <p:nvPr/>
        </p:nvSpPr>
        <p:spPr>
          <a:xfrm>
            <a:off x="3386729" y="824518"/>
            <a:ext cx="3456384" cy="5632311"/>
          </a:xfrm>
          <a:prstGeom prst="rect">
            <a:avLst/>
          </a:prstGeom>
        </p:spPr>
        <p:txBody>
          <a:bodyPr wrap="square">
            <a:spAutoFit/>
          </a:bodyPr>
          <a:lstStyle/>
          <a:p>
            <a:r>
              <a:rPr lang="ru-RU" dirty="0" smtClean="0"/>
              <a:t>    </a:t>
            </a:r>
            <a:r>
              <a:rPr lang="ru-RU" i="1" dirty="0" smtClean="0">
                <a:solidFill>
                  <a:schemeClr val="bg2">
                    <a:lumMod val="25000"/>
                  </a:schemeClr>
                </a:solidFill>
              </a:rPr>
              <a:t>Вязаные </a:t>
            </a:r>
            <a:r>
              <a:rPr lang="ru-RU" i="1" dirty="0">
                <a:solidFill>
                  <a:schemeClr val="bg2">
                    <a:lumMod val="25000"/>
                  </a:schemeClr>
                </a:solidFill>
              </a:rPr>
              <a:t>сумки всегда были, есть и будут аксессуаром, на который будут обращать внимание в любом месте. Никого не удивишь обычной кожаной сумкой, будь она даже очень дорогой, с известным брендом. А вот если вы сделаете сумку своими руками, то у вас будет, действительно эксклюзивная вещь. Даже если вы купите вязаную сумку (возможно, вы не умеете сами вязать или у вас нет на это времени) все равно это будет оригинальная сумка в единственном числе. Ведь даже одну и туже модель сумки каждая рукодельница свяжет по-своему.</a:t>
            </a:r>
          </a:p>
        </p:txBody>
      </p:sp>
      <p:pic>
        <p:nvPicPr>
          <p:cNvPr id="7" name="Picture 2" descr="C:\Users\kopuker\Desktop\Новая папка\DSCN2741.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10108"/>
          <a:stretch/>
        </p:blipFill>
        <p:spPr bwMode="auto">
          <a:xfrm rot="5400000">
            <a:off x="-760447" y="1231819"/>
            <a:ext cx="4668011" cy="314712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8" name="Picture 3" descr="C:\Users\kopuker\Desktop\Новая папка\DSCN274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6796" t="14728" b="10049"/>
          <a:stretch/>
        </p:blipFill>
        <p:spPr bwMode="auto">
          <a:xfrm rot="5400000">
            <a:off x="6386992" y="599376"/>
            <a:ext cx="3206314" cy="24710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pic>
        <p:nvPicPr>
          <p:cNvPr id="6" name="Picture 2" descr="I:\методическая работа 2014 год\нав-белая флешка\анимашки\big_smiles_31.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2376" y="4653136"/>
            <a:ext cx="2291659" cy="165263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2093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6"/>
                                        </p:tgtEl>
                                        <p:attrNameLst>
                                          <p:attrName>r</p:attrName>
                                        </p:attrNameLst>
                                      </p:cBhvr>
                                    </p:animRot>
                                    <p:animRot by="-240000">
                                      <p:cBhvr>
                                        <p:cTn id="7" dur="200" fill="hold">
                                          <p:stCondLst>
                                            <p:cond delay="200"/>
                                          </p:stCondLst>
                                        </p:cTn>
                                        <p:tgtEl>
                                          <p:spTgt spid="6"/>
                                        </p:tgtEl>
                                        <p:attrNameLst>
                                          <p:attrName>r</p:attrName>
                                        </p:attrNameLst>
                                      </p:cBhvr>
                                    </p:animRot>
                                    <p:animRot by="240000">
                                      <p:cBhvr>
                                        <p:cTn id="8" dur="200" fill="hold">
                                          <p:stCondLst>
                                            <p:cond delay="400"/>
                                          </p:stCondLst>
                                        </p:cTn>
                                        <p:tgtEl>
                                          <p:spTgt spid="6"/>
                                        </p:tgtEl>
                                        <p:attrNameLst>
                                          <p:attrName>r</p:attrName>
                                        </p:attrNameLst>
                                      </p:cBhvr>
                                    </p:animRot>
                                    <p:animRot by="-240000">
                                      <p:cBhvr>
                                        <p:cTn id="9" dur="200" fill="hold">
                                          <p:stCondLst>
                                            <p:cond delay="600"/>
                                          </p:stCondLst>
                                        </p:cTn>
                                        <p:tgtEl>
                                          <p:spTgt spid="6"/>
                                        </p:tgtEl>
                                        <p:attrNameLst>
                                          <p:attrName>r</p:attrName>
                                        </p:attrNameLst>
                                      </p:cBhvr>
                                    </p:animRot>
                                    <p:animRot by="120000">
                                      <p:cBhvr>
                                        <p:cTn id="10" dur="200" fill="hold">
                                          <p:stCondLst>
                                            <p:cond delay="80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C:\Users\kopuker\Downloads\0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520" y="0"/>
            <a:ext cx="9361039"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323528" y="476672"/>
            <a:ext cx="8568952" cy="2308324"/>
          </a:xfrm>
          <a:prstGeom prst="rect">
            <a:avLst/>
          </a:prstGeom>
        </p:spPr>
        <p:txBody>
          <a:bodyPr wrap="square">
            <a:spAutoFit/>
          </a:bodyPr>
          <a:lstStyle/>
          <a:p>
            <a:pPr lvl="0" algn="ctr"/>
            <a:r>
              <a:rPr lang="ru-RU" sz="2400" i="1" dirty="0">
                <a:solidFill>
                  <a:schemeClr val="bg2">
                    <a:lumMod val="25000"/>
                  </a:schemeClr>
                </a:solidFill>
              </a:rPr>
              <a:t>10.Литература.</a:t>
            </a:r>
          </a:p>
          <a:p>
            <a:pPr marL="285750" lvl="0" indent="-285750">
              <a:buFont typeface="Wingdings" pitchFamily="2" charset="2"/>
              <a:buChar char="v"/>
            </a:pPr>
            <a:r>
              <a:rPr lang="ru-RU" sz="2400" i="1" dirty="0">
                <a:solidFill>
                  <a:schemeClr val="bg2">
                    <a:lumMod val="25000"/>
                  </a:schemeClr>
                </a:solidFill>
              </a:rPr>
              <a:t>Технология: 9 класс: учебник для учащихся общеобразовательных учреждений. А.Н. Богатырев, </a:t>
            </a:r>
            <a:r>
              <a:rPr lang="ru-RU" sz="2400" i="1" dirty="0" err="1">
                <a:solidFill>
                  <a:schemeClr val="bg2">
                    <a:lumMod val="25000"/>
                  </a:schemeClr>
                </a:solidFill>
              </a:rPr>
              <a:t>о.п</a:t>
            </a:r>
            <a:r>
              <a:rPr lang="ru-RU" sz="2400" i="1" dirty="0">
                <a:solidFill>
                  <a:schemeClr val="bg2">
                    <a:lumMod val="25000"/>
                  </a:schemeClr>
                </a:solidFill>
              </a:rPr>
              <a:t>. </a:t>
            </a:r>
            <a:r>
              <a:rPr lang="ru-RU" sz="2400" i="1" dirty="0" err="1">
                <a:solidFill>
                  <a:schemeClr val="bg2">
                    <a:lumMod val="25000"/>
                  </a:schemeClr>
                </a:solidFill>
              </a:rPr>
              <a:t>Очинин</a:t>
            </a:r>
            <a:r>
              <a:rPr lang="ru-RU" sz="2400" i="1" dirty="0">
                <a:solidFill>
                  <a:schemeClr val="bg2">
                    <a:lumMod val="25000"/>
                  </a:schemeClr>
                </a:solidFill>
              </a:rPr>
              <a:t>, П.С. </a:t>
            </a:r>
            <a:r>
              <a:rPr lang="ru-RU" sz="2400" i="1" dirty="0" err="1">
                <a:solidFill>
                  <a:schemeClr val="bg2">
                    <a:lumMod val="25000"/>
                  </a:schemeClr>
                </a:solidFill>
              </a:rPr>
              <a:t>Самородский</a:t>
            </a:r>
            <a:r>
              <a:rPr lang="ru-RU" sz="2400" i="1" dirty="0">
                <a:solidFill>
                  <a:schemeClr val="bg2">
                    <a:lumMod val="25000"/>
                  </a:schemeClr>
                </a:solidFill>
              </a:rPr>
              <a:t> и др.; под </a:t>
            </a:r>
            <a:r>
              <a:rPr lang="ru-RU" sz="2400" i="1" dirty="0" err="1">
                <a:solidFill>
                  <a:schemeClr val="bg2">
                    <a:lumMod val="25000"/>
                  </a:schemeClr>
                </a:solidFill>
              </a:rPr>
              <a:t>ред</a:t>
            </a:r>
            <a:r>
              <a:rPr lang="ru-RU" sz="2400" i="1" dirty="0">
                <a:solidFill>
                  <a:schemeClr val="bg2">
                    <a:lumMod val="25000"/>
                  </a:schemeClr>
                </a:solidFill>
              </a:rPr>
              <a:t> В.Д. Симоненко.-М.: </a:t>
            </a:r>
            <a:r>
              <a:rPr lang="ru-RU" sz="2400" i="1" dirty="0" err="1">
                <a:solidFill>
                  <a:schemeClr val="bg2">
                    <a:lumMod val="25000"/>
                  </a:schemeClr>
                </a:solidFill>
              </a:rPr>
              <a:t>Вентата</a:t>
            </a:r>
            <a:r>
              <a:rPr lang="ru-RU" sz="2400" i="1" dirty="0">
                <a:solidFill>
                  <a:schemeClr val="bg2">
                    <a:lumMod val="25000"/>
                  </a:schemeClr>
                </a:solidFill>
              </a:rPr>
              <a:t>-Граф, 2010.</a:t>
            </a:r>
          </a:p>
          <a:p>
            <a:pPr marL="285750" lvl="0" indent="-285750">
              <a:buFont typeface="Wingdings" pitchFamily="2" charset="2"/>
              <a:buChar char="v"/>
            </a:pPr>
            <a:r>
              <a:rPr lang="ru-RU" sz="2400" i="1" dirty="0">
                <a:solidFill>
                  <a:schemeClr val="bg2">
                    <a:lumMod val="25000"/>
                  </a:schemeClr>
                </a:solidFill>
              </a:rPr>
              <a:t>Интернет-ресурсы.</a:t>
            </a:r>
          </a:p>
        </p:txBody>
      </p:sp>
      <p:pic>
        <p:nvPicPr>
          <p:cNvPr id="5" name="Picture 2" descr="I:\методическая работа 2014 год\нав-белая флешка\анимашки\007.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226754" y="2063587"/>
            <a:ext cx="4762500" cy="4762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04811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C:\Users\kopuker\Downloads\0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520" y="0"/>
            <a:ext cx="9252519"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431539" y="836712"/>
            <a:ext cx="8280920" cy="5970865"/>
          </a:xfrm>
          <a:prstGeom prst="rect">
            <a:avLst/>
          </a:prstGeom>
        </p:spPr>
        <p:txBody>
          <a:bodyPr wrap="square">
            <a:spAutoFit/>
          </a:bodyPr>
          <a:lstStyle/>
          <a:p>
            <a:pPr lvl="0"/>
            <a:r>
              <a:rPr lang="ru-RU" i="1" dirty="0" smtClean="0">
                <a:solidFill>
                  <a:schemeClr val="bg2">
                    <a:lumMod val="25000"/>
                  </a:schemeClr>
                </a:solidFill>
              </a:rPr>
              <a:t> </a:t>
            </a:r>
            <a:r>
              <a:rPr lang="ru-RU" sz="2800" i="1" dirty="0" smtClean="0">
                <a:solidFill>
                  <a:schemeClr val="bg2">
                    <a:lumMod val="25000"/>
                  </a:schemeClr>
                </a:solidFill>
              </a:rPr>
              <a:t>1. Актуальность</a:t>
            </a:r>
            <a:r>
              <a:rPr lang="ru-RU" sz="2800" i="1" dirty="0">
                <a:solidFill>
                  <a:schemeClr val="bg2">
                    <a:lumMod val="25000"/>
                  </a:schemeClr>
                </a:solidFill>
              </a:rPr>
              <a:t>. Обоснование проблемы и формулировка темы проекта.       </a:t>
            </a:r>
          </a:p>
          <a:p>
            <a:pPr lvl="0"/>
            <a:r>
              <a:rPr lang="ru-RU" sz="2800" i="1" dirty="0" smtClean="0">
                <a:solidFill>
                  <a:schemeClr val="bg2">
                    <a:lumMod val="25000"/>
                  </a:schemeClr>
                </a:solidFill>
              </a:rPr>
              <a:t> 2. Исторические </a:t>
            </a:r>
            <a:r>
              <a:rPr lang="ru-RU" sz="2800" i="1" dirty="0">
                <a:solidFill>
                  <a:schemeClr val="bg2">
                    <a:lumMod val="25000"/>
                  </a:schemeClr>
                </a:solidFill>
              </a:rPr>
              <a:t>факты по теме проекта.                                                            </a:t>
            </a:r>
          </a:p>
          <a:p>
            <a:pPr lvl="0"/>
            <a:r>
              <a:rPr lang="ru-RU" sz="2800" i="1" dirty="0" smtClean="0">
                <a:solidFill>
                  <a:schemeClr val="bg2">
                    <a:lumMod val="25000"/>
                  </a:schemeClr>
                </a:solidFill>
              </a:rPr>
              <a:t> 3. Анализ </a:t>
            </a:r>
            <a:r>
              <a:rPr lang="ru-RU" sz="2800" i="1" dirty="0">
                <a:solidFill>
                  <a:schemeClr val="bg2">
                    <a:lumMod val="25000"/>
                  </a:schemeClr>
                </a:solidFill>
              </a:rPr>
              <a:t>возможных вариантов.                                                                          </a:t>
            </a:r>
          </a:p>
          <a:p>
            <a:pPr lvl="0"/>
            <a:r>
              <a:rPr lang="ru-RU" sz="2800" i="1" dirty="0" smtClean="0">
                <a:solidFill>
                  <a:schemeClr val="bg2">
                    <a:lumMod val="25000"/>
                  </a:schemeClr>
                </a:solidFill>
              </a:rPr>
              <a:t> 4. Разработка </a:t>
            </a:r>
            <a:r>
              <a:rPr lang="ru-RU" sz="2800" i="1" dirty="0">
                <a:solidFill>
                  <a:schemeClr val="bg2">
                    <a:lumMod val="25000"/>
                  </a:schemeClr>
                </a:solidFill>
              </a:rPr>
              <a:t>идеи.                                                                                                   </a:t>
            </a:r>
          </a:p>
          <a:p>
            <a:pPr lvl="0"/>
            <a:r>
              <a:rPr lang="ru-RU" sz="2800" i="1" dirty="0">
                <a:solidFill>
                  <a:schemeClr val="bg2">
                    <a:lumMod val="25000"/>
                  </a:schemeClr>
                </a:solidFill>
              </a:rPr>
              <a:t> </a:t>
            </a:r>
            <a:r>
              <a:rPr lang="ru-RU" sz="2800" i="1" dirty="0" smtClean="0">
                <a:solidFill>
                  <a:schemeClr val="bg2">
                    <a:lumMod val="25000"/>
                  </a:schemeClr>
                </a:solidFill>
              </a:rPr>
              <a:t>5. Выбор </a:t>
            </a:r>
            <a:r>
              <a:rPr lang="ru-RU" sz="2800" i="1" dirty="0">
                <a:solidFill>
                  <a:schemeClr val="bg2">
                    <a:lumMod val="25000"/>
                  </a:schemeClr>
                </a:solidFill>
              </a:rPr>
              <a:t>материала.                                                                                                </a:t>
            </a:r>
          </a:p>
          <a:p>
            <a:pPr lvl="0"/>
            <a:r>
              <a:rPr lang="ru-RU" sz="2800" i="1" dirty="0">
                <a:solidFill>
                  <a:schemeClr val="bg2">
                    <a:lumMod val="25000"/>
                  </a:schemeClr>
                </a:solidFill>
              </a:rPr>
              <a:t> </a:t>
            </a:r>
            <a:r>
              <a:rPr lang="ru-RU" sz="2800" i="1" dirty="0" smtClean="0">
                <a:solidFill>
                  <a:schemeClr val="bg2">
                    <a:lumMod val="25000"/>
                  </a:schemeClr>
                </a:solidFill>
              </a:rPr>
              <a:t>6. Экономическая </a:t>
            </a:r>
            <a:r>
              <a:rPr lang="ru-RU" sz="2800" i="1" dirty="0">
                <a:solidFill>
                  <a:schemeClr val="bg2">
                    <a:lumMod val="25000"/>
                  </a:schemeClr>
                </a:solidFill>
              </a:rPr>
              <a:t>и экологическая оценка будущего изделия.                           </a:t>
            </a:r>
          </a:p>
          <a:p>
            <a:pPr lvl="0"/>
            <a:r>
              <a:rPr lang="ru-RU" sz="2800" i="1" dirty="0">
                <a:solidFill>
                  <a:schemeClr val="bg2">
                    <a:lumMod val="25000"/>
                  </a:schemeClr>
                </a:solidFill>
              </a:rPr>
              <a:t> </a:t>
            </a:r>
            <a:r>
              <a:rPr lang="ru-RU" sz="2800" i="1" dirty="0" smtClean="0">
                <a:solidFill>
                  <a:schemeClr val="bg2">
                    <a:lumMod val="25000"/>
                  </a:schemeClr>
                </a:solidFill>
              </a:rPr>
              <a:t>7. Технологическая </a:t>
            </a:r>
            <a:r>
              <a:rPr lang="ru-RU" sz="2800" i="1" dirty="0">
                <a:solidFill>
                  <a:schemeClr val="bg2">
                    <a:lumMod val="25000"/>
                  </a:schemeClr>
                </a:solidFill>
              </a:rPr>
              <a:t>последовательность изготовления изделия.                       </a:t>
            </a:r>
          </a:p>
          <a:p>
            <a:pPr lvl="0"/>
            <a:r>
              <a:rPr lang="ru-RU" sz="2800" i="1" dirty="0">
                <a:solidFill>
                  <a:schemeClr val="bg2">
                    <a:lumMod val="25000"/>
                  </a:schemeClr>
                </a:solidFill>
              </a:rPr>
              <a:t> </a:t>
            </a:r>
            <a:r>
              <a:rPr lang="ru-RU" sz="2800" i="1" dirty="0" smtClean="0">
                <a:solidFill>
                  <a:schemeClr val="bg2">
                    <a:lumMod val="25000"/>
                  </a:schemeClr>
                </a:solidFill>
              </a:rPr>
              <a:t>8. Оценка </a:t>
            </a:r>
            <a:r>
              <a:rPr lang="ru-RU" sz="2800" i="1" dirty="0">
                <a:solidFill>
                  <a:schemeClr val="bg2">
                    <a:lumMod val="25000"/>
                  </a:schemeClr>
                </a:solidFill>
              </a:rPr>
              <a:t>готового изделия.                                                                                    </a:t>
            </a:r>
          </a:p>
          <a:p>
            <a:pPr lvl="0"/>
            <a:r>
              <a:rPr lang="ru-RU" sz="2800" i="1" dirty="0">
                <a:solidFill>
                  <a:schemeClr val="bg2">
                    <a:lumMod val="25000"/>
                  </a:schemeClr>
                </a:solidFill>
              </a:rPr>
              <a:t> </a:t>
            </a:r>
            <a:r>
              <a:rPr lang="ru-RU" sz="2800" i="1" dirty="0" smtClean="0">
                <a:solidFill>
                  <a:schemeClr val="bg2">
                    <a:lumMod val="25000"/>
                  </a:schemeClr>
                </a:solidFill>
              </a:rPr>
              <a:t>9. Реклама </a:t>
            </a:r>
            <a:r>
              <a:rPr lang="ru-RU" sz="2800" i="1" dirty="0">
                <a:solidFill>
                  <a:schemeClr val="bg2">
                    <a:lumMod val="25000"/>
                  </a:schemeClr>
                </a:solidFill>
              </a:rPr>
              <a:t>изделия.                                                                                                  </a:t>
            </a:r>
          </a:p>
          <a:p>
            <a:pPr lvl="0"/>
            <a:r>
              <a:rPr lang="ru-RU" sz="2800" i="1" dirty="0">
                <a:solidFill>
                  <a:schemeClr val="bg2">
                    <a:lumMod val="25000"/>
                  </a:schemeClr>
                </a:solidFill>
              </a:rPr>
              <a:t> </a:t>
            </a:r>
            <a:r>
              <a:rPr lang="ru-RU" sz="2800" i="1" dirty="0" smtClean="0">
                <a:solidFill>
                  <a:schemeClr val="bg2">
                    <a:lumMod val="25000"/>
                  </a:schemeClr>
                </a:solidFill>
              </a:rPr>
              <a:t>10.Используемая </a:t>
            </a:r>
            <a:r>
              <a:rPr lang="ru-RU" sz="2800" i="1" dirty="0">
                <a:solidFill>
                  <a:schemeClr val="bg2">
                    <a:lumMod val="25000"/>
                  </a:schemeClr>
                </a:solidFill>
              </a:rPr>
              <a:t>литература. </a:t>
            </a:r>
          </a:p>
          <a:p>
            <a:r>
              <a:rPr lang="ru-RU" i="1" dirty="0"/>
              <a:t>       </a:t>
            </a:r>
          </a:p>
        </p:txBody>
      </p:sp>
      <p:sp>
        <p:nvSpPr>
          <p:cNvPr id="5" name="TextBox 4"/>
          <p:cNvSpPr txBox="1"/>
          <p:nvPr/>
        </p:nvSpPr>
        <p:spPr>
          <a:xfrm>
            <a:off x="3031017" y="467380"/>
            <a:ext cx="2499402" cy="523220"/>
          </a:xfrm>
          <a:prstGeom prst="rect">
            <a:avLst/>
          </a:prstGeom>
          <a:noFill/>
        </p:spPr>
        <p:txBody>
          <a:bodyPr wrap="none" rtlCol="0">
            <a:spAutoFit/>
          </a:bodyPr>
          <a:lstStyle/>
          <a:p>
            <a:pPr algn="ctr"/>
            <a:r>
              <a:rPr lang="ru-RU" sz="2800" i="1" dirty="0" smtClean="0">
                <a:solidFill>
                  <a:schemeClr val="bg2">
                    <a:lumMod val="25000"/>
                  </a:schemeClr>
                </a:solidFill>
              </a:rPr>
              <a:t>План проекта.</a:t>
            </a:r>
            <a:endParaRPr lang="ru-RU" sz="2800" i="1" dirty="0">
              <a:solidFill>
                <a:schemeClr val="bg2">
                  <a:lumMod val="25000"/>
                </a:schemeClr>
              </a:solidFill>
            </a:endParaRPr>
          </a:p>
        </p:txBody>
      </p:sp>
    </p:spTree>
    <p:extLst>
      <p:ext uri="{BB962C8B-B14F-4D97-AF65-F5344CB8AC3E}">
        <p14:creationId xmlns:p14="http://schemas.microsoft.com/office/powerpoint/2010/main" val="41970064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C:\Users\kopuker\Downloads\0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1697"/>
            <a:ext cx="925252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899592" y="116632"/>
            <a:ext cx="7704856" cy="646331"/>
          </a:xfrm>
          <a:prstGeom prst="rect">
            <a:avLst/>
          </a:prstGeom>
        </p:spPr>
        <p:txBody>
          <a:bodyPr wrap="square">
            <a:spAutoFit/>
          </a:bodyPr>
          <a:lstStyle/>
          <a:p>
            <a:r>
              <a:rPr lang="ru-RU" i="1" dirty="0">
                <a:solidFill>
                  <a:schemeClr val="bg2">
                    <a:lumMod val="25000"/>
                  </a:schemeClr>
                </a:solidFill>
              </a:rPr>
              <a:t>1.Актуальность. Обоснование проблемы и формулировка темы проекта.</a:t>
            </a:r>
            <a:br>
              <a:rPr lang="ru-RU" i="1" dirty="0">
                <a:solidFill>
                  <a:schemeClr val="bg2">
                    <a:lumMod val="25000"/>
                  </a:schemeClr>
                </a:solidFill>
              </a:rPr>
            </a:br>
            <a:endParaRPr lang="ru-RU" i="1" dirty="0">
              <a:solidFill>
                <a:schemeClr val="bg2">
                  <a:lumMod val="25000"/>
                </a:schemeClr>
              </a:solidFill>
            </a:endParaRPr>
          </a:p>
        </p:txBody>
      </p:sp>
      <p:sp>
        <p:nvSpPr>
          <p:cNvPr id="5" name="Прямоугольник 4"/>
          <p:cNvSpPr/>
          <p:nvPr/>
        </p:nvSpPr>
        <p:spPr>
          <a:xfrm>
            <a:off x="523086" y="453326"/>
            <a:ext cx="8136904" cy="5355312"/>
          </a:xfrm>
          <a:prstGeom prst="rect">
            <a:avLst/>
          </a:prstGeom>
        </p:spPr>
        <p:txBody>
          <a:bodyPr wrap="square">
            <a:spAutoFit/>
          </a:bodyPr>
          <a:lstStyle/>
          <a:p>
            <a:r>
              <a:rPr lang="ru-RU" dirty="0" smtClean="0"/>
              <a:t>     </a:t>
            </a:r>
            <a:r>
              <a:rPr lang="ru-RU" i="1" dirty="0" smtClean="0">
                <a:solidFill>
                  <a:schemeClr val="bg2">
                    <a:lumMod val="25000"/>
                  </a:schemeClr>
                </a:solidFill>
              </a:rPr>
              <a:t>В </a:t>
            </a:r>
            <a:r>
              <a:rPr lang="ru-RU" i="1" dirty="0">
                <a:solidFill>
                  <a:schemeClr val="bg2">
                    <a:lumMod val="25000"/>
                  </a:schemeClr>
                </a:solidFill>
              </a:rPr>
              <a:t>этом году я заканчиваю </a:t>
            </a:r>
            <a:r>
              <a:rPr lang="ru-RU" i="1" dirty="0" smtClean="0">
                <a:solidFill>
                  <a:schemeClr val="bg2">
                    <a:lumMod val="25000"/>
                  </a:schemeClr>
                </a:solidFill>
              </a:rPr>
              <a:t>11 </a:t>
            </a:r>
            <a:r>
              <a:rPr lang="ru-RU" i="1" dirty="0">
                <a:solidFill>
                  <a:schemeClr val="bg2">
                    <a:lumMod val="25000"/>
                  </a:schemeClr>
                </a:solidFill>
              </a:rPr>
              <a:t>класс и сразу после экзаменов уезжаю учиться и жить в г. Красноярск. Летом я люблю носить светлую, оригинальную, модную одежду, но у меня нет к ней подходящей стильной сумки. Школьная кожаная сумка </a:t>
            </a:r>
            <a:r>
              <a:rPr lang="ru-RU" i="1" dirty="0" err="1">
                <a:solidFill>
                  <a:schemeClr val="bg2">
                    <a:lumMod val="25000"/>
                  </a:schemeClr>
                </a:solidFill>
              </a:rPr>
              <a:t>черного</a:t>
            </a:r>
            <a:r>
              <a:rPr lang="ru-RU" i="1" dirty="0">
                <a:solidFill>
                  <a:schemeClr val="bg2">
                    <a:lumMod val="25000"/>
                  </a:schemeClr>
                </a:solidFill>
              </a:rPr>
              <a:t> цвета не подходит к летней одежде. Пакет не прочный, сразу </a:t>
            </a:r>
            <a:r>
              <a:rPr lang="ru-RU" i="1" dirty="0" err="1">
                <a:solidFill>
                  <a:schemeClr val="bg2">
                    <a:lumMod val="25000"/>
                  </a:schemeClr>
                </a:solidFill>
              </a:rPr>
              <a:t>мнется</a:t>
            </a:r>
            <a:r>
              <a:rPr lang="ru-RU" i="1" dirty="0">
                <a:solidFill>
                  <a:schemeClr val="bg2">
                    <a:lumMod val="25000"/>
                  </a:schemeClr>
                </a:solidFill>
              </a:rPr>
              <a:t> и </a:t>
            </a:r>
            <a:r>
              <a:rPr lang="ru-RU" i="1" dirty="0" err="1">
                <a:solidFill>
                  <a:schemeClr val="bg2">
                    <a:lumMod val="25000"/>
                  </a:schemeClr>
                </a:solidFill>
              </a:rPr>
              <a:t>рвется</a:t>
            </a:r>
            <a:r>
              <a:rPr lang="ru-RU" i="1" dirty="0">
                <a:solidFill>
                  <a:schemeClr val="bg2">
                    <a:lumMod val="25000"/>
                  </a:schemeClr>
                </a:solidFill>
              </a:rPr>
              <a:t>. То, что хотелось бы купить стоит дорого, и я точно знаю, что родители мне откажут, ссылаясь на то, что это не самая нужная для меня вещь. Но мне действительно необходима летняя, модная, удобная, оригинальная сумка для  ношения мелких предметов, тетрадей и  книг.</a:t>
            </a:r>
          </a:p>
          <a:p>
            <a:r>
              <a:rPr lang="ru-RU" i="1" dirty="0">
                <a:solidFill>
                  <a:schemeClr val="bg2">
                    <a:lumMod val="25000"/>
                  </a:schemeClr>
                </a:solidFill>
              </a:rPr>
              <a:t>    На уроках технологии в 9 классе я научилась </a:t>
            </a:r>
            <a:r>
              <a:rPr lang="ru-RU" i="1" dirty="0" err="1">
                <a:solidFill>
                  <a:schemeClr val="bg2">
                    <a:lumMod val="25000"/>
                  </a:schemeClr>
                </a:solidFill>
              </a:rPr>
              <a:t>приемам</a:t>
            </a:r>
            <a:r>
              <a:rPr lang="ru-RU" i="1" dirty="0">
                <a:solidFill>
                  <a:schemeClr val="bg2">
                    <a:lumMod val="25000"/>
                  </a:schemeClr>
                </a:solidFill>
              </a:rPr>
              <a:t> вязания крючком, и мне хочется использовать это умение для изготовления необходимых вещей.</a:t>
            </a:r>
          </a:p>
          <a:p>
            <a:r>
              <a:rPr lang="ru-RU" i="1" dirty="0">
                <a:solidFill>
                  <a:schemeClr val="bg2">
                    <a:lumMod val="25000"/>
                  </a:schemeClr>
                </a:solidFill>
              </a:rPr>
              <a:t>    Опираясь на готовую конструкцию изделия и схемы, которые можно найти в журналах и пособиях по вязанию, я могу подобрать нужную для изготовления модель. Вязание крючком </a:t>
            </a:r>
            <a:r>
              <a:rPr lang="ru-RU" i="1" dirty="0" err="1">
                <a:solidFill>
                  <a:schemeClr val="bg2">
                    <a:lumMod val="25000"/>
                  </a:schemeClr>
                </a:solidFill>
              </a:rPr>
              <a:t>дает</a:t>
            </a:r>
            <a:r>
              <a:rPr lang="ru-RU" i="1" dirty="0">
                <a:solidFill>
                  <a:schemeClr val="bg2">
                    <a:lumMod val="25000"/>
                  </a:schemeClr>
                </a:solidFill>
              </a:rPr>
              <a:t> для этого большие возможности. Я разработаю модель, которая будет соответствовать моему вкусу, потребностям, умениям и </a:t>
            </a:r>
            <a:r>
              <a:rPr lang="ru-RU" i="1" dirty="0" err="1">
                <a:solidFill>
                  <a:schemeClr val="bg2">
                    <a:lumMod val="25000"/>
                  </a:schemeClr>
                </a:solidFill>
              </a:rPr>
              <a:t>подойдет</a:t>
            </a:r>
            <a:r>
              <a:rPr lang="ru-RU" i="1" dirty="0">
                <a:solidFill>
                  <a:schemeClr val="bg2">
                    <a:lumMod val="25000"/>
                  </a:schemeClr>
                </a:solidFill>
              </a:rPr>
              <a:t>  к моей летней одежде.</a:t>
            </a:r>
          </a:p>
          <a:p>
            <a:r>
              <a:rPr lang="ru-RU" i="1" dirty="0">
                <a:solidFill>
                  <a:schemeClr val="bg2">
                    <a:lumMod val="25000"/>
                  </a:schemeClr>
                </a:solidFill>
              </a:rPr>
              <a:t>     Чтобы моя сумка была не только красивой, но и функциональной, мне предстоит проанализировать множество вариантов уже существующих моделей сумок.</a:t>
            </a:r>
          </a:p>
        </p:txBody>
      </p:sp>
      <p:pic>
        <p:nvPicPr>
          <p:cNvPr id="6" name="Picture 2" descr="I:\методическая работа 2014 год\нав-белая флешка\анимашки\fb40afdae47bef97979802ccb7fc43c3.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300713" y="5440446"/>
            <a:ext cx="2542571" cy="13608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44465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C:\Users\kopuker\Downloads\0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59" y="0"/>
            <a:ext cx="9108281" cy="685800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1115616" y="260648"/>
            <a:ext cx="6480720" cy="830997"/>
          </a:xfrm>
          <a:prstGeom prst="rect">
            <a:avLst/>
          </a:prstGeom>
        </p:spPr>
        <p:txBody>
          <a:bodyPr wrap="square">
            <a:spAutoFit/>
          </a:bodyPr>
          <a:lstStyle/>
          <a:p>
            <a:pPr algn="ctr"/>
            <a:r>
              <a:rPr lang="ru-RU" sz="2400" i="1" dirty="0">
                <a:solidFill>
                  <a:schemeClr val="bg2">
                    <a:lumMod val="25000"/>
                  </a:schemeClr>
                </a:solidFill>
              </a:rPr>
              <a:t>2.Исторические факты по теме проекта.</a:t>
            </a:r>
            <a:br>
              <a:rPr lang="ru-RU" sz="2400" i="1" dirty="0">
                <a:solidFill>
                  <a:schemeClr val="bg2">
                    <a:lumMod val="25000"/>
                  </a:schemeClr>
                </a:solidFill>
              </a:rPr>
            </a:br>
            <a:endParaRPr lang="ru-RU" sz="2400" i="1" dirty="0">
              <a:solidFill>
                <a:schemeClr val="bg2">
                  <a:lumMod val="25000"/>
                </a:schemeClr>
              </a:solidFill>
            </a:endParaRPr>
          </a:p>
        </p:txBody>
      </p:sp>
      <p:sp>
        <p:nvSpPr>
          <p:cNvPr id="6" name="Прямоугольник 5"/>
          <p:cNvSpPr/>
          <p:nvPr/>
        </p:nvSpPr>
        <p:spPr>
          <a:xfrm>
            <a:off x="395536" y="764704"/>
            <a:ext cx="8352928" cy="2554545"/>
          </a:xfrm>
          <a:prstGeom prst="rect">
            <a:avLst/>
          </a:prstGeom>
        </p:spPr>
        <p:txBody>
          <a:bodyPr wrap="square">
            <a:spAutoFit/>
          </a:bodyPr>
          <a:lstStyle/>
          <a:p>
            <a:r>
              <a:rPr lang="ru-RU" i="1" dirty="0" smtClean="0"/>
              <a:t>      </a:t>
            </a:r>
            <a:r>
              <a:rPr lang="ru-RU" sz="2000" i="1" dirty="0">
                <a:solidFill>
                  <a:schemeClr val="bg2">
                    <a:lumMod val="25000"/>
                  </a:schemeClr>
                </a:solidFill>
              </a:rPr>
              <a:t>На протяжении </a:t>
            </a:r>
            <a:r>
              <a:rPr lang="ru-RU" sz="2000" i="1" dirty="0" err="1">
                <a:solidFill>
                  <a:schemeClr val="bg2">
                    <a:lumMod val="25000"/>
                  </a:schemeClr>
                </a:solidFill>
              </a:rPr>
              <a:t>тясячелетий</a:t>
            </a:r>
            <a:r>
              <a:rPr lang="ru-RU" sz="2000" i="1" dirty="0">
                <a:solidFill>
                  <a:schemeClr val="bg2">
                    <a:lumMod val="25000"/>
                  </a:schemeClr>
                </a:solidFill>
              </a:rPr>
              <a:t> сумки видоизменялись и приобретали новые функции. Появились </a:t>
            </a:r>
            <a:r>
              <a:rPr lang="ru-RU" sz="2000" i="1" dirty="0" err="1">
                <a:solidFill>
                  <a:schemeClr val="bg2">
                    <a:lumMod val="25000"/>
                  </a:schemeClr>
                </a:solidFill>
              </a:rPr>
              <a:t>плетеные</a:t>
            </a:r>
            <a:r>
              <a:rPr lang="ru-RU" sz="2000" i="1" dirty="0">
                <a:solidFill>
                  <a:schemeClr val="bg2">
                    <a:lumMod val="25000"/>
                  </a:schemeClr>
                </a:solidFill>
              </a:rPr>
              <a:t>, тканые и даже кованые сумки: сумки для инструментов, кошельки, сумочки для косметики, у богатых людей – отделанные золотом и драгоценными камнями.</a:t>
            </a:r>
          </a:p>
          <a:p>
            <a:r>
              <a:rPr lang="ru-RU" sz="2000" i="1" dirty="0">
                <a:solidFill>
                  <a:schemeClr val="bg2">
                    <a:lumMod val="25000"/>
                  </a:schemeClr>
                </a:solidFill>
              </a:rPr>
              <a:t>    В России на протяжении столетий сумка также претерпела много изменений. Были и котомки, и </a:t>
            </a:r>
            <a:r>
              <a:rPr lang="ru-RU" sz="2000" i="1" dirty="0" err="1">
                <a:solidFill>
                  <a:schemeClr val="bg2">
                    <a:lumMod val="25000"/>
                  </a:schemeClr>
                </a:solidFill>
              </a:rPr>
              <a:t>плетеные</a:t>
            </a:r>
            <a:r>
              <a:rPr lang="ru-RU" sz="2000" i="1" dirty="0">
                <a:solidFill>
                  <a:schemeClr val="bg2">
                    <a:lumMod val="25000"/>
                  </a:schemeClr>
                </a:solidFill>
              </a:rPr>
              <a:t> корзины, вышитые сумки, тканые мешки. У модниц 18 века было принято носить на груди сумочку для сладостей, ниток и приспособлений для вышивки.</a:t>
            </a:r>
          </a:p>
        </p:txBody>
      </p:sp>
      <p:pic>
        <p:nvPicPr>
          <p:cNvPr id="8" name="Picture 3" descr="C:\Users\kopuker\Desktop\Безымянный.png"/>
          <p:cNvPicPr>
            <a:picLocks noChangeAspect="1" noChangeArrowheads="1"/>
          </p:cNvPicPr>
          <p:nvPr/>
        </p:nvPicPr>
        <p:blipFill rotWithShape="1">
          <a:blip r:embed="rId3">
            <a:extLst>
              <a:ext uri="{28A0092B-C50C-407E-A947-70E740481C1C}">
                <a14:useLocalDpi xmlns:a14="http://schemas.microsoft.com/office/drawing/2010/main" val="0"/>
              </a:ext>
            </a:extLst>
          </a:blip>
          <a:srcRect r="37645"/>
          <a:stretch/>
        </p:blipFill>
        <p:spPr bwMode="auto">
          <a:xfrm rot="16200000">
            <a:off x="5658679" y="3693890"/>
            <a:ext cx="4074756" cy="2392847"/>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9" name="Picture 2" descr="C:\Users\kopuker\Desktop\Безымянный.png"/>
          <p:cNvPicPr>
            <a:picLocks noChangeAspect="1" noChangeArrowheads="1"/>
          </p:cNvPicPr>
          <p:nvPr/>
        </p:nvPicPr>
        <p:blipFill rotWithShape="1">
          <a:blip r:embed="rId3">
            <a:extLst>
              <a:ext uri="{28A0092B-C50C-407E-A947-70E740481C1C}">
                <a14:useLocalDpi xmlns:a14="http://schemas.microsoft.com/office/drawing/2010/main" val="0"/>
              </a:ext>
            </a:extLst>
          </a:blip>
          <a:srcRect l="62953" t="4326" r="1974"/>
          <a:stretch/>
        </p:blipFill>
        <p:spPr bwMode="auto">
          <a:xfrm rot="16200000">
            <a:off x="368154" y="3527203"/>
            <a:ext cx="2880323" cy="287708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32691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C:\Users\kopuker\Downloads\0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4836"/>
            <a:ext cx="9252520" cy="7012228"/>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1156318" y="335869"/>
            <a:ext cx="6512025" cy="954107"/>
          </a:xfrm>
          <a:prstGeom prst="rect">
            <a:avLst/>
          </a:prstGeom>
        </p:spPr>
        <p:txBody>
          <a:bodyPr wrap="square">
            <a:spAutoFit/>
          </a:bodyPr>
          <a:lstStyle/>
          <a:p>
            <a:pPr algn="ctr"/>
            <a:r>
              <a:rPr lang="ru-RU" sz="2800" i="1" dirty="0" smtClean="0">
                <a:solidFill>
                  <a:schemeClr val="bg2">
                    <a:lumMod val="25000"/>
                  </a:schemeClr>
                </a:solidFill>
              </a:rPr>
              <a:t>    3.Анализ </a:t>
            </a:r>
            <a:r>
              <a:rPr lang="ru-RU" sz="2800" i="1" dirty="0">
                <a:solidFill>
                  <a:schemeClr val="bg2">
                    <a:lumMod val="25000"/>
                  </a:schemeClr>
                </a:solidFill>
              </a:rPr>
              <a:t>возможных вариантов.</a:t>
            </a:r>
            <a:br>
              <a:rPr lang="ru-RU" sz="2800" i="1" dirty="0">
                <a:solidFill>
                  <a:schemeClr val="bg2">
                    <a:lumMod val="25000"/>
                  </a:schemeClr>
                </a:solidFill>
              </a:rPr>
            </a:br>
            <a:endParaRPr lang="ru-RU" sz="2800" i="1" dirty="0">
              <a:solidFill>
                <a:schemeClr val="bg2">
                  <a:lumMod val="25000"/>
                </a:schemeClr>
              </a:solidFill>
            </a:endParaRPr>
          </a:p>
        </p:txBody>
      </p:sp>
      <p:sp>
        <p:nvSpPr>
          <p:cNvPr id="5" name="Прямоугольник 4"/>
          <p:cNvSpPr/>
          <p:nvPr/>
        </p:nvSpPr>
        <p:spPr>
          <a:xfrm>
            <a:off x="683568" y="1071655"/>
            <a:ext cx="8208912" cy="2308324"/>
          </a:xfrm>
          <a:prstGeom prst="rect">
            <a:avLst/>
          </a:prstGeom>
        </p:spPr>
        <p:txBody>
          <a:bodyPr wrap="square">
            <a:spAutoFit/>
          </a:bodyPr>
          <a:lstStyle/>
          <a:p>
            <a:r>
              <a:rPr lang="ru-RU" sz="2400" i="1" dirty="0" smtClean="0">
                <a:solidFill>
                  <a:schemeClr val="bg2">
                    <a:lumMod val="25000"/>
                  </a:schemeClr>
                </a:solidFill>
              </a:rPr>
              <a:t>    Дамская </a:t>
            </a:r>
            <a:r>
              <a:rPr lang="ru-RU" sz="2400" i="1" dirty="0">
                <a:solidFill>
                  <a:schemeClr val="bg2">
                    <a:lumMod val="25000"/>
                  </a:schemeClr>
                </a:solidFill>
              </a:rPr>
              <a:t>сумка – это тот аксессуар, который нужно выбирать очень тщательно, ведь сумка может и великолепно дополнить наряд, и погубить образ</a:t>
            </a:r>
            <a:r>
              <a:rPr lang="ru-RU" sz="2400" i="1" dirty="0" smtClean="0">
                <a:solidFill>
                  <a:schemeClr val="bg2">
                    <a:lumMod val="25000"/>
                  </a:schemeClr>
                </a:solidFill>
              </a:rPr>
              <a:t>.</a:t>
            </a:r>
            <a:endParaRPr lang="ru-RU" sz="2400" i="1" dirty="0">
              <a:solidFill>
                <a:schemeClr val="bg2">
                  <a:lumMod val="25000"/>
                </a:schemeClr>
              </a:solidFill>
            </a:endParaRPr>
          </a:p>
          <a:p>
            <a:endParaRPr lang="ru-RU" sz="2400" i="1" dirty="0" smtClean="0">
              <a:solidFill>
                <a:schemeClr val="bg2">
                  <a:lumMod val="25000"/>
                </a:schemeClr>
              </a:solidFill>
            </a:endParaRPr>
          </a:p>
          <a:p>
            <a:endParaRPr lang="ru-RU" sz="2400" i="1" dirty="0" smtClean="0">
              <a:solidFill>
                <a:schemeClr val="bg2">
                  <a:lumMod val="25000"/>
                </a:schemeClr>
              </a:solidFill>
            </a:endParaRPr>
          </a:p>
          <a:p>
            <a:r>
              <a:rPr lang="ru-RU" sz="2400" i="1" dirty="0" smtClean="0">
                <a:solidFill>
                  <a:schemeClr val="bg2">
                    <a:lumMod val="25000"/>
                  </a:schemeClr>
                </a:solidFill>
              </a:rPr>
              <a:t>Модель </a:t>
            </a:r>
            <a:r>
              <a:rPr lang="ru-RU" sz="2400" i="1" dirty="0">
                <a:solidFill>
                  <a:schemeClr val="bg2">
                    <a:lumMod val="25000"/>
                  </a:schemeClr>
                </a:solidFill>
              </a:rPr>
              <a:t>1.         </a:t>
            </a:r>
            <a:r>
              <a:rPr lang="ru-RU" sz="2400" i="1" dirty="0" smtClean="0">
                <a:solidFill>
                  <a:schemeClr val="bg2">
                    <a:lumMod val="25000"/>
                  </a:schemeClr>
                </a:solidFill>
              </a:rPr>
              <a:t> Модель2</a:t>
            </a:r>
            <a:r>
              <a:rPr lang="ru-RU" sz="2400" i="1" dirty="0">
                <a:solidFill>
                  <a:schemeClr val="bg2">
                    <a:lumMod val="25000"/>
                  </a:schemeClr>
                </a:solidFill>
              </a:rPr>
              <a:t>.            </a:t>
            </a:r>
            <a:r>
              <a:rPr lang="ru-RU" sz="2400" i="1" dirty="0" smtClean="0">
                <a:solidFill>
                  <a:schemeClr val="bg2">
                    <a:lumMod val="25000"/>
                  </a:schemeClr>
                </a:solidFill>
              </a:rPr>
              <a:t>Модель3</a:t>
            </a:r>
            <a:r>
              <a:rPr lang="ru-RU" sz="2400" i="1" dirty="0">
                <a:solidFill>
                  <a:schemeClr val="bg2">
                    <a:lumMod val="25000"/>
                  </a:schemeClr>
                </a:solidFill>
              </a:rPr>
              <a:t>.                </a:t>
            </a:r>
            <a:r>
              <a:rPr lang="ru-RU" sz="2400" i="1" dirty="0" smtClean="0">
                <a:solidFill>
                  <a:schemeClr val="bg2">
                    <a:lumMod val="25000"/>
                  </a:schemeClr>
                </a:solidFill>
              </a:rPr>
              <a:t>Модель4</a:t>
            </a:r>
            <a:r>
              <a:rPr lang="ru-RU" sz="2400" i="1" dirty="0">
                <a:solidFill>
                  <a:schemeClr val="bg2">
                    <a:lumMod val="25000"/>
                  </a:schemeClr>
                </a:solidFill>
              </a:rPr>
              <a:t>.</a:t>
            </a:r>
          </a:p>
        </p:txBody>
      </p:sp>
      <p:pic>
        <p:nvPicPr>
          <p:cNvPr id="7" name="Рисунок 6" descr="http://im2-tub-ru.yandex.net/i?id=129ea95476b2f3e49ebbeb61fc081588-18-144&amp;n=21"/>
          <p:cNvPicPr/>
          <p:nvPr/>
        </p:nvPicPr>
        <p:blipFill>
          <a:blip r:embed="rId3">
            <a:extLst>
              <a:ext uri="{28A0092B-C50C-407E-A947-70E740481C1C}">
                <a14:useLocalDpi xmlns:a14="http://schemas.microsoft.com/office/drawing/2010/main" val="0"/>
              </a:ext>
            </a:extLst>
          </a:blip>
          <a:srcRect/>
          <a:stretch>
            <a:fillRect/>
          </a:stretch>
        </p:blipFill>
        <p:spPr bwMode="auto">
          <a:xfrm>
            <a:off x="537253" y="3521823"/>
            <a:ext cx="1872208" cy="2304256"/>
          </a:xfrm>
          <a:prstGeom prst="rect">
            <a:avLst/>
          </a:prstGeom>
          <a:ln>
            <a:noFill/>
          </a:ln>
          <a:effectLst>
            <a:softEdge rad="112500"/>
          </a:effectLst>
        </p:spPr>
      </p:pic>
      <p:pic>
        <p:nvPicPr>
          <p:cNvPr id="8" name="Рисунок 7" descr="http://im2-tub-ru.yandex.net/i?id=05fe57ed564b37d77452471c135a32e3-69-144&amp;n=21"/>
          <p:cNvPicPr/>
          <p:nvPr/>
        </p:nvPicPr>
        <p:blipFill>
          <a:blip r:embed="rId4">
            <a:extLst>
              <a:ext uri="{28A0092B-C50C-407E-A947-70E740481C1C}">
                <a14:useLocalDpi xmlns:a14="http://schemas.microsoft.com/office/drawing/2010/main" val="0"/>
              </a:ext>
            </a:extLst>
          </a:blip>
          <a:srcRect/>
          <a:stretch>
            <a:fillRect/>
          </a:stretch>
        </p:blipFill>
        <p:spPr bwMode="auto">
          <a:xfrm>
            <a:off x="2483768" y="3582938"/>
            <a:ext cx="1584176" cy="2182025"/>
          </a:xfrm>
          <a:prstGeom prst="rect">
            <a:avLst/>
          </a:prstGeom>
          <a:ln>
            <a:noFill/>
          </a:ln>
          <a:effectLst>
            <a:softEdge rad="112500"/>
          </a:effectLst>
        </p:spPr>
      </p:pic>
      <p:pic>
        <p:nvPicPr>
          <p:cNvPr id="9" name="Рисунок 8" descr="http://im1-tub-ru.yandex.net/i?id=34e7355e99a97767501c221beb3135ec-116-144&amp;n=21"/>
          <p:cNvPicPr/>
          <p:nvPr/>
        </p:nvPicPr>
        <p:blipFill>
          <a:blip r:embed="rId5">
            <a:extLst>
              <a:ext uri="{28A0092B-C50C-407E-A947-70E740481C1C}">
                <a14:useLocalDpi xmlns:a14="http://schemas.microsoft.com/office/drawing/2010/main" val="0"/>
              </a:ext>
            </a:extLst>
          </a:blip>
          <a:srcRect/>
          <a:stretch>
            <a:fillRect/>
          </a:stretch>
        </p:blipFill>
        <p:spPr bwMode="auto">
          <a:xfrm>
            <a:off x="4412330" y="3582938"/>
            <a:ext cx="2016291" cy="2121709"/>
          </a:xfrm>
          <a:prstGeom prst="rect">
            <a:avLst/>
          </a:prstGeom>
          <a:ln>
            <a:noFill/>
          </a:ln>
          <a:effectLst>
            <a:softEdge rad="112500"/>
          </a:effectLst>
        </p:spPr>
      </p:pic>
      <p:pic>
        <p:nvPicPr>
          <p:cNvPr id="10" name="Рисунок 9" descr="http://im0-tub-ru.yandex.net/i?id=8f515d0ff27dd565160d1bb47282132a-18-144&amp;n=21"/>
          <p:cNvPicPr/>
          <p:nvPr/>
        </p:nvPicPr>
        <p:blipFill>
          <a:blip r:embed="rId6">
            <a:extLst>
              <a:ext uri="{28A0092B-C50C-407E-A947-70E740481C1C}">
                <a14:useLocalDpi xmlns:a14="http://schemas.microsoft.com/office/drawing/2010/main" val="0"/>
              </a:ext>
            </a:extLst>
          </a:blip>
          <a:srcRect/>
          <a:stretch>
            <a:fillRect/>
          </a:stretch>
        </p:blipFill>
        <p:spPr bwMode="auto">
          <a:xfrm>
            <a:off x="6615674" y="3501008"/>
            <a:ext cx="2304257" cy="2243941"/>
          </a:xfrm>
          <a:prstGeom prst="rect">
            <a:avLst/>
          </a:prstGeom>
          <a:ln>
            <a:noFill/>
          </a:ln>
          <a:effectLst>
            <a:softEdge rad="112500"/>
          </a:effectLst>
        </p:spPr>
      </p:pic>
    </p:spTree>
    <p:extLst>
      <p:ext uri="{BB962C8B-B14F-4D97-AF65-F5344CB8AC3E}">
        <p14:creationId xmlns:p14="http://schemas.microsoft.com/office/powerpoint/2010/main" val="11013146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C:\Users\kopuker\Downloads\0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3999"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Объект 3" descr="http://im0-tub-ru.yandex.net/i?id=aab91bde86621f5eecc664342350e509-134-144&amp;n=21"/>
          <p:cNvPicPr>
            <a:picLocks/>
          </p:cNvPicPr>
          <p:nvPr/>
        </p:nvPicPr>
        <p:blipFill rotWithShape="1">
          <a:blip r:embed="rId3">
            <a:extLst>
              <a:ext uri="{28A0092B-C50C-407E-A947-70E740481C1C}">
                <a14:useLocalDpi xmlns:a14="http://schemas.microsoft.com/office/drawing/2010/main" val="0"/>
              </a:ext>
            </a:extLst>
          </a:blip>
          <a:srcRect r="33704"/>
          <a:stretch/>
        </p:blipFill>
        <p:spPr bwMode="auto">
          <a:xfrm>
            <a:off x="251520" y="698400"/>
            <a:ext cx="2752700" cy="2658591"/>
          </a:xfrm>
          <a:prstGeom prst="rect">
            <a:avLst/>
          </a:prstGeom>
          <a:ln>
            <a:noFill/>
          </a:ln>
          <a:effectLst>
            <a:softEdge rad="112500"/>
          </a:effectLst>
          <a:extLst>
            <a:ext uri="{53640926-AAD7-44D8-BBD7-CCE9431645EC}">
              <a14:shadowObscured xmlns:a14="http://schemas.microsoft.com/office/drawing/2010/main"/>
            </a:ext>
          </a:extLst>
        </p:spPr>
      </p:pic>
      <p:pic>
        <p:nvPicPr>
          <p:cNvPr id="6" name="Рисунок 5" descr="http://im3-tub-ru.yandex.net/i?id=b7e43750b250dce59ecff8272f7cf29d-23-144&amp;n=21"/>
          <p:cNvPicPr/>
          <p:nvPr/>
        </p:nvPicPr>
        <p:blipFill>
          <a:blip r:embed="rId4">
            <a:extLst>
              <a:ext uri="{28A0092B-C50C-407E-A947-70E740481C1C}">
                <a14:useLocalDpi xmlns:a14="http://schemas.microsoft.com/office/drawing/2010/main" val="0"/>
              </a:ext>
            </a:extLst>
          </a:blip>
          <a:srcRect/>
          <a:stretch>
            <a:fillRect/>
          </a:stretch>
        </p:blipFill>
        <p:spPr bwMode="auto">
          <a:xfrm>
            <a:off x="3347864" y="1181187"/>
            <a:ext cx="2592288" cy="2592288"/>
          </a:xfrm>
          <a:prstGeom prst="rect">
            <a:avLst/>
          </a:prstGeom>
          <a:ln>
            <a:noFill/>
          </a:ln>
          <a:effectLst>
            <a:softEdge rad="112500"/>
          </a:effectLst>
        </p:spPr>
      </p:pic>
      <p:pic>
        <p:nvPicPr>
          <p:cNvPr id="7" name="Рисунок 6" descr="http://im3-tub-ru.yandex.net/i?id=f3ac7d998314dc1c127dd16db47dc1c9-19-144&amp;n=21"/>
          <p:cNvPicPr/>
          <p:nvPr/>
        </p:nvPicPr>
        <p:blipFill>
          <a:blip r:embed="rId5">
            <a:extLst>
              <a:ext uri="{28A0092B-C50C-407E-A947-70E740481C1C}">
                <a14:useLocalDpi xmlns:a14="http://schemas.microsoft.com/office/drawing/2010/main" val="0"/>
              </a:ext>
            </a:extLst>
          </a:blip>
          <a:srcRect/>
          <a:stretch>
            <a:fillRect/>
          </a:stretch>
        </p:blipFill>
        <p:spPr bwMode="auto">
          <a:xfrm>
            <a:off x="6228184" y="629980"/>
            <a:ext cx="2448272" cy="2582996"/>
          </a:xfrm>
          <a:prstGeom prst="rect">
            <a:avLst/>
          </a:prstGeom>
          <a:ln>
            <a:noFill/>
          </a:ln>
          <a:effectLst>
            <a:softEdge rad="112500"/>
          </a:effectLst>
        </p:spPr>
      </p:pic>
      <p:pic>
        <p:nvPicPr>
          <p:cNvPr id="8" name="Рисунок 7" descr="http://im0-tub-ru.yandex.net/i?id=95b1988f063caa220921d626439c199f-13-144&amp;n=21"/>
          <p:cNvPicPr/>
          <p:nvPr/>
        </p:nvPicPr>
        <p:blipFill>
          <a:blip r:embed="rId6">
            <a:extLst>
              <a:ext uri="{28A0092B-C50C-407E-A947-70E740481C1C}">
                <a14:useLocalDpi xmlns:a14="http://schemas.microsoft.com/office/drawing/2010/main" val="0"/>
              </a:ext>
            </a:extLst>
          </a:blip>
          <a:srcRect/>
          <a:stretch>
            <a:fillRect/>
          </a:stretch>
        </p:blipFill>
        <p:spPr bwMode="auto">
          <a:xfrm>
            <a:off x="1331640" y="4060304"/>
            <a:ext cx="2880320" cy="2537048"/>
          </a:xfrm>
          <a:prstGeom prst="rect">
            <a:avLst/>
          </a:prstGeom>
          <a:ln>
            <a:noFill/>
          </a:ln>
          <a:effectLst>
            <a:softEdge rad="112500"/>
          </a:effectLst>
        </p:spPr>
      </p:pic>
      <p:pic>
        <p:nvPicPr>
          <p:cNvPr id="9" name="Рисунок 8" descr="http://im2-tub-ru.yandex.net/i?id=52c794b768a9504f81351c4fc39845f1-01-144&amp;n=21"/>
          <p:cNvPicPr/>
          <p:nvPr/>
        </p:nvPicPr>
        <p:blipFill>
          <a:blip r:embed="rId7">
            <a:extLst>
              <a:ext uri="{28A0092B-C50C-407E-A947-70E740481C1C}">
                <a14:useLocalDpi xmlns:a14="http://schemas.microsoft.com/office/drawing/2010/main" val="0"/>
              </a:ext>
            </a:extLst>
          </a:blip>
          <a:srcRect/>
          <a:stretch>
            <a:fillRect/>
          </a:stretch>
        </p:blipFill>
        <p:spPr bwMode="auto">
          <a:xfrm>
            <a:off x="6050632" y="3933056"/>
            <a:ext cx="2265784" cy="2520280"/>
          </a:xfrm>
          <a:prstGeom prst="rect">
            <a:avLst/>
          </a:prstGeom>
          <a:ln>
            <a:noFill/>
          </a:ln>
          <a:effectLst>
            <a:softEdge rad="112500"/>
          </a:effectLst>
        </p:spPr>
      </p:pic>
      <p:sp>
        <p:nvSpPr>
          <p:cNvPr id="10" name="TextBox 9"/>
          <p:cNvSpPr txBox="1"/>
          <p:nvPr/>
        </p:nvSpPr>
        <p:spPr>
          <a:xfrm>
            <a:off x="1075656" y="338080"/>
            <a:ext cx="1293046" cy="400110"/>
          </a:xfrm>
          <a:prstGeom prst="rect">
            <a:avLst/>
          </a:prstGeom>
          <a:noFill/>
        </p:spPr>
        <p:txBody>
          <a:bodyPr wrap="none" rtlCol="0">
            <a:spAutoFit/>
          </a:bodyPr>
          <a:lstStyle/>
          <a:p>
            <a:r>
              <a:rPr lang="ru-RU" sz="2000" dirty="0" smtClean="0">
                <a:solidFill>
                  <a:schemeClr val="bg2">
                    <a:lumMod val="25000"/>
                  </a:schemeClr>
                </a:solidFill>
              </a:rPr>
              <a:t>Модель 5</a:t>
            </a:r>
            <a:r>
              <a:rPr lang="ru-RU" dirty="0" smtClean="0">
                <a:solidFill>
                  <a:schemeClr val="bg2">
                    <a:lumMod val="25000"/>
                  </a:schemeClr>
                </a:solidFill>
              </a:rPr>
              <a:t>.</a:t>
            </a:r>
            <a:endParaRPr lang="ru-RU" dirty="0">
              <a:solidFill>
                <a:schemeClr val="bg2">
                  <a:lumMod val="25000"/>
                </a:schemeClr>
              </a:solidFill>
            </a:endParaRPr>
          </a:p>
        </p:txBody>
      </p:sp>
      <p:sp>
        <p:nvSpPr>
          <p:cNvPr id="11" name="TextBox 10"/>
          <p:cNvSpPr txBox="1"/>
          <p:nvPr/>
        </p:nvSpPr>
        <p:spPr>
          <a:xfrm>
            <a:off x="4049710" y="784404"/>
            <a:ext cx="1299458" cy="400110"/>
          </a:xfrm>
          <a:prstGeom prst="rect">
            <a:avLst/>
          </a:prstGeom>
          <a:noFill/>
        </p:spPr>
        <p:txBody>
          <a:bodyPr wrap="none" rtlCol="0">
            <a:spAutoFit/>
          </a:bodyPr>
          <a:lstStyle/>
          <a:p>
            <a:r>
              <a:rPr lang="ru-RU" sz="2000" dirty="0" smtClean="0">
                <a:solidFill>
                  <a:schemeClr val="bg2">
                    <a:lumMod val="25000"/>
                  </a:schemeClr>
                </a:solidFill>
              </a:rPr>
              <a:t>Модель 6.</a:t>
            </a:r>
            <a:endParaRPr lang="ru-RU" sz="2000" dirty="0">
              <a:solidFill>
                <a:schemeClr val="bg2">
                  <a:lumMod val="25000"/>
                </a:schemeClr>
              </a:solidFill>
            </a:endParaRPr>
          </a:p>
        </p:txBody>
      </p:sp>
      <p:sp>
        <p:nvSpPr>
          <p:cNvPr id="12" name="TextBox 11"/>
          <p:cNvSpPr txBox="1"/>
          <p:nvPr/>
        </p:nvSpPr>
        <p:spPr>
          <a:xfrm>
            <a:off x="6858022" y="260648"/>
            <a:ext cx="1299458" cy="400110"/>
          </a:xfrm>
          <a:prstGeom prst="rect">
            <a:avLst/>
          </a:prstGeom>
          <a:noFill/>
        </p:spPr>
        <p:txBody>
          <a:bodyPr wrap="none" rtlCol="0">
            <a:spAutoFit/>
          </a:bodyPr>
          <a:lstStyle/>
          <a:p>
            <a:r>
              <a:rPr lang="ru-RU" sz="2000" dirty="0" smtClean="0">
                <a:solidFill>
                  <a:schemeClr val="bg2">
                    <a:lumMod val="25000"/>
                  </a:schemeClr>
                </a:solidFill>
              </a:rPr>
              <a:t>Модель 7.</a:t>
            </a:r>
            <a:endParaRPr lang="ru-RU" sz="2000" dirty="0">
              <a:solidFill>
                <a:schemeClr val="bg2">
                  <a:lumMod val="25000"/>
                </a:schemeClr>
              </a:solidFill>
            </a:endParaRPr>
          </a:p>
        </p:txBody>
      </p:sp>
      <p:sp>
        <p:nvSpPr>
          <p:cNvPr id="13" name="TextBox 12"/>
          <p:cNvSpPr txBox="1"/>
          <p:nvPr/>
        </p:nvSpPr>
        <p:spPr>
          <a:xfrm>
            <a:off x="2048406" y="3656233"/>
            <a:ext cx="1299458" cy="400110"/>
          </a:xfrm>
          <a:prstGeom prst="rect">
            <a:avLst/>
          </a:prstGeom>
          <a:noFill/>
        </p:spPr>
        <p:txBody>
          <a:bodyPr wrap="none" rtlCol="0">
            <a:spAutoFit/>
          </a:bodyPr>
          <a:lstStyle/>
          <a:p>
            <a:r>
              <a:rPr lang="ru-RU" sz="2000" dirty="0" smtClean="0">
                <a:solidFill>
                  <a:schemeClr val="bg2">
                    <a:lumMod val="25000"/>
                  </a:schemeClr>
                </a:solidFill>
              </a:rPr>
              <a:t>Модель 8.</a:t>
            </a:r>
            <a:endParaRPr lang="ru-RU" sz="2000" dirty="0">
              <a:solidFill>
                <a:schemeClr val="bg2">
                  <a:lumMod val="25000"/>
                </a:schemeClr>
              </a:solidFill>
            </a:endParaRPr>
          </a:p>
        </p:txBody>
      </p:sp>
      <p:sp>
        <p:nvSpPr>
          <p:cNvPr id="14" name="TextBox 13"/>
          <p:cNvSpPr txBox="1"/>
          <p:nvPr/>
        </p:nvSpPr>
        <p:spPr>
          <a:xfrm>
            <a:off x="6589226" y="3563724"/>
            <a:ext cx="1299458" cy="400110"/>
          </a:xfrm>
          <a:prstGeom prst="rect">
            <a:avLst/>
          </a:prstGeom>
          <a:noFill/>
        </p:spPr>
        <p:txBody>
          <a:bodyPr wrap="none" rtlCol="0">
            <a:spAutoFit/>
          </a:bodyPr>
          <a:lstStyle/>
          <a:p>
            <a:r>
              <a:rPr lang="ru-RU" sz="2000" dirty="0" smtClean="0">
                <a:solidFill>
                  <a:schemeClr val="bg2">
                    <a:lumMod val="25000"/>
                  </a:schemeClr>
                </a:solidFill>
              </a:rPr>
              <a:t>Модель 9.</a:t>
            </a:r>
            <a:endParaRPr lang="ru-RU" sz="2000" dirty="0">
              <a:solidFill>
                <a:schemeClr val="bg2">
                  <a:lumMod val="25000"/>
                </a:schemeClr>
              </a:solidFill>
            </a:endParaRPr>
          </a:p>
        </p:txBody>
      </p:sp>
      <p:sp>
        <p:nvSpPr>
          <p:cNvPr id="15" name="Прямоугольник 14"/>
          <p:cNvSpPr/>
          <p:nvPr/>
        </p:nvSpPr>
        <p:spPr>
          <a:xfrm>
            <a:off x="2275159" y="138073"/>
            <a:ext cx="4572000" cy="830997"/>
          </a:xfrm>
          <a:prstGeom prst="rect">
            <a:avLst/>
          </a:prstGeom>
        </p:spPr>
        <p:txBody>
          <a:bodyPr>
            <a:spAutoFit/>
          </a:bodyPr>
          <a:lstStyle/>
          <a:p>
            <a:pPr algn="ctr"/>
            <a:r>
              <a:rPr lang="ru-RU" sz="2400" dirty="0" smtClean="0">
                <a:solidFill>
                  <a:schemeClr val="bg2">
                    <a:lumMod val="25000"/>
                  </a:schemeClr>
                </a:solidFill>
              </a:rPr>
              <a:t>Анализ </a:t>
            </a:r>
            <a:r>
              <a:rPr lang="ru-RU" sz="2400" dirty="0">
                <a:solidFill>
                  <a:schemeClr val="bg2">
                    <a:lumMod val="25000"/>
                  </a:schemeClr>
                </a:solidFill>
              </a:rPr>
              <a:t>возможных вариантов.</a:t>
            </a:r>
            <a:br>
              <a:rPr lang="ru-RU" sz="2400" dirty="0">
                <a:solidFill>
                  <a:schemeClr val="bg2">
                    <a:lumMod val="25000"/>
                  </a:schemeClr>
                </a:solidFill>
              </a:rPr>
            </a:br>
            <a:endParaRPr lang="ru-RU" sz="2400" dirty="0">
              <a:solidFill>
                <a:schemeClr val="bg2">
                  <a:lumMod val="25000"/>
                </a:schemeClr>
              </a:solidFill>
            </a:endParaRPr>
          </a:p>
        </p:txBody>
      </p:sp>
    </p:spTree>
    <p:extLst>
      <p:ext uri="{BB962C8B-B14F-4D97-AF65-F5344CB8AC3E}">
        <p14:creationId xmlns:p14="http://schemas.microsoft.com/office/powerpoint/2010/main" val="127476406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C:\Users\kopuker\Downloads\0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315416"/>
            <a:ext cx="9172398" cy="7231173"/>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3357757" y="3974"/>
            <a:ext cx="2428486" cy="400110"/>
          </a:xfrm>
          <a:prstGeom prst="rect">
            <a:avLst/>
          </a:prstGeom>
        </p:spPr>
        <p:txBody>
          <a:bodyPr wrap="none">
            <a:spAutoFit/>
          </a:bodyPr>
          <a:lstStyle/>
          <a:p>
            <a:pPr lvl="0" algn="ctr"/>
            <a:r>
              <a:rPr lang="ru-RU" sz="2000" i="1" dirty="0">
                <a:solidFill>
                  <a:schemeClr val="bg2">
                    <a:lumMod val="25000"/>
                  </a:schemeClr>
                </a:solidFill>
              </a:rPr>
              <a:t>4. Разработка идеи</a:t>
            </a:r>
            <a:r>
              <a:rPr lang="ru-RU" sz="2000" i="1" dirty="0"/>
              <a:t>.</a:t>
            </a:r>
          </a:p>
        </p:txBody>
      </p:sp>
      <p:sp>
        <p:nvSpPr>
          <p:cNvPr id="5" name="Прямоугольник 4"/>
          <p:cNvSpPr/>
          <p:nvPr/>
        </p:nvSpPr>
        <p:spPr>
          <a:xfrm>
            <a:off x="401146" y="304617"/>
            <a:ext cx="8352928" cy="4247317"/>
          </a:xfrm>
          <a:prstGeom prst="rect">
            <a:avLst/>
          </a:prstGeom>
        </p:spPr>
        <p:txBody>
          <a:bodyPr wrap="square">
            <a:spAutoFit/>
          </a:bodyPr>
          <a:lstStyle/>
          <a:p>
            <a:r>
              <a:rPr lang="ru-RU" dirty="0" smtClean="0"/>
              <a:t>     </a:t>
            </a:r>
            <a:r>
              <a:rPr lang="ru-RU" i="1" dirty="0" smtClean="0">
                <a:solidFill>
                  <a:schemeClr val="bg2">
                    <a:lumMod val="25000"/>
                  </a:schemeClr>
                </a:solidFill>
              </a:rPr>
              <a:t>Модель 5 </a:t>
            </a:r>
            <a:r>
              <a:rPr lang="ru-RU" i="1" dirty="0">
                <a:solidFill>
                  <a:schemeClr val="bg2">
                    <a:lumMod val="25000"/>
                  </a:schemeClr>
                </a:solidFill>
              </a:rPr>
              <a:t>привлекла </a:t>
            </a:r>
            <a:r>
              <a:rPr lang="ru-RU" i="1" dirty="0" err="1">
                <a:solidFill>
                  <a:schemeClr val="bg2">
                    <a:lumMod val="25000"/>
                  </a:schemeClr>
                </a:solidFill>
              </a:rPr>
              <a:t>мое</a:t>
            </a:r>
            <a:r>
              <a:rPr lang="ru-RU" i="1" dirty="0">
                <a:solidFill>
                  <a:schemeClr val="bg2">
                    <a:lumMod val="25000"/>
                  </a:schemeClr>
                </a:solidFill>
              </a:rPr>
              <a:t> внимание простотой формы, цветом, техникой исполнения. Предполагаю, что для </a:t>
            </a:r>
            <a:r>
              <a:rPr lang="ru-RU" i="1" dirty="0" err="1">
                <a:solidFill>
                  <a:schemeClr val="bg2">
                    <a:lumMod val="25000"/>
                  </a:schemeClr>
                </a:solidFill>
              </a:rPr>
              <a:t>ее</a:t>
            </a:r>
            <a:r>
              <a:rPr lang="ru-RU" i="1" dirty="0">
                <a:solidFill>
                  <a:schemeClr val="bg2">
                    <a:lumMod val="25000"/>
                  </a:schemeClr>
                </a:solidFill>
              </a:rPr>
              <a:t> выполнения  понадобится немного материалов и времени. Ручку можно заменить и выполнить в технике вязания. Эта модель сумочки нравится мне больше других, да </a:t>
            </a:r>
            <a:r>
              <a:rPr lang="ru-RU" i="1" dirty="0" err="1">
                <a:solidFill>
                  <a:schemeClr val="bg2">
                    <a:lumMod val="25000"/>
                  </a:schemeClr>
                </a:solidFill>
              </a:rPr>
              <a:t>еще</a:t>
            </a:r>
            <a:r>
              <a:rPr lang="ru-RU" i="1" dirty="0">
                <a:solidFill>
                  <a:schemeClr val="bg2">
                    <a:lumMod val="25000"/>
                  </a:schemeClr>
                </a:solidFill>
              </a:rPr>
              <a:t> и отвечает моим желаниям: она летняя, модная, удобная, оригинальная  для  ношения мелких предметов, тетрадей и  книг.</a:t>
            </a:r>
          </a:p>
          <a:p>
            <a:r>
              <a:rPr lang="ru-RU" i="1" dirty="0">
                <a:solidFill>
                  <a:schemeClr val="bg2">
                    <a:lumMod val="25000"/>
                  </a:schemeClr>
                </a:solidFill>
              </a:rPr>
              <a:t>      У меня получиться сумка, имеющая прямоугольную форму, выполненная из мотивов,   с двумя ручками средней длины, чтобы их можно было надевать на плечо. Сумка на подкладке, должна  держать свою форму после переноски в ней  разнообразных вещей.  На уроках технологии в школе я изучила несколько техник вязания крючком. Из них наиболее подходящей мне кажется гипюрное вязание мотивов. Оно относится к ажурной технике, поэтому моя сумка должна быть на прочной подкладке из ткани. Так как в интернет - ресурсах нет описания  техники вязания, понравившейся мне модели №5, я составлю схему для вязания сумки самостоятельно. </a:t>
            </a:r>
          </a:p>
        </p:txBody>
      </p:sp>
      <p:pic>
        <p:nvPicPr>
          <p:cNvPr id="7" name="Рисунок 6" descr="http://im0-tub-ru.yandex.net/i?id=aab91bde86621f5eecc664342350e509-134-144&amp;n=21"/>
          <p:cNvPicPr/>
          <p:nvPr/>
        </p:nvPicPr>
        <p:blipFill rotWithShape="1">
          <a:blip r:embed="rId3">
            <a:extLst>
              <a:ext uri="{28A0092B-C50C-407E-A947-70E740481C1C}">
                <a14:useLocalDpi xmlns:a14="http://schemas.microsoft.com/office/drawing/2010/main" val="0"/>
              </a:ext>
            </a:extLst>
          </a:blip>
          <a:srcRect l="13988" t="7691" r="47776" b="9802"/>
          <a:stretch/>
        </p:blipFill>
        <p:spPr bwMode="auto">
          <a:xfrm>
            <a:off x="5076056" y="4216170"/>
            <a:ext cx="2160240" cy="2571377"/>
          </a:xfrm>
          <a:prstGeom prst="rect">
            <a:avLst/>
          </a:prstGeom>
          <a:ln>
            <a:noFill/>
          </a:ln>
          <a:effectLst>
            <a:softEdge rad="112500"/>
          </a:effectLst>
          <a:extLst>
            <a:ext uri="{53640926-AAD7-44D8-BBD7-CCE9431645EC}">
              <a14:shadowObscured xmlns:a14="http://schemas.microsoft.com/office/drawing/2010/main"/>
            </a:ext>
          </a:extLst>
        </p:spPr>
      </p:pic>
      <p:sp>
        <p:nvSpPr>
          <p:cNvPr id="6" name="TextBox 5"/>
          <p:cNvSpPr txBox="1"/>
          <p:nvPr/>
        </p:nvSpPr>
        <p:spPr>
          <a:xfrm>
            <a:off x="7236296" y="6304002"/>
            <a:ext cx="1188595" cy="369332"/>
          </a:xfrm>
          <a:prstGeom prst="rect">
            <a:avLst/>
          </a:prstGeom>
          <a:noFill/>
        </p:spPr>
        <p:txBody>
          <a:bodyPr wrap="none" rtlCol="0">
            <a:spAutoFit/>
          </a:bodyPr>
          <a:lstStyle/>
          <a:p>
            <a:r>
              <a:rPr lang="ru-RU" i="1" dirty="0" smtClean="0">
                <a:solidFill>
                  <a:schemeClr val="bg2">
                    <a:lumMod val="25000"/>
                  </a:schemeClr>
                </a:solidFill>
              </a:rPr>
              <a:t>Модель 5.</a:t>
            </a:r>
            <a:endParaRPr lang="ru-RU" i="1" dirty="0">
              <a:solidFill>
                <a:schemeClr val="bg2">
                  <a:lumMod val="25000"/>
                </a:schemeClr>
              </a:solidFill>
            </a:endParaRPr>
          </a:p>
        </p:txBody>
      </p:sp>
      <p:pic>
        <p:nvPicPr>
          <p:cNvPr id="9" name="Рисунок 8" descr="C:\Users\kopuker\Desktop\Безымянный.png"/>
          <p:cNvPicPr/>
          <p:nvPr/>
        </p:nvPicPr>
        <p:blipFill rotWithShape="1">
          <a:blip r:embed="rId4">
            <a:extLst>
              <a:ext uri="{28A0092B-C50C-407E-A947-70E740481C1C}">
                <a14:useLocalDpi xmlns:a14="http://schemas.microsoft.com/office/drawing/2010/main" val="0"/>
              </a:ext>
            </a:extLst>
          </a:blip>
          <a:srcRect l="5682" t="5184" r="8712" b="10371"/>
          <a:stretch/>
        </p:blipFill>
        <p:spPr bwMode="auto">
          <a:xfrm>
            <a:off x="1475656" y="4491729"/>
            <a:ext cx="2088232" cy="2088232"/>
          </a:xfrm>
          <a:prstGeom prst="rect">
            <a:avLst/>
          </a:prstGeom>
          <a:ln>
            <a:noFill/>
          </a:ln>
          <a:effectLst>
            <a:softEdge rad="112500"/>
          </a:effectLst>
          <a:extLst>
            <a:ext uri="{53640926-AAD7-44D8-BBD7-CCE9431645EC}">
              <a14:shadowObscured xmlns:a14="http://schemas.microsoft.com/office/drawing/2010/main"/>
            </a:ext>
          </a:extLst>
        </p:spPr>
      </p:pic>
      <p:sp>
        <p:nvSpPr>
          <p:cNvPr id="8" name="TextBox 7"/>
          <p:cNvSpPr txBox="1"/>
          <p:nvPr/>
        </p:nvSpPr>
        <p:spPr>
          <a:xfrm>
            <a:off x="622728" y="6488668"/>
            <a:ext cx="3929730" cy="369332"/>
          </a:xfrm>
          <a:prstGeom prst="rect">
            <a:avLst/>
          </a:prstGeom>
          <a:noFill/>
        </p:spPr>
        <p:txBody>
          <a:bodyPr wrap="none" rtlCol="0">
            <a:spAutoFit/>
          </a:bodyPr>
          <a:lstStyle/>
          <a:p>
            <a:r>
              <a:rPr lang="ru-RU" i="1" dirty="0" smtClean="0">
                <a:solidFill>
                  <a:schemeClr val="bg2">
                    <a:lumMod val="25000"/>
                  </a:schemeClr>
                </a:solidFill>
              </a:rPr>
              <a:t>Разработанная мною схема мотива.</a:t>
            </a:r>
            <a:endParaRPr lang="ru-RU" i="1" dirty="0">
              <a:solidFill>
                <a:schemeClr val="bg2">
                  <a:lumMod val="25000"/>
                </a:schemeClr>
              </a:solidFill>
            </a:endParaRPr>
          </a:p>
        </p:txBody>
      </p:sp>
    </p:spTree>
    <p:extLst>
      <p:ext uri="{BB962C8B-B14F-4D97-AF65-F5344CB8AC3E}">
        <p14:creationId xmlns:p14="http://schemas.microsoft.com/office/powerpoint/2010/main" val="28363148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C:\Users\kopuker\Downloads\0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98" y="10277"/>
            <a:ext cx="9411334"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2483768" y="116632"/>
            <a:ext cx="4572000" cy="954107"/>
          </a:xfrm>
          <a:prstGeom prst="rect">
            <a:avLst/>
          </a:prstGeom>
        </p:spPr>
        <p:txBody>
          <a:bodyPr>
            <a:spAutoFit/>
          </a:bodyPr>
          <a:lstStyle/>
          <a:p>
            <a:pPr algn="ctr"/>
            <a:r>
              <a:rPr lang="ru-RU" sz="2800" i="1" dirty="0">
                <a:solidFill>
                  <a:schemeClr val="bg2">
                    <a:lumMod val="25000"/>
                  </a:schemeClr>
                </a:solidFill>
              </a:rPr>
              <a:t>5.Выбор материала.</a:t>
            </a:r>
            <a:br>
              <a:rPr lang="ru-RU" sz="2800" i="1" dirty="0">
                <a:solidFill>
                  <a:schemeClr val="bg2">
                    <a:lumMod val="25000"/>
                  </a:schemeClr>
                </a:solidFill>
              </a:rPr>
            </a:br>
            <a:endParaRPr lang="ru-RU" sz="2800" i="1" dirty="0">
              <a:solidFill>
                <a:schemeClr val="bg2">
                  <a:lumMod val="25000"/>
                </a:schemeClr>
              </a:solidFill>
            </a:endParaRPr>
          </a:p>
        </p:txBody>
      </p:sp>
      <p:sp>
        <p:nvSpPr>
          <p:cNvPr id="5" name="Прямоугольник 4"/>
          <p:cNvSpPr/>
          <p:nvPr/>
        </p:nvSpPr>
        <p:spPr>
          <a:xfrm>
            <a:off x="683568" y="612845"/>
            <a:ext cx="7992888" cy="6001643"/>
          </a:xfrm>
          <a:prstGeom prst="rect">
            <a:avLst/>
          </a:prstGeom>
        </p:spPr>
        <p:txBody>
          <a:bodyPr wrap="square">
            <a:spAutoFit/>
          </a:bodyPr>
          <a:lstStyle/>
          <a:p>
            <a:r>
              <a:rPr lang="ru-RU" i="1" dirty="0" smtClean="0">
                <a:solidFill>
                  <a:schemeClr val="bg2">
                    <a:lumMod val="25000"/>
                  </a:schemeClr>
                </a:solidFill>
              </a:rPr>
              <a:t>     </a:t>
            </a:r>
            <a:r>
              <a:rPr lang="ru-RU" sz="2400" i="1" dirty="0" smtClean="0">
                <a:solidFill>
                  <a:schemeClr val="bg2">
                    <a:lumMod val="25000"/>
                  </a:schemeClr>
                </a:solidFill>
              </a:rPr>
              <a:t>Можно </a:t>
            </a:r>
            <a:r>
              <a:rPr lang="ru-RU" sz="2400" i="1" dirty="0">
                <a:solidFill>
                  <a:schemeClr val="bg2">
                    <a:lumMod val="25000"/>
                  </a:schemeClr>
                </a:solidFill>
              </a:rPr>
              <a:t>использовать для сохранения формы сумки  обычную подкладочную ткань. Эти ткани бывают разного качества, в зависимости от производителя, а также разной толщины. Ткань для сумки должна быть тонкой, прочной, гладкой, не мнущейся, при шитье хорошо обрабатываться,  при намокании быстро сохнуть, иметь устойчивую окраску. Чтобы выбрать наилучшую ткань, я рассмотрела несколько вариантов.</a:t>
            </a:r>
          </a:p>
          <a:p>
            <a:r>
              <a:rPr lang="ru-RU" sz="2400" i="1" dirty="0">
                <a:solidFill>
                  <a:schemeClr val="bg2">
                    <a:lumMod val="25000"/>
                  </a:schemeClr>
                </a:solidFill>
              </a:rPr>
              <a:t>   Подкладочная ткань, имеющаяся в продаже подразделяется на атласную, вискозную, саржу, </a:t>
            </a:r>
            <a:r>
              <a:rPr lang="ru-RU" sz="2400" i="1" dirty="0" smtClean="0">
                <a:solidFill>
                  <a:schemeClr val="bg2">
                    <a:lumMod val="25000"/>
                  </a:schemeClr>
                </a:solidFill>
              </a:rPr>
              <a:t>подкладочные </a:t>
            </a:r>
            <a:r>
              <a:rPr lang="ru-RU" sz="2400" i="1" dirty="0">
                <a:solidFill>
                  <a:schemeClr val="bg2">
                    <a:lumMod val="25000"/>
                  </a:schemeClr>
                </a:solidFill>
              </a:rPr>
              <a:t>ткани из полиэстера, сатин, тафту, трикотажную подкладочную ткань (100% полиамид с антистатической отделкой) и </a:t>
            </a:r>
            <a:r>
              <a:rPr lang="ru-RU" sz="2400" i="1" dirty="0" err="1">
                <a:solidFill>
                  <a:schemeClr val="bg2">
                    <a:lumMod val="25000"/>
                  </a:schemeClr>
                </a:solidFill>
              </a:rPr>
              <a:t>шелковую</a:t>
            </a:r>
            <a:r>
              <a:rPr lang="ru-RU" sz="2400" i="1" dirty="0">
                <a:solidFill>
                  <a:schemeClr val="bg2">
                    <a:lumMod val="25000"/>
                  </a:schemeClr>
                </a:solidFill>
              </a:rPr>
              <a:t> подкладочную ткань. </a:t>
            </a:r>
          </a:p>
          <a:p>
            <a:r>
              <a:rPr lang="ru-RU" sz="2400" i="1" dirty="0">
                <a:solidFill>
                  <a:schemeClr val="bg2">
                    <a:lumMod val="25000"/>
                  </a:schemeClr>
                </a:solidFill>
              </a:rPr>
              <a:t>    В магазине необходимого цвета оказалась только вискоза.</a:t>
            </a:r>
          </a:p>
        </p:txBody>
      </p:sp>
    </p:spTree>
    <p:extLst>
      <p:ext uri="{BB962C8B-B14F-4D97-AF65-F5344CB8AC3E}">
        <p14:creationId xmlns:p14="http://schemas.microsoft.com/office/powerpoint/2010/main" val="21254586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026" name="Picture 2" descr="C:\Users\kopuker\Downloads\0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32" y="-282354"/>
            <a:ext cx="9252519" cy="7290048"/>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2051720" y="183839"/>
            <a:ext cx="5328592" cy="954107"/>
          </a:xfrm>
          <a:prstGeom prst="rect">
            <a:avLst/>
          </a:prstGeom>
        </p:spPr>
        <p:txBody>
          <a:bodyPr wrap="square">
            <a:spAutoFit/>
          </a:bodyPr>
          <a:lstStyle/>
          <a:p>
            <a:pPr algn="ctr"/>
            <a:r>
              <a:rPr lang="ru-RU" sz="2800" i="1" dirty="0">
                <a:solidFill>
                  <a:schemeClr val="bg2">
                    <a:lumMod val="25000"/>
                  </a:schemeClr>
                </a:solidFill>
              </a:rPr>
              <a:t>Выбор материала для вязания.</a:t>
            </a:r>
            <a:br>
              <a:rPr lang="ru-RU" sz="2800" i="1" dirty="0">
                <a:solidFill>
                  <a:schemeClr val="bg2">
                    <a:lumMod val="25000"/>
                  </a:schemeClr>
                </a:solidFill>
              </a:rPr>
            </a:br>
            <a:endParaRPr lang="ru-RU" sz="2800" i="1" dirty="0">
              <a:solidFill>
                <a:schemeClr val="bg2">
                  <a:lumMod val="25000"/>
                </a:schemeClr>
              </a:solidFill>
            </a:endParaRPr>
          </a:p>
        </p:txBody>
      </p:sp>
      <p:sp>
        <p:nvSpPr>
          <p:cNvPr id="6" name="Прямоугольник 5"/>
          <p:cNvSpPr/>
          <p:nvPr/>
        </p:nvSpPr>
        <p:spPr>
          <a:xfrm>
            <a:off x="827584" y="1028343"/>
            <a:ext cx="7992888" cy="4893647"/>
          </a:xfrm>
          <a:prstGeom prst="rect">
            <a:avLst/>
          </a:prstGeom>
        </p:spPr>
        <p:txBody>
          <a:bodyPr wrap="square">
            <a:spAutoFit/>
          </a:bodyPr>
          <a:lstStyle/>
          <a:p>
            <a:r>
              <a:rPr lang="ru-RU" i="1" dirty="0" smtClean="0"/>
              <a:t>    </a:t>
            </a:r>
            <a:r>
              <a:rPr lang="ru-RU" sz="2400" i="1" dirty="0" smtClean="0">
                <a:solidFill>
                  <a:schemeClr val="bg2">
                    <a:lumMod val="25000"/>
                  </a:schemeClr>
                </a:solidFill>
              </a:rPr>
              <a:t>Кордовая </a:t>
            </a:r>
            <a:r>
              <a:rPr lang="ru-RU" sz="2400" i="1" dirty="0">
                <a:solidFill>
                  <a:schemeClr val="bg2">
                    <a:lumMod val="25000"/>
                  </a:schemeClr>
                </a:solidFill>
              </a:rPr>
              <a:t>леска, </a:t>
            </a:r>
            <a:r>
              <a:rPr lang="ru-RU" sz="2400" i="1" dirty="0" smtClean="0">
                <a:solidFill>
                  <a:schemeClr val="bg2">
                    <a:lumMod val="25000"/>
                  </a:schemeClr>
                </a:solidFill>
              </a:rPr>
              <a:t>сутаж, соломка </a:t>
            </a:r>
            <a:r>
              <a:rPr lang="ru-RU" sz="2400" i="1" dirty="0">
                <a:solidFill>
                  <a:schemeClr val="bg2">
                    <a:lumMod val="25000"/>
                  </a:schemeClr>
                </a:solidFill>
              </a:rPr>
              <a:t>– эффектные, но дорогие и редко встречающиеся материалы для вязания. «Ирис» - доступен по цене, но нет желаемого цвета в магазине. Лучше всего для моей сумки подойдут нити х/б «Жемчуг», они не слоятся при вязании, имеют достаточный объем, прочность и </a:t>
            </a:r>
            <a:r>
              <a:rPr lang="ru-RU" sz="2400" i="1" dirty="0" err="1">
                <a:solidFill>
                  <a:schemeClr val="bg2">
                    <a:lumMod val="25000"/>
                  </a:schemeClr>
                </a:solidFill>
              </a:rPr>
              <a:t>и</a:t>
            </a:r>
            <a:r>
              <a:rPr lang="ru-RU" sz="2400" i="1" dirty="0">
                <a:solidFill>
                  <a:schemeClr val="bg2">
                    <a:lumMod val="25000"/>
                  </a:schemeClr>
                </a:solidFill>
              </a:rPr>
              <a:t> необходимый цвет, кроме того сочетаются с выбранной подкладочной тканью. Швейные нитки Х/Б №10 белого цвета.</a:t>
            </a:r>
          </a:p>
          <a:p>
            <a:r>
              <a:rPr lang="ru-RU" sz="2400" i="1" dirty="0">
                <a:solidFill>
                  <a:schemeClr val="bg2">
                    <a:lumMod val="25000"/>
                  </a:schemeClr>
                </a:solidFill>
              </a:rPr>
              <a:t>   Так же для работы мне потребуются следующие инструменты и приспособления:  линейка, ножницы, булавки, крючок №1,5, портновский мелок, бумага, карандаш ; и оборудование: утюг, утюжильная доска,  швейная машина.</a:t>
            </a:r>
          </a:p>
        </p:txBody>
      </p:sp>
    </p:spTree>
    <p:extLst>
      <p:ext uri="{BB962C8B-B14F-4D97-AF65-F5344CB8AC3E}">
        <p14:creationId xmlns:p14="http://schemas.microsoft.com/office/powerpoint/2010/main" val="1064446083"/>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89</TotalTime>
  <Words>1393</Words>
  <Application>Microsoft Office PowerPoint</Application>
  <PresentationFormat>Экран (4:3)</PresentationFormat>
  <Paragraphs>80</Paragraphs>
  <Slides>17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kopuker</dc:creator>
  <cp:lastModifiedBy>Admin</cp:lastModifiedBy>
  <cp:revision>16</cp:revision>
  <dcterms:created xsi:type="dcterms:W3CDTF">2015-02-03T07:50:42Z</dcterms:created>
  <dcterms:modified xsi:type="dcterms:W3CDTF">2017-04-07T08:51:03Z</dcterms:modified>
</cp:coreProperties>
</file>