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8" r:id="rId5"/>
    <p:sldId id="259" r:id="rId6"/>
    <p:sldId id="274" r:id="rId7"/>
    <p:sldId id="267" r:id="rId8"/>
    <p:sldId id="275" r:id="rId9"/>
    <p:sldId id="273" r:id="rId10"/>
    <p:sldId id="276" r:id="rId11"/>
    <p:sldId id="270" r:id="rId12"/>
    <p:sldId id="261" r:id="rId13"/>
    <p:sldId id="269" r:id="rId14"/>
    <p:sldId id="263" r:id="rId15"/>
    <p:sldId id="264" r:id="rId16"/>
    <p:sldId id="265" r:id="rId1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6552B"/>
    <a:srgbClr val="D81573"/>
    <a:srgbClr val="51A49C"/>
    <a:srgbClr val="C08500"/>
    <a:srgbClr val="F74177"/>
    <a:srgbClr val="3AC6DF"/>
    <a:srgbClr val="74665D"/>
    <a:srgbClr val="00B69D"/>
    <a:srgbClr val="018496"/>
    <a:srgbClr val="FE3F5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78" d="100"/>
          <a:sy n="78" d="100"/>
        </p:scale>
        <p:origin x="878" y="20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6BABD3-36D0-4FA9-84C0-B5D08159E63C}" type="datetimeFigureOut">
              <a:rPr lang="ru-RU" smtClean="0"/>
              <a:t>13.09.2025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6FBCB-6AAE-4E1F-9495-8BD5321C05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48665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6BABD3-36D0-4FA9-84C0-B5D08159E63C}" type="datetimeFigureOut">
              <a:rPr lang="ru-RU" smtClean="0"/>
              <a:t>13.09.2025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6FBCB-6AAE-4E1F-9495-8BD5321C05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87376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6BABD3-36D0-4FA9-84C0-B5D08159E63C}" type="datetimeFigureOut">
              <a:rPr lang="ru-RU" smtClean="0"/>
              <a:t>13.09.2025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6FBCB-6AAE-4E1F-9495-8BD5321C05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09901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6BABD3-36D0-4FA9-84C0-B5D08159E63C}" type="datetimeFigureOut">
              <a:rPr lang="ru-RU" smtClean="0"/>
              <a:t>13.09.2025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6FBCB-6AAE-4E1F-9495-8BD5321C05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05200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6BABD3-36D0-4FA9-84C0-B5D08159E63C}" type="datetimeFigureOut">
              <a:rPr lang="ru-RU" smtClean="0"/>
              <a:t>13.09.2025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6FBCB-6AAE-4E1F-9495-8BD5321C05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968875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6BABD3-36D0-4FA9-84C0-B5D08159E63C}" type="datetimeFigureOut">
              <a:rPr lang="ru-RU" smtClean="0"/>
              <a:t>13.09.2025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6FBCB-6AAE-4E1F-9495-8BD5321C05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629421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6BABD3-36D0-4FA9-84C0-B5D08159E63C}" type="datetimeFigureOut">
              <a:rPr lang="ru-RU" smtClean="0"/>
              <a:t>13.09.2025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6FBCB-6AAE-4E1F-9495-8BD5321C05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88305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6BABD3-36D0-4FA9-84C0-B5D08159E63C}" type="datetimeFigureOut">
              <a:rPr lang="ru-RU" smtClean="0"/>
              <a:t>13.09.2025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6FBCB-6AAE-4E1F-9495-8BD5321C05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74518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6BABD3-36D0-4FA9-84C0-B5D08159E63C}" type="datetimeFigureOut">
              <a:rPr lang="ru-RU" smtClean="0"/>
              <a:t>13.09.2025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6FBCB-6AAE-4E1F-9495-8BD5321C05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11426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6BABD3-36D0-4FA9-84C0-B5D08159E63C}" type="datetimeFigureOut">
              <a:rPr lang="ru-RU" smtClean="0"/>
              <a:t>13.09.2025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6FBCB-6AAE-4E1F-9495-8BD5321C05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42097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6BABD3-36D0-4FA9-84C0-B5D08159E63C}" type="datetimeFigureOut">
              <a:rPr lang="ru-RU" smtClean="0"/>
              <a:t>13.09.2025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6FBCB-6AAE-4E1F-9495-8BD5321C05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69121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72000"/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6BABD3-36D0-4FA9-84C0-B5D08159E63C}" type="datetimeFigureOut">
              <a:rPr lang="ru-RU" smtClean="0"/>
              <a:t>13.09.2025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A6FBCB-6AAE-4E1F-9495-8BD5321C05C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2372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4.png"/><Relationship Id="rId7" Type="http://schemas.openxmlformats.org/officeDocument/2006/relationships/image" Target="../media/image7.png"/><Relationship Id="rId2" Type="http://schemas.openxmlformats.org/officeDocument/2006/relationships/hyperlink" Target="https://probolezny.ru/tuberkulez-polovyh-organov-u-zhenshchin/" TargetMode="External"/><Relationship Id="rId1" Type="http://schemas.openxmlformats.org/officeDocument/2006/relationships/slideLayout" Target="../slideLayouts/slideLayout7.xml"/><Relationship Id="rId6" Type="http://schemas.microsoft.com/office/2007/relationships/hdphoto" Target="../media/hdphoto1.wdp"/><Relationship Id="rId5" Type="http://schemas.openxmlformats.org/officeDocument/2006/relationships/image" Target="../media/image6.png"/><Relationship Id="rId10" Type="http://schemas.openxmlformats.org/officeDocument/2006/relationships/image" Target="../media/image10.png"/><Relationship Id="rId4" Type="http://schemas.openxmlformats.org/officeDocument/2006/relationships/image" Target="../media/image5.png"/><Relationship Id="rId9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bio-media.ru/info/articles/mikobakterii-tuberkuleza-chto-eto-takoe-kharakteristiki/" TargetMode="External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microsoft.com/office/2007/relationships/hdphoto" Target="../media/hdphoto4.wdp"/><Relationship Id="rId13" Type="http://schemas.openxmlformats.org/officeDocument/2006/relationships/image" Target="../media/image24.png"/><Relationship Id="rId3" Type="http://schemas.microsoft.com/office/2007/relationships/hdphoto" Target="../media/hdphoto2.wdp"/><Relationship Id="rId7" Type="http://schemas.openxmlformats.org/officeDocument/2006/relationships/image" Target="../media/image20.png"/><Relationship Id="rId12" Type="http://schemas.openxmlformats.org/officeDocument/2006/relationships/image" Target="../media/image23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11" Type="http://schemas.openxmlformats.org/officeDocument/2006/relationships/image" Target="../media/image22.png"/><Relationship Id="rId5" Type="http://schemas.microsoft.com/office/2007/relationships/hdphoto" Target="../media/hdphoto3.wdp"/><Relationship Id="rId15" Type="http://schemas.openxmlformats.org/officeDocument/2006/relationships/image" Target="../media/image26.png"/><Relationship Id="rId10" Type="http://schemas.microsoft.com/office/2007/relationships/hdphoto" Target="../media/hdphoto5.wdp"/><Relationship Id="rId4" Type="http://schemas.openxmlformats.org/officeDocument/2006/relationships/image" Target="../media/image18.png"/><Relationship Id="rId9" Type="http://schemas.openxmlformats.org/officeDocument/2006/relationships/image" Target="../media/image21.png"/><Relationship Id="rId14" Type="http://schemas.openxmlformats.org/officeDocument/2006/relationships/image" Target="../media/image25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29.png"/><Relationship Id="rId7" Type="http://schemas.openxmlformats.org/officeDocument/2006/relationships/image" Target="../media/image33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png"/><Relationship Id="rId11" Type="http://schemas.openxmlformats.org/officeDocument/2006/relationships/image" Target="../media/image37.png"/><Relationship Id="rId5" Type="http://schemas.openxmlformats.org/officeDocument/2006/relationships/image" Target="../media/image31.png"/><Relationship Id="rId10" Type="http://schemas.openxmlformats.org/officeDocument/2006/relationships/image" Target="../media/image36.png"/><Relationship Id="rId4" Type="http://schemas.openxmlformats.org/officeDocument/2006/relationships/image" Target="../media/image30.png"/><Relationship Id="rId9" Type="http://schemas.openxmlformats.org/officeDocument/2006/relationships/image" Target="../media/image3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34065" y="589935"/>
            <a:ext cx="996007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i="1" dirty="0" smtClean="0">
                <a:latin typeface="Book Antiqua" panose="02040602050305030304" pitchFamily="18" charset="0"/>
              </a:rPr>
              <a:t>Презентация по гинекологии на тему: «Туберкулёз женских половых органов»</a:t>
            </a:r>
            <a:endParaRPr lang="ru-RU" sz="4000" i="1" dirty="0">
              <a:latin typeface="Book Antiqua" panose="0204060205030503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886632" y="4355690"/>
            <a:ext cx="7197213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800" i="1" dirty="0" smtClean="0">
                <a:latin typeface="Book Antiqua" panose="02040602050305030304" pitchFamily="18" charset="0"/>
              </a:rPr>
              <a:t>Выполнила:</a:t>
            </a:r>
          </a:p>
          <a:p>
            <a:pPr algn="r"/>
            <a:r>
              <a:rPr lang="ru-RU" sz="2800" i="1" dirty="0" smtClean="0">
                <a:latin typeface="Book Antiqua" panose="02040602050305030304" pitchFamily="18" charset="0"/>
              </a:rPr>
              <a:t>Студентка ММК группы 3ЛД2</a:t>
            </a:r>
          </a:p>
          <a:p>
            <a:pPr algn="r"/>
            <a:r>
              <a:rPr lang="ru-RU" sz="2800" i="1" dirty="0" smtClean="0">
                <a:latin typeface="Book Antiqua" panose="02040602050305030304" pitchFamily="18" charset="0"/>
              </a:rPr>
              <a:t>Логвиненко Эвелина</a:t>
            </a:r>
          </a:p>
          <a:p>
            <a:pPr algn="r"/>
            <a:r>
              <a:rPr lang="ru-RU" sz="2800" i="1" dirty="0" smtClean="0">
                <a:latin typeface="Book Antiqua" panose="02040602050305030304" pitchFamily="18" charset="0"/>
              </a:rPr>
              <a:t>Преподаватель:</a:t>
            </a:r>
          </a:p>
          <a:p>
            <a:pPr algn="r"/>
            <a:r>
              <a:rPr lang="ru-RU" sz="2800" i="1" dirty="0" err="1" smtClean="0">
                <a:latin typeface="Book Antiqua" panose="02040602050305030304" pitchFamily="18" charset="0"/>
              </a:rPr>
              <a:t>Алхимчикова</a:t>
            </a:r>
            <a:r>
              <a:rPr lang="ru-RU" sz="2800" i="1" dirty="0" smtClean="0">
                <a:latin typeface="Book Antiqua" panose="02040602050305030304" pitchFamily="18" charset="0"/>
              </a:rPr>
              <a:t> Ирина Даниловна</a:t>
            </a:r>
            <a:endParaRPr lang="ru-RU" sz="2800" i="1" dirty="0">
              <a:latin typeface="Book Antiqua" panose="0204060205030503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4881" y="2206137"/>
            <a:ext cx="4963218" cy="4058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015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Прямоугольник 47"/>
          <p:cNvSpPr/>
          <p:nvPr/>
        </p:nvSpPr>
        <p:spPr>
          <a:xfrm>
            <a:off x="3962400" y="1560638"/>
            <a:ext cx="7395880" cy="990387"/>
          </a:xfrm>
          <a:prstGeom prst="rect">
            <a:avLst/>
          </a:prstGeom>
          <a:solidFill>
            <a:schemeClr val="accent1">
              <a:lumMod val="60000"/>
              <a:lumOff val="40000"/>
              <a:alpha val="3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Овал 4"/>
          <p:cNvSpPr/>
          <p:nvPr/>
        </p:nvSpPr>
        <p:spPr>
          <a:xfrm>
            <a:off x="4872706" y="3045692"/>
            <a:ext cx="1658993" cy="1658993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1270000" dist="114300" dir="5400000" sx="200000" sy="200000" algn="ctr" rotWithShape="0">
              <a:srgbClr val="FFB7B7">
                <a:alpha val="5098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0" y="547788"/>
            <a:ext cx="319643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200" i="1" dirty="0" smtClean="0">
                <a:ln>
                  <a:solidFill>
                    <a:srgbClr val="C00000"/>
                  </a:solidFill>
                </a:ln>
                <a:solidFill>
                  <a:schemeClr val="bg1"/>
                </a:solidFill>
                <a:effectLst/>
                <a:latin typeface="Bookman Old Style" panose="02050604050505020204" pitchFamily="18" charset="0"/>
              </a:rPr>
              <a:t>Туберкулёз женских половых органов </a:t>
            </a:r>
            <a:endParaRPr lang="ru-RU" sz="2200" i="1" dirty="0">
              <a:ln>
                <a:solidFill>
                  <a:srgbClr val="C00000"/>
                </a:solidFill>
              </a:ln>
              <a:solidFill>
                <a:schemeClr val="bg1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0" y="0"/>
            <a:ext cx="121920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 smtClean="0">
                <a:solidFill>
                  <a:srgbClr val="C00000"/>
                </a:solidFill>
                <a:latin typeface="Monotype Corsiva" panose="03010101010201010101" pitchFamily="66" charset="0"/>
              </a:rPr>
              <a:t>Определение</a:t>
            </a:r>
            <a:endParaRPr lang="ru-RU" sz="2000" dirty="0">
              <a:solidFill>
                <a:srgbClr val="C00000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85533" y="2980757"/>
            <a:ext cx="5228454" cy="3701266"/>
          </a:xfrm>
          <a:prstGeom prst="rect">
            <a:avLst/>
          </a:prstGeom>
        </p:spPr>
      </p:pic>
      <p:cxnSp>
        <p:nvCxnSpPr>
          <p:cNvPr id="10" name="Прямая соединительная линия 9"/>
          <p:cNvCxnSpPr/>
          <p:nvPr/>
        </p:nvCxnSpPr>
        <p:spPr>
          <a:xfrm flipV="1">
            <a:off x="8024684" y="3510116"/>
            <a:ext cx="971832" cy="19609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 flipV="1">
            <a:off x="2336800" y="4858635"/>
            <a:ext cx="1482343" cy="15279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>
            <a:off x="6063996" y="5389548"/>
            <a:ext cx="2494637" cy="35482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>
            <a:stCxn id="40" idx="2"/>
          </p:cNvCxnSpPr>
          <p:nvPr/>
        </p:nvCxnSpPr>
        <p:spPr>
          <a:xfrm flipH="1">
            <a:off x="3529585" y="6327648"/>
            <a:ext cx="1879144" cy="182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 flipH="1" flipV="1">
            <a:off x="5847382" y="4200874"/>
            <a:ext cx="3319272" cy="9144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 flipH="1">
            <a:off x="2601104" y="3811811"/>
            <a:ext cx="3029033" cy="2773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>
            <a:off x="158496" y="356616"/>
            <a:ext cx="4495800" cy="0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/>
          <p:nvPr/>
        </p:nvCxnSpPr>
        <p:spPr>
          <a:xfrm>
            <a:off x="7546848" y="356616"/>
            <a:ext cx="4495800" cy="0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8993124" y="3072357"/>
            <a:ext cx="336613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i="1" dirty="0" smtClean="0">
                <a:latin typeface="Book Antiqua" panose="02040602050305030304" pitchFamily="18" charset="0"/>
              </a:rPr>
              <a:t>маточные трубы (</a:t>
            </a:r>
            <a:r>
              <a:rPr lang="ru-RU" i="1" dirty="0" err="1" smtClean="0">
                <a:latin typeface="Book Antiqua" panose="02040602050305030304" pitchFamily="18" charset="0"/>
              </a:rPr>
              <a:t>ампуллярный</a:t>
            </a:r>
            <a:r>
              <a:rPr lang="ru-RU" i="1" dirty="0" smtClean="0">
                <a:latin typeface="Book Antiqua" panose="02040602050305030304" pitchFamily="18" charset="0"/>
              </a:rPr>
              <a:t> отдел) (95-100%) </a:t>
            </a:r>
            <a:endParaRPr lang="ru-RU" i="1" dirty="0">
              <a:latin typeface="Book Antiqua" panose="0204060205030503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11669" y="3614755"/>
            <a:ext cx="25506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i="1" dirty="0">
                <a:solidFill>
                  <a:srgbClr val="181D21"/>
                </a:solidFill>
                <a:latin typeface="Book Antiqua" panose="02040602050305030304" pitchFamily="18" charset="0"/>
              </a:rPr>
              <a:t>эндометрий (50–60 %)</a:t>
            </a:r>
            <a:endParaRPr lang="ru-RU" i="1" dirty="0">
              <a:latin typeface="Book Antiqua" panose="02040602050305030304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315759" y="4681608"/>
            <a:ext cx="20906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i="1" dirty="0">
                <a:solidFill>
                  <a:srgbClr val="181D21"/>
                </a:solidFill>
                <a:latin typeface="Book Antiqua" panose="02040602050305030304" pitchFamily="18" charset="0"/>
              </a:rPr>
              <a:t>яичники (10–30 %)</a:t>
            </a:r>
            <a:endParaRPr lang="ru-RU" i="1" dirty="0">
              <a:latin typeface="Book Antiqua" panose="02040602050305030304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9166654" y="3984087"/>
            <a:ext cx="219162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i="1" dirty="0">
                <a:solidFill>
                  <a:srgbClr val="181D21"/>
                </a:solidFill>
                <a:latin typeface="Book Antiqua" panose="02040602050305030304" pitchFamily="18" charset="0"/>
              </a:rPr>
              <a:t>миометрий (2,5 %);</a:t>
            </a:r>
          </a:p>
        </p:txBody>
      </p:sp>
      <p:sp>
        <p:nvSpPr>
          <p:cNvPr id="22" name="Прямоугольник 21"/>
          <p:cNvSpPr/>
          <p:nvPr/>
        </p:nvSpPr>
        <p:spPr>
          <a:xfrm>
            <a:off x="678322" y="6152126"/>
            <a:ext cx="291778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i="1" dirty="0">
                <a:solidFill>
                  <a:srgbClr val="181D21"/>
                </a:solidFill>
                <a:latin typeface="Book Antiqua" panose="02040602050305030304" pitchFamily="18" charset="0"/>
              </a:rPr>
              <a:t>влагалище или вульва (1 %)</a:t>
            </a:r>
            <a:endParaRPr lang="ru-RU" i="1" dirty="0">
              <a:solidFill>
                <a:srgbClr val="181D21"/>
              </a:solidFill>
              <a:latin typeface="Book Antiqua" panose="02040602050305030304" pitchFamily="18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3077971" y="598156"/>
            <a:ext cx="928128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i="1" dirty="0" smtClean="0">
                <a:solidFill>
                  <a:srgbClr val="333333"/>
                </a:solidFill>
                <a:latin typeface="Book Antiqua" panose="02040602050305030304" pitchFamily="18" charset="0"/>
              </a:rPr>
              <a:t>инфекционное </a:t>
            </a:r>
            <a:r>
              <a:rPr lang="ru-RU" i="1" dirty="0">
                <a:solidFill>
                  <a:srgbClr val="333333"/>
                </a:solidFill>
                <a:latin typeface="Book Antiqua" panose="02040602050305030304" pitchFamily="18" charset="0"/>
              </a:rPr>
              <a:t>заболевание, форма внелёгочного туберкулёза, которая приводит к воспалению и поражению детородных органов женщины. </a:t>
            </a:r>
            <a:endParaRPr lang="ru-RU" i="1" dirty="0">
              <a:latin typeface="Book Antiqua" panose="02040602050305030304" pitchFamily="18" charset="0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262233" y="1632673"/>
            <a:ext cx="355060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i="1" dirty="0">
                <a:solidFill>
                  <a:schemeClr val="accent5">
                    <a:lumMod val="75000"/>
                  </a:schemeClr>
                </a:solidFill>
                <a:latin typeface="Bookman Old Style" panose="02050604050505020204" pitchFamily="18" charset="0"/>
              </a:rPr>
              <a:t>=</a:t>
            </a:r>
            <a:r>
              <a:rPr lang="ru-RU" sz="1600" i="1" dirty="0" smtClean="0">
                <a:solidFill>
                  <a:schemeClr val="accent5">
                    <a:lumMod val="75000"/>
                  </a:schemeClr>
                </a:solidFill>
                <a:latin typeface="Bookman Old Style" panose="02050604050505020204" pitchFamily="18" charset="0"/>
              </a:rPr>
              <a:t>туберкулёз </a:t>
            </a:r>
            <a:r>
              <a:rPr lang="ru-RU" sz="1600" i="1" dirty="0">
                <a:solidFill>
                  <a:schemeClr val="accent5">
                    <a:lumMod val="75000"/>
                  </a:schemeClr>
                </a:solidFill>
                <a:latin typeface="Bookman Old Style" panose="02050604050505020204" pitchFamily="18" charset="0"/>
              </a:rPr>
              <a:t>органов малого таза </a:t>
            </a:r>
            <a:endParaRPr lang="ru-RU" sz="1600" dirty="0">
              <a:solidFill>
                <a:schemeClr val="accent5">
                  <a:lumMod val="75000"/>
                </a:schemeClr>
              </a:solidFill>
              <a:latin typeface="Bookman Old Style" panose="02050604050505020204" pitchFamily="18" charset="0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262233" y="1317229"/>
            <a:ext cx="300274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i="1" dirty="0" smtClean="0">
                <a:solidFill>
                  <a:schemeClr val="accent5">
                    <a:lumMod val="75000"/>
                  </a:schemeClr>
                </a:solidFill>
                <a:latin typeface="Bookman Old Style" panose="02050604050505020204" pitchFamily="18" charset="0"/>
              </a:rPr>
              <a:t>=генитальный туберкулёз</a:t>
            </a:r>
            <a:endParaRPr lang="ru-RU" sz="1600" dirty="0">
              <a:solidFill>
                <a:schemeClr val="accent5">
                  <a:lumMod val="75000"/>
                </a:schemeClr>
              </a:solidFill>
              <a:latin typeface="Bookman Old Style" panose="02050604050505020204" pitchFamily="18" charset="0"/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8558633" y="5222623"/>
            <a:ext cx="24288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i="1" dirty="0">
                <a:solidFill>
                  <a:srgbClr val="333333"/>
                </a:solidFill>
                <a:latin typeface="Book Antiqua" panose="02040602050305030304" pitchFamily="18" charset="0"/>
              </a:rPr>
              <a:t>шейка </a:t>
            </a:r>
            <a:r>
              <a:rPr lang="ru-RU" i="1" dirty="0" smtClean="0">
                <a:solidFill>
                  <a:srgbClr val="333333"/>
                </a:solidFill>
                <a:latin typeface="Book Antiqua" panose="02040602050305030304" pitchFamily="18" charset="0"/>
              </a:rPr>
              <a:t>матки (5-15%)</a:t>
            </a:r>
            <a:endParaRPr lang="ru-RU" i="1" dirty="0">
              <a:latin typeface="Book Antiqua" panose="02040602050305030304" pitchFamily="18" charset="0"/>
            </a:endParaRPr>
          </a:p>
        </p:txBody>
      </p:sp>
      <p:sp>
        <p:nvSpPr>
          <p:cNvPr id="35" name="Овал 34"/>
          <p:cNvSpPr/>
          <p:nvPr/>
        </p:nvSpPr>
        <p:spPr>
          <a:xfrm>
            <a:off x="5630137" y="3776199"/>
            <a:ext cx="71223" cy="71223"/>
          </a:xfrm>
          <a:prstGeom prst="ellipse">
            <a:avLst/>
          </a:prstGeom>
          <a:noFill/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8" name="Овал 37"/>
          <p:cNvSpPr/>
          <p:nvPr/>
        </p:nvSpPr>
        <p:spPr>
          <a:xfrm>
            <a:off x="5776159" y="4163154"/>
            <a:ext cx="71223" cy="71223"/>
          </a:xfrm>
          <a:prstGeom prst="ellipse">
            <a:avLst/>
          </a:prstGeom>
          <a:noFill/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9" name="Овал 38"/>
          <p:cNvSpPr/>
          <p:nvPr/>
        </p:nvSpPr>
        <p:spPr>
          <a:xfrm>
            <a:off x="5992773" y="5353936"/>
            <a:ext cx="71223" cy="71223"/>
          </a:xfrm>
          <a:prstGeom prst="ellipse">
            <a:avLst/>
          </a:prstGeom>
          <a:noFill/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0" name="Овал 39"/>
          <p:cNvSpPr/>
          <p:nvPr/>
        </p:nvSpPr>
        <p:spPr>
          <a:xfrm>
            <a:off x="5408729" y="6292036"/>
            <a:ext cx="71223" cy="71223"/>
          </a:xfrm>
          <a:prstGeom prst="ellipse">
            <a:avLst/>
          </a:prstGeom>
          <a:noFill/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2" name="Овал 41"/>
          <p:cNvSpPr/>
          <p:nvPr/>
        </p:nvSpPr>
        <p:spPr>
          <a:xfrm>
            <a:off x="7953461" y="3677646"/>
            <a:ext cx="71223" cy="71223"/>
          </a:xfrm>
          <a:prstGeom prst="ellipse">
            <a:avLst/>
          </a:prstGeom>
          <a:noFill/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4" name="Овал 43"/>
          <p:cNvSpPr/>
          <p:nvPr/>
        </p:nvSpPr>
        <p:spPr>
          <a:xfrm>
            <a:off x="3819143" y="4831390"/>
            <a:ext cx="71223" cy="71223"/>
          </a:xfrm>
          <a:prstGeom prst="ellipse">
            <a:avLst/>
          </a:prstGeom>
          <a:noFill/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6" name="Прямоугольник 45"/>
          <p:cNvSpPr/>
          <p:nvPr/>
        </p:nvSpPr>
        <p:spPr>
          <a:xfrm>
            <a:off x="262233" y="2533599"/>
            <a:ext cx="382567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>
                <a:solidFill>
                  <a:srgbClr val="333333"/>
                </a:solidFill>
                <a:latin typeface="Book Antiqua" panose="02040602050305030304" pitchFamily="18" charset="0"/>
              </a:rPr>
              <a:t>При заболевании могут </a:t>
            </a:r>
            <a:r>
              <a:rPr lang="ru-RU" sz="2400" b="1" i="1" dirty="0" smtClean="0">
                <a:solidFill>
                  <a:srgbClr val="333333"/>
                </a:solidFill>
                <a:latin typeface="Book Antiqua" panose="02040602050305030304" pitchFamily="18" charset="0"/>
              </a:rPr>
              <a:t>поражаться:</a:t>
            </a:r>
            <a:endParaRPr lang="ru-RU" sz="2400" dirty="0"/>
          </a:p>
        </p:txBody>
      </p:sp>
      <p:sp>
        <p:nvSpPr>
          <p:cNvPr id="47" name="Прямоугольник 46"/>
          <p:cNvSpPr/>
          <p:nvPr/>
        </p:nvSpPr>
        <p:spPr>
          <a:xfrm>
            <a:off x="4075074" y="1594171"/>
            <a:ext cx="754327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i="1" dirty="0">
                <a:solidFill>
                  <a:srgbClr val="181D21"/>
                </a:solidFill>
                <a:latin typeface="Book Antiqua" panose="02040602050305030304" pitchFamily="18" charset="0"/>
              </a:rPr>
              <a:t>У 80–90 % пациенток болезнь развивается в репродуктивном возрасте (от 20 до 40 лет) — в этот период придатки и матка особенно богаты лимфоидными элементами и лучше снабжаются </a:t>
            </a:r>
            <a:r>
              <a:rPr lang="ru-RU" i="1" dirty="0" smtClean="0">
                <a:solidFill>
                  <a:srgbClr val="181D21"/>
                </a:solidFill>
                <a:latin typeface="Book Antiqua" panose="02040602050305030304" pitchFamily="18" charset="0"/>
              </a:rPr>
              <a:t>кровью.</a:t>
            </a:r>
            <a:endParaRPr lang="ru-RU" i="1" dirty="0">
              <a:solidFill>
                <a:srgbClr val="181D21"/>
              </a:solidFill>
              <a:latin typeface="Book Antiqua" panose="020406020503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2201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Прямоугольник 30"/>
          <p:cNvSpPr/>
          <p:nvPr/>
        </p:nvSpPr>
        <p:spPr>
          <a:xfrm>
            <a:off x="158125" y="597358"/>
            <a:ext cx="11875750" cy="737469"/>
          </a:xfrm>
          <a:prstGeom prst="rect">
            <a:avLst/>
          </a:prstGeom>
          <a:solidFill>
            <a:schemeClr val="accent1">
              <a:lumMod val="60000"/>
              <a:lumOff val="40000"/>
              <a:alpha val="3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122049" y="619323"/>
            <a:ext cx="1192059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i="1" dirty="0" smtClean="0">
                <a:effectLst/>
                <a:latin typeface="Book Antiqua" panose="02040602050305030304" pitchFamily="18" charset="0"/>
              </a:rPr>
              <a:t>Туберкулёз женских </a:t>
            </a:r>
            <a:r>
              <a:rPr lang="ru-RU" i="1" dirty="0" smtClean="0">
                <a:effectLst/>
                <a:latin typeface="Book Antiqua" panose="02040602050305030304" pitchFamily="18" charset="0"/>
              </a:rPr>
              <a:t>половых </a:t>
            </a:r>
            <a:r>
              <a:rPr lang="ru-RU" i="1" dirty="0" smtClean="0">
                <a:effectLst/>
                <a:latin typeface="Book Antiqua" panose="02040602050305030304" pitchFamily="18" charset="0"/>
              </a:rPr>
              <a:t>органов не является самостоятельным заболеванием, он </a:t>
            </a:r>
            <a:r>
              <a:rPr lang="ru-RU" i="1" dirty="0" smtClean="0">
                <a:effectLst/>
                <a:latin typeface="Book Antiqua" panose="02040602050305030304" pitchFamily="18" charset="0"/>
              </a:rPr>
              <a:t>развивается </a:t>
            </a:r>
            <a:r>
              <a:rPr lang="ru-RU" i="1" dirty="0" smtClean="0">
                <a:effectLst/>
                <a:latin typeface="Book Antiqua" panose="02040602050305030304" pitchFamily="18" charset="0"/>
              </a:rPr>
              <a:t>вторично при </a:t>
            </a:r>
            <a:r>
              <a:rPr lang="ru-RU" i="1" dirty="0" smtClean="0">
                <a:effectLst/>
                <a:latin typeface="Book Antiqua" panose="02040602050305030304" pitchFamily="18" charset="0"/>
              </a:rPr>
              <a:t>переносе </a:t>
            </a:r>
            <a:r>
              <a:rPr lang="ru-RU" i="1" dirty="0" smtClean="0">
                <a:effectLst/>
                <a:latin typeface="Book Antiqua" panose="02040602050305030304" pitchFamily="18" charset="0"/>
              </a:rPr>
              <a:t>инфекции из первичного очага. 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0" y="0"/>
            <a:ext cx="12192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>
                <a:solidFill>
                  <a:srgbClr val="C00000"/>
                </a:solidFill>
                <a:latin typeface="Monotype Corsiva" panose="03010101010201010101" pitchFamily="66" charset="0"/>
              </a:rPr>
              <a:t>Этиология</a:t>
            </a:r>
            <a:endParaRPr lang="ru-RU" dirty="0">
              <a:solidFill>
                <a:srgbClr val="C00000"/>
              </a:solidFill>
              <a:latin typeface="Monotype Corsiva" panose="03010101010201010101" pitchFamily="66" charset="0"/>
            </a:endParaRPr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>
            <a:off x="158496" y="356616"/>
            <a:ext cx="4724828" cy="0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>
            <a:off x="7184571" y="356616"/>
            <a:ext cx="4858077" cy="0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Прямоугольник 1"/>
          <p:cNvSpPr/>
          <p:nvPr/>
        </p:nvSpPr>
        <p:spPr>
          <a:xfrm>
            <a:off x="122049" y="1498037"/>
            <a:ext cx="650714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i="1" dirty="0">
                <a:solidFill>
                  <a:srgbClr val="C00000"/>
                </a:solidFill>
                <a:latin typeface="Book Antiqua" panose="02040602050305030304" pitchFamily="18" charset="0"/>
              </a:rPr>
              <a:t>Болезнь вызывает микобактерия туберкулёза (Micobakteria </a:t>
            </a:r>
            <a:r>
              <a:rPr lang="ru-RU" i="1" dirty="0" err="1">
                <a:solidFill>
                  <a:srgbClr val="C00000"/>
                </a:solidFill>
                <a:latin typeface="Book Antiqua" panose="02040602050305030304" pitchFamily="18" charset="0"/>
              </a:rPr>
              <a:t>tuberculosis</a:t>
            </a:r>
            <a:r>
              <a:rPr lang="ru-RU" i="1" dirty="0">
                <a:solidFill>
                  <a:srgbClr val="C00000"/>
                </a:solidFill>
                <a:latin typeface="Book Antiqua" panose="02040602050305030304" pitchFamily="18" charset="0"/>
              </a:rPr>
              <a:t>). В женские половые органы она попадает из другого очага (чаще из лёгких) тремя путями</a:t>
            </a:r>
            <a:r>
              <a:rPr lang="ru-RU" i="1" dirty="0" smtClean="0">
                <a:solidFill>
                  <a:srgbClr val="C00000"/>
                </a:solidFill>
                <a:latin typeface="Book Antiqua" panose="02040602050305030304" pitchFamily="18" charset="0"/>
              </a:rPr>
              <a:t>:</a:t>
            </a:r>
            <a:endParaRPr lang="ru-RU" i="1" dirty="0">
              <a:solidFill>
                <a:srgbClr val="C00000"/>
              </a:solidFill>
              <a:latin typeface="Book Antiqua" panose="02040602050305030304" pitchFamily="18" charset="0"/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734810" y="3907319"/>
            <a:ext cx="5618317" cy="15388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i="1" dirty="0" smtClean="0">
                <a:solidFill>
                  <a:srgbClr val="333333"/>
                </a:solidFill>
                <a:latin typeface="Book Antiqua" panose="02040602050305030304" pitchFamily="18" charset="0"/>
              </a:rPr>
              <a:t>При </a:t>
            </a:r>
            <a:r>
              <a:rPr lang="ru-RU" sz="2000" b="1" i="1" dirty="0">
                <a:solidFill>
                  <a:srgbClr val="333333"/>
                </a:solidFill>
                <a:latin typeface="Book Antiqua" panose="02040602050305030304" pitchFamily="18" charset="0"/>
              </a:rPr>
              <a:t>половом </a:t>
            </a:r>
            <a:r>
              <a:rPr lang="ru-RU" sz="2000" b="1" i="1" dirty="0" smtClean="0">
                <a:solidFill>
                  <a:srgbClr val="333333"/>
                </a:solidFill>
                <a:latin typeface="Book Antiqua" panose="02040602050305030304" pitchFamily="18" charset="0"/>
              </a:rPr>
              <a:t>контакте (?) </a:t>
            </a:r>
            <a:r>
              <a:rPr lang="ru-RU" sz="2000" i="1" dirty="0" smtClean="0">
                <a:latin typeface="Book Antiqua" panose="02040602050305030304" pitchFamily="18" charset="0"/>
              </a:rPr>
              <a:t>—</a:t>
            </a:r>
            <a:r>
              <a:rPr lang="ru-RU" sz="2000" b="1" i="1" dirty="0" smtClean="0">
                <a:solidFill>
                  <a:srgbClr val="333333"/>
                </a:solidFill>
                <a:latin typeface="Book Antiqua" panose="02040602050305030304" pitchFamily="18" charset="0"/>
              </a:rPr>
              <a:t> </a:t>
            </a:r>
            <a:r>
              <a:rPr lang="ru-RU" i="1" dirty="0" smtClean="0">
                <a:solidFill>
                  <a:srgbClr val="333333"/>
                </a:solidFill>
                <a:latin typeface="Book Antiqua" panose="02040602050305030304" pitchFamily="18" charset="0"/>
              </a:rPr>
              <a:t>но большинство </a:t>
            </a:r>
            <a:r>
              <a:rPr lang="ru-RU" i="1" dirty="0">
                <a:solidFill>
                  <a:srgbClr val="333333"/>
                </a:solidFill>
                <a:latin typeface="Book Antiqua" panose="02040602050305030304" pitchFamily="18" charset="0"/>
              </a:rPr>
              <a:t>авторов </a:t>
            </a:r>
            <a:r>
              <a:rPr lang="ru-RU" i="1" dirty="0" smtClean="0">
                <a:solidFill>
                  <a:srgbClr val="333333"/>
                </a:solidFill>
                <a:latin typeface="Book Antiqua" panose="02040602050305030304" pitchFamily="18" charset="0"/>
              </a:rPr>
              <a:t>опровергают, </a:t>
            </a:r>
            <a:r>
              <a:rPr lang="ru-RU" i="1" dirty="0">
                <a:solidFill>
                  <a:srgbClr val="333333"/>
                </a:solidFill>
                <a:latin typeface="Book Antiqua" panose="02040602050305030304" pitchFamily="18" charset="0"/>
              </a:rPr>
              <a:t>считая, что влагалище обладает резистентностью к возбудителям туберкулёза. </a:t>
            </a:r>
            <a:r>
              <a:rPr lang="ru-RU" i="1" dirty="0">
                <a:latin typeface="Book Antiqua" panose="02040602050305030304" pitchFamily="18" charset="0"/>
                <a:hlinkClick r:id="rId2"/>
              </a:rPr>
              <a:t/>
            </a:r>
            <a:br>
              <a:rPr lang="ru-RU" i="1" dirty="0">
                <a:latin typeface="Book Antiqua" panose="02040602050305030304" pitchFamily="18" charset="0"/>
                <a:hlinkClick r:id="rId2"/>
              </a:rPr>
            </a:br>
            <a:endParaRPr lang="ru-RU" sz="2000" i="1" dirty="0">
              <a:latin typeface="Book Antiqua" panose="02040602050305030304" pitchFamily="18" charset="0"/>
            </a:endParaRPr>
          </a:p>
        </p:txBody>
      </p:sp>
      <p:pic>
        <p:nvPicPr>
          <p:cNvPr id="29" name="Рисунок 2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48502" y="2394356"/>
            <a:ext cx="458730" cy="753223"/>
          </a:xfrm>
          <a:prstGeom prst="rect">
            <a:avLst/>
          </a:prstGeom>
        </p:spPr>
      </p:pic>
      <p:pic>
        <p:nvPicPr>
          <p:cNvPr id="30" name="Рисунок 2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83324" y="2978769"/>
            <a:ext cx="1166785" cy="899751"/>
          </a:xfrm>
          <a:prstGeom prst="rect">
            <a:avLst/>
          </a:prstGeom>
        </p:spPr>
      </p:pic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9" b="99565" l="1196" r="98696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6814" y="4107612"/>
            <a:ext cx="1022383" cy="1022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0" name="Группа 39"/>
          <p:cNvGrpSpPr/>
          <p:nvPr/>
        </p:nvGrpSpPr>
        <p:grpSpPr>
          <a:xfrm>
            <a:off x="240534" y="2430511"/>
            <a:ext cx="413955" cy="442290"/>
            <a:chOff x="295275" y="2877039"/>
            <a:chExt cx="438150" cy="468141"/>
          </a:xfrm>
          <a:effectLst>
            <a:glow rad="63500">
              <a:srgbClr val="FF99CC">
                <a:alpha val="40000"/>
              </a:srgbClr>
            </a:glow>
          </a:effectLst>
        </p:grpSpPr>
        <p:cxnSp>
          <p:nvCxnSpPr>
            <p:cNvPr id="33" name="Прямая соединительная линия 32"/>
            <p:cNvCxnSpPr/>
            <p:nvPr/>
          </p:nvCxnSpPr>
          <p:spPr>
            <a:xfrm flipH="1">
              <a:off x="295275" y="2877039"/>
              <a:ext cx="209550" cy="428136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5" name="Прямая соединительная линия 34"/>
            <p:cNvCxnSpPr/>
            <p:nvPr/>
          </p:nvCxnSpPr>
          <p:spPr>
            <a:xfrm>
              <a:off x="295275" y="3305175"/>
              <a:ext cx="438150" cy="0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Прямая соединительная линия 36"/>
            <p:cNvCxnSpPr/>
            <p:nvPr/>
          </p:nvCxnSpPr>
          <p:spPr>
            <a:xfrm flipH="1" flipV="1">
              <a:off x="706723" y="3260843"/>
              <a:ext cx="26702" cy="44332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Прямая соединительная линия 38"/>
            <p:cNvCxnSpPr/>
            <p:nvPr/>
          </p:nvCxnSpPr>
          <p:spPr>
            <a:xfrm flipH="1">
              <a:off x="706723" y="3305175"/>
              <a:ext cx="26702" cy="40005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1" name="Прямоугольник 40"/>
          <p:cNvSpPr/>
          <p:nvPr/>
        </p:nvSpPr>
        <p:spPr>
          <a:xfrm>
            <a:off x="770752" y="2565941"/>
            <a:ext cx="336662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i="1" dirty="0">
                <a:latin typeface="Book Antiqua" panose="02040602050305030304" pitchFamily="18" charset="0"/>
              </a:rPr>
              <a:t>Гематогенно</a:t>
            </a:r>
            <a:r>
              <a:rPr lang="ru-RU" sz="2000" i="1" dirty="0">
                <a:latin typeface="Book Antiqua" panose="02040602050305030304" pitchFamily="18" charset="0"/>
              </a:rPr>
              <a:t> — через кровь</a:t>
            </a:r>
            <a:endParaRPr lang="ru-RU" sz="2000" dirty="0"/>
          </a:p>
        </p:txBody>
      </p:sp>
      <p:sp>
        <p:nvSpPr>
          <p:cNvPr id="52" name="Прямоугольник 51"/>
          <p:cNvSpPr/>
          <p:nvPr/>
        </p:nvSpPr>
        <p:spPr>
          <a:xfrm>
            <a:off x="758594" y="3245265"/>
            <a:ext cx="398378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i="1" dirty="0">
                <a:latin typeface="Book Antiqua" panose="02040602050305030304" pitchFamily="18" charset="0"/>
              </a:rPr>
              <a:t>Лимфогенно</a:t>
            </a:r>
            <a:r>
              <a:rPr lang="ru-RU" sz="2000" i="1" dirty="0">
                <a:latin typeface="Book Antiqua" panose="02040602050305030304" pitchFamily="18" charset="0"/>
              </a:rPr>
              <a:t> — через лимфоузлы</a:t>
            </a:r>
            <a:endParaRPr lang="ru-RU" sz="2000" dirty="0"/>
          </a:p>
        </p:txBody>
      </p:sp>
      <p:pic>
        <p:nvPicPr>
          <p:cNvPr id="53" name="Рисунок 5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685367" y="1325251"/>
            <a:ext cx="2871874" cy="2589394"/>
          </a:xfrm>
          <a:prstGeom prst="rect">
            <a:avLst/>
          </a:prstGeom>
        </p:spPr>
      </p:pic>
      <p:grpSp>
        <p:nvGrpSpPr>
          <p:cNvPr id="56" name="Группа 55"/>
          <p:cNvGrpSpPr/>
          <p:nvPr/>
        </p:nvGrpSpPr>
        <p:grpSpPr>
          <a:xfrm>
            <a:off x="8551107" y="4056463"/>
            <a:ext cx="3422681" cy="2645430"/>
            <a:chOff x="8582657" y="4103750"/>
            <a:chExt cx="3422681" cy="2645430"/>
          </a:xfrm>
        </p:grpSpPr>
        <p:pic>
          <p:nvPicPr>
            <p:cNvPr id="55" name="Рисунок 54"/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8582657" y="4103750"/>
              <a:ext cx="3422681" cy="2599019"/>
            </a:xfrm>
            <a:prstGeom prst="rect">
              <a:avLst/>
            </a:prstGeom>
          </p:spPr>
        </p:pic>
        <p:pic>
          <p:nvPicPr>
            <p:cNvPr id="54" name="Рисунок 53"/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8582657" y="4605091"/>
              <a:ext cx="3125961" cy="2144089"/>
            </a:xfrm>
            <a:prstGeom prst="rect">
              <a:avLst/>
            </a:prstGeom>
          </p:spPr>
        </p:pic>
      </p:grpSp>
      <p:grpSp>
        <p:nvGrpSpPr>
          <p:cNvPr id="58" name="Группа 57"/>
          <p:cNvGrpSpPr/>
          <p:nvPr/>
        </p:nvGrpSpPr>
        <p:grpSpPr>
          <a:xfrm>
            <a:off x="240534" y="3075747"/>
            <a:ext cx="413955" cy="442290"/>
            <a:chOff x="295275" y="2877039"/>
            <a:chExt cx="438150" cy="468141"/>
          </a:xfrm>
          <a:effectLst>
            <a:glow rad="63500">
              <a:srgbClr val="FF99CC">
                <a:alpha val="40000"/>
              </a:srgbClr>
            </a:glow>
          </a:effectLst>
        </p:grpSpPr>
        <p:cxnSp>
          <p:nvCxnSpPr>
            <p:cNvPr id="59" name="Прямая соединительная линия 58"/>
            <p:cNvCxnSpPr/>
            <p:nvPr/>
          </p:nvCxnSpPr>
          <p:spPr>
            <a:xfrm flipH="1">
              <a:off x="295275" y="2877039"/>
              <a:ext cx="209550" cy="428136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0" name="Прямая соединительная линия 59"/>
            <p:cNvCxnSpPr/>
            <p:nvPr/>
          </p:nvCxnSpPr>
          <p:spPr>
            <a:xfrm>
              <a:off x="295275" y="3305175"/>
              <a:ext cx="438150" cy="0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Прямая соединительная линия 60"/>
            <p:cNvCxnSpPr/>
            <p:nvPr/>
          </p:nvCxnSpPr>
          <p:spPr>
            <a:xfrm flipH="1" flipV="1">
              <a:off x="706723" y="3260843"/>
              <a:ext cx="26702" cy="44332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Прямая соединительная линия 61"/>
            <p:cNvCxnSpPr/>
            <p:nvPr/>
          </p:nvCxnSpPr>
          <p:spPr>
            <a:xfrm flipH="1">
              <a:off x="706723" y="3305175"/>
              <a:ext cx="26702" cy="40005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63" name="Группа 62"/>
          <p:cNvGrpSpPr/>
          <p:nvPr/>
        </p:nvGrpSpPr>
        <p:grpSpPr>
          <a:xfrm>
            <a:off x="240534" y="3739470"/>
            <a:ext cx="413955" cy="442290"/>
            <a:chOff x="295275" y="2877039"/>
            <a:chExt cx="438150" cy="468141"/>
          </a:xfrm>
          <a:effectLst>
            <a:glow rad="63500">
              <a:srgbClr val="FF99CC">
                <a:alpha val="40000"/>
              </a:srgbClr>
            </a:glow>
          </a:effectLst>
        </p:grpSpPr>
        <p:cxnSp>
          <p:nvCxnSpPr>
            <p:cNvPr id="64" name="Прямая соединительная линия 63"/>
            <p:cNvCxnSpPr/>
            <p:nvPr/>
          </p:nvCxnSpPr>
          <p:spPr>
            <a:xfrm flipH="1">
              <a:off x="295275" y="2877039"/>
              <a:ext cx="209550" cy="428136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5" name="Прямая соединительная линия 64"/>
            <p:cNvCxnSpPr/>
            <p:nvPr/>
          </p:nvCxnSpPr>
          <p:spPr>
            <a:xfrm>
              <a:off x="295275" y="3305175"/>
              <a:ext cx="438150" cy="0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Прямая соединительная линия 65"/>
            <p:cNvCxnSpPr/>
            <p:nvPr/>
          </p:nvCxnSpPr>
          <p:spPr>
            <a:xfrm flipH="1" flipV="1">
              <a:off x="706723" y="3260843"/>
              <a:ext cx="26702" cy="44332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Прямая соединительная линия 66"/>
            <p:cNvCxnSpPr/>
            <p:nvPr/>
          </p:nvCxnSpPr>
          <p:spPr>
            <a:xfrm flipH="1">
              <a:off x="706723" y="3305175"/>
              <a:ext cx="26702" cy="40005"/>
            </a:xfrm>
            <a:prstGeom prst="line">
              <a:avLst/>
            </a:prstGeom>
            <a:ln w="19050">
              <a:solidFill>
                <a:schemeClr val="tx1">
                  <a:lumMod val="50000"/>
                  <a:lumOff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57" name="Рисунок 56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 rot="4221757" flipV="1">
            <a:off x="9465237" y="2658744"/>
            <a:ext cx="2216791" cy="1038923"/>
          </a:xfrm>
          <a:prstGeom prst="rect">
            <a:avLst/>
          </a:prstGeom>
        </p:spPr>
      </p:pic>
      <p:sp>
        <p:nvSpPr>
          <p:cNvPr id="71" name="Прямоугольник 70"/>
          <p:cNvSpPr/>
          <p:nvPr/>
        </p:nvSpPr>
        <p:spPr>
          <a:xfrm>
            <a:off x="122049" y="5534489"/>
            <a:ext cx="816228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>
                <a:solidFill>
                  <a:srgbClr val="333333"/>
                </a:solidFill>
                <a:latin typeface="Book Antiqua" panose="02040602050305030304" pitchFamily="18" charset="0"/>
              </a:rPr>
              <a:t>Точного значения инкубационного периода туберкулёза женских половых органов нет</a:t>
            </a:r>
            <a:r>
              <a:rPr lang="ru-RU" i="1" dirty="0">
                <a:solidFill>
                  <a:srgbClr val="333333"/>
                </a:solidFill>
                <a:latin typeface="Book Antiqua" panose="02040602050305030304" pitchFamily="18" charset="0"/>
              </a:rPr>
              <a:t>, так как начало заболевания часто совпадает с первичным заражением и проходит </a:t>
            </a:r>
            <a:r>
              <a:rPr lang="ru-RU" i="1" dirty="0" smtClean="0">
                <a:solidFill>
                  <a:srgbClr val="333333"/>
                </a:solidFill>
                <a:latin typeface="Book Antiqua" panose="02040602050305030304" pitchFamily="18" charset="0"/>
              </a:rPr>
              <a:t>бессимптомно.</a:t>
            </a:r>
            <a:r>
              <a:rPr lang="ru-RU" i="1" dirty="0">
                <a:solidFill>
                  <a:srgbClr val="333333"/>
                </a:solidFill>
                <a:latin typeface="Book Antiqua" panose="02040602050305030304" pitchFamily="18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428907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1984" y="806538"/>
            <a:ext cx="11820663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i="1" dirty="0" smtClean="0">
                <a:solidFill>
                  <a:srgbClr val="333333"/>
                </a:solidFill>
                <a:effectLst/>
                <a:latin typeface="Book Antiqua" panose="02040602050305030304" pitchFamily="18" charset="0"/>
              </a:rPr>
              <a:t>Некоторые факторы, способствующие распространению микобактерий и их занесению в половые органы</a:t>
            </a:r>
            <a:r>
              <a:rPr lang="ru-RU" sz="2000" b="0" i="1" dirty="0" smtClean="0">
                <a:solidFill>
                  <a:srgbClr val="333333"/>
                </a:solidFill>
                <a:effectLst/>
                <a:latin typeface="Book Antiqua" panose="02040602050305030304" pitchFamily="18" charset="0"/>
              </a:rPr>
              <a:t>: </a:t>
            </a:r>
            <a:endParaRPr lang="ru-RU" sz="2000" b="0" i="1" dirty="0" smtClean="0">
              <a:solidFill>
                <a:srgbClr val="333333"/>
              </a:solidFill>
              <a:effectLst/>
              <a:latin typeface="Book Antiqua" panose="02040602050305030304" pitchFamily="18" charset="0"/>
            </a:endParaRPr>
          </a:p>
          <a:p>
            <a:pPr marL="342900" indent="-342900">
              <a:buAutoNum type="arabicPeriod"/>
            </a:pPr>
            <a:r>
              <a:rPr lang="ru-RU" sz="2000" i="1" dirty="0" smtClean="0">
                <a:solidFill>
                  <a:srgbClr val="333333"/>
                </a:solidFill>
                <a:latin typeface="Book Antiqua" panose="02040602050305030304" pitchFamily="18" charset="0"/>
              </a:rPr>
              <a:t>Фоновые</a:t>
            </a:r>
            <a:r>
              <a:rPr lang="ru-RU" sz="2000" b="0" i="1" dirty="0" smtClean="0">
                <a:solidFill>
                  <a:srgbClr val="333333"/>
                </a:solidFill>
                <a:effectLst/>
                <a:latin typeface="Book Antiqua" panose="02040602050305030304" pitchFamily="18" charset="0"/>
              </a:rPr>
              <a:t> заболевания</a:t>
            </a:r>
            <a:r>
              <a:rPr lang="ru-RU" sz="2000" i="1" dirty="0">
                <a:solidFill>
                  <a:srgbClr val="333333"/>
                </a:solidFill>
                <a:latin typeface="Book Antiqua" panose="02040602050305030304" pitchFamily="18" charset="0"/>
              </a:rPr>
              <a:t> </a:t>
            </a:r>
            <a:r>
              <a:rPr lang="ru-RU" sz="2000" i="1" dirty="0" smtClean="0">
                <a:solidFill>
                  <a:srgbClr val="333333"/>
                </a:solidFill>
                <a:latin typeface="Book Antiqua" panose="02040602050305030304" pitchFamily="18" charset="0"/>
              </a:rPr>
              <a:t>(гастрит, диабет, язва ДПК, СПИД, бронхит)</a:t>
            </a:r>
            <a:endParaRPr lang="ru-RU" sz="2000" i="1" dirty="0" smtClean="0">
              <a:solidFill>
                <a:srgbClr val="333333"/>
              </a:solidFill>
              <a:latin typeface="Book Antiqua" panose="02040602050305030304" pitchFamily="18" charset="0"/>
            </a:endParaRPr>
          </a:p>
          <a:p>
            <a:pPr marL="342900" indent="-342900">
              <a:buAutoNum type="arabicPeriod"/>
            </a:pPr>
            <a:r>
              <a:rPr lang="ru-RU" sz="2000" b="0" i="1" dirty="0" smtClean="0">
                <a:solidFill>
                  <a:srgbClr val="333333"/>
                </a:solidFill>
                <a:effectLst/>
                <a:latin typeface="Book Antiqua" panose="02040602050305030304" pitchFamily="18" charset="0"/>
              </a:rPr>
              <a:t>Тяжёлые </a:t>
            </a:r>
            <a:r>
              <a:rPr lang="ru-RU" sz="2000" b="0" i="1" dirty="0" smtClean="0">
                <a:solidFill>
                  <a:srgbClr val="333333"/>
                </a:solidFill>
                <a:effectLst/>
                <a:latin typeface="Book Antiqua" panose="02040602050305030304" pitchFamily="18" charset="0"/>
              </a:rPr>
              <a:t>физические и психические </a:t>
            </a:r>
            <a:r>
              <a:rPr lang="ru-RU" sz="2000" b="0" i="1" dirty="0" smtClean="0">
                <a:solidFill>
                  <a:srgbClr val="333333"/>
                </a:solidFill>
                <a:effectLst/>
                <a:latin typeface="Book Antiqua" panose="02040602050305030304" pitchFamily="18" charset="0"/>
              </a:rPr>
              <a:t>перегрузки</a:t>
            </a:r>
            <a:endParaRPr lang="ru-RU" sz="2000" i="1" dirty="0">
              <a:solidFill>
                <a:srgbClr val="333333"/>
              </a:solidFill>
              <a:latin typeface="Book Antiqua" panose="02040602050305030304" pitchFamily="18" charset="0"/>
            </a:endParaRPr>
          </a:p>
          <a:p>
            <a:pPr marL="342900" indent="-342900">
              <a:buAutoNum type="arabicPeriod"/>
            </a:pPr>
            <a:r>
              <a:rPr lang="ru-RU" sz="2000" i="1" dirty="0">
                <a:solidFill>
                  <a:srgbClr val="333333"/>
                </a:solidFill>
                <a:latin typeface="Book Antiqua" panose="02040602050305030304" pitchFamily="18" charset="0"/>
              </a:rPr>
              <a:t>Контакт с больными туберкулёзом, в том числе с мужьями, которые страдают туберкулёзом мочеполовой </a:t>
            </a:r>
            <a:r>
              <a:rPr lang="ru-RU" sz="2000" i="1" dirty="0" smtClean="0">
                <a:solidFill>
                  <a:srgbClr val="333333"/>
                </a:solidFill>
                <a:latin typeface="Book Antiqua" panose="02040602050305030304" pitchFamily="18" charset="0"/>
              </a:rPr>
              <a:t>сферы</a:t>
            </a:r>
          </a:p>
          <a:p>
            <a:pPr marL="342900" indent="-342900">
              <a:buAutoNum type="arabicPeriod"/>
            </a:pPr>
            <a:r>
              <a:rPr lang="ru-RU" sz="2000" b="0" i="1" dirty="0" smtClean="0">
                <a:solidFill>
                  <a:srgbClr val="333333"/>
                </a:solidFill>
                <a:effectLst/>
                <a:latin typeface="Book Antiqua" panose="02040602050305030304" pitchFamily="18" charset="0"/>
              </a:rPr>
              <a:t>Беспорядочная половая жизнь</a:t>
            </a:r>
          </a:p>
          <a:p>
            <a:pPr marL="342900" indent="-342900">
              <a:buAutoNum type="arabicPeriod"/>
            </a:pPr>
            <a:r>
              <a:rPr lang="ru-RU" sz="2000" i="1" dirty="0">
                <a:solidFill>
                  <a:srgbClr val="333333"/>
                </a:solidFill>
                <a:latin typeface="Book Antiqua" panose="02040602050305030304" pitchFamily="18" charset="0"/>
              </a:rPr>
              <a:t>Хронические воспалительные заболевания урогенитального тракта, гормональные заболевания, нарушения цикла со скудными и редкими </a:t>
            </a:r>
            <a:r>
              <a:rPr lang="ru-RU" sz="2000" i="1" dirty="0" smtClean="0">
                <a:solidFill>
                  <a:srgbClr val="333333"/>
                </a:solidFill>
                <a:latin typeface="Book Antiqua" panose="02040602050305030304" pitchFamily="18" charset="0"/>
              </a:rPr>
              <a:t>менструациями</a:t>
            </a:r>
          </a:p>
          <a:p>
            <a:pPr marL="342900" indent="-342900">
              <a:buAutoNum type="arabicPeriod"/>
            </a:pPr>
            <a:r>
              <a:rPr lang="ru-RU" sz="2000" i="1" dirty="0" smtClean="0">
                <a:solidFill>
                  <a:srgbClr val="333333"/>
                </a:solidFill>
                <a:latin typeface="Book Antiqua" panose="02040602050305030304" pitchFamily="18" charset="0"/>
              </a:rPr>
              <a:t>ВИЧ-инфицирование</a:t>
            </a:r>
          </a:p>
          <a:p>
            <a:pPr marL="342900" indent="-342900">
              <a:buAutoNum type="arabicPeriod"/>
            </a:pPr>
            <a:r>
              <a:rPr lang="ru-RU" sz="2000" i="1" dirty="0" smtClean="0">
                <a:solidFill>
                  <a:srgbClr val="333333"/>
                </a:solidFill>
                <a:latin typeface="Book Antiqua" panose="02040602050305030304" pitchFamily="18" charset="0"/>
              </a:rPr>
              <a:t>Лица, злоупотребляющие алкоголем и наркотиками</a:t>
            </a:r>
          </a:p>
          <a:p>
            <a:pPr marL="342900" indent="-342900">
              <a:buAutoNum type="arabicPeriod"/>
            </a:pPr>
            <a:endParaRPr lang="ru-RU" sz="2000" b="0" i="1" dirty="0" smtClean="0">
              <a:solidFill>
                <a:srgbClr val="333333"/>
              </a:solidFill>
              <a:effectLst/>
              <a:latin typeface="Book Antiqua" panose="02040602050305030304" pitchFamily="18" charset="0"/>
            </a:endParaRPr>
          </a:p>
          <a:p>
            <a:r>
              <a:rPr lang="ru-RU" sz="2200" b="1" i="1" dirty="0" smtClean="0">
                <a:solidFill>
                  <a:srgbClr val="333333"/>
                </a:solidFill>
                <a:effectLst/>
                <a:latin typeface="Book Antiqua" panose="02040602050305030304" pitchFamily="18" charset="0"/>
              </a:rPr>
              <a:t>Обострению </a:t>
            </a:r>
            <a:r>
              <a:rPr lang="ru-RU" sz="2200" b="1" i="1" dirty="0" smtClean="0">
                <a:solidFill>
                  <a:srgbClr val="333333"/>
                </a:solidFill>
                <a:effectLst/>
                <a:latin typeface="Book Antiqua" panose="02040602050305030304" pitchFamily="18" charset="0"/>
              </a:rPr>
              <a:t>затихшего туберкулёза</a:t>
            </a:r>
            <a:r>
              <a:rPr lang="ru-RU" sz="2200" b="0" i="1" dirty="0" smtClean="0">
                <a:solidFill>
                  <a:srgbClr val="333333"/>
                </a:solidFill>
                <a:effectLst/>
                <a:latin typeface="Book Antiqua" panose="02040602050305030304" pitchFamily="18" charset="0"/>
              </a:rPr>
              <a:t> способствуют беременность, роды, аборты, длительный приём гормональных и иммунодепрессивных препаратов, </a:t>
            </a:r>
            <a:r>
              <a:rPr lang="ru-RU" sz="2200" b="0" i="1" dirty="0" smtClean="0">
                <a:solidFill>
                  <a:srgbClr val="333333"/>
                </a:solidFill>
                <a:effectLst/>
                <a:latin typeface="Book Antiqua" panose="02040602050305030304" pitchFamily="18" charset="0"/>
              </a:rPr>
              <a:t>радиоактивное облучение</a:t>
            </a:r>
            <a:r>
              <a:rPr lang="ru-RU" sz="2200" b="0" i="1" dirty="0" smtClean="0">
                <a:solidFill>
                  <a:srgbClr val="333333"/>
                </a:solidFill>
                <a:effectLst/>
                <a:latin typeface="Book Antiqua" panose="02040602050305030304" pitchFamily="18" charset="0"/>
              </a:rPr>
              <a:t>. </a:t>
            </a:r>
            <a:endParaRPr lang="ru-RU" sz="2200" b="0" i="1" dirty="0">
              <a:solidFill>
                <a:srgbClr val="333333"/>
              </a:solidFill>
              <a:effectLst/>
              <a:latin typeface="Book Antiqua" panose="0204060205030503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0"/>
            <a:ext cx="12192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>
                <a:solidFill>
                  <a:srgbClr val="C00000"/>
                </a:solidFill>
                <a:latin typeface="Monotype Corsiva" panose="03010101010201010101" pitchFamily="66" charset="0"/>
              </a:rPr>
              <a:t>Факторы риска</a:t>
            </a:r>
            <a:endParaRPr lang="ru-RU" dirty="0">
              <a:solidFill>
                <a:srgbClr val="C00000"/>
              </a:solidFill>
              <a:latin typeface="Monotype Corsiva" panose="03010101010201010101" pitchFamily="66" charset="0"/>
            </a:endParaRPr>
          </a:p>
        </p:txBody>
      </p:sp>
      <p:cxnSp>
        <p:nvCxnSpPr>
          <p:cNvPr id="4" name="Прямая соединительная линия 3"/>
          <p:cNvCxnSpPr/>
          <p:nvPr/>
        </p:nvCxnSpPr>
        <p:spPr>
          <a:xfrm>
            <a:off x="158496" y="356616"/>
            <a:ext cx="4378670" cy="0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Прямая соединительная линия 4"/>
          <p:cNvCxnSpPr/>
          <p:nvPr/>
        </p:nvCxnSpPr>
        <p:spPr>
          <a:xfrm>
            <a:off x="7646126" y="356616"/>
            <a:ext cx="4396522" cy="0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12082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900936">
            <a:off x="-5222335" y="-1269142"/>
            <a:ext cx="11430000" cy="1143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583597" y="465374"/>
            <a:ext cx="448372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 smtClean="0">
                <a:solidFill>
                  <a:srgbClr val="333333"/>
                </a:solidFill>
                <a:latin typeface="Book Antiqua" panose="02040602050305030304" pitchFamily="18" charset="0"/>
              </a:rPr>
              <a:t>Грамположительная </a:t>
            </a:r>
            <a:r>
              <a:rPr lang="ru-RU" i="1" dirty="0" smtClean="0">
                <a:solidFill>
                  <a:srgbClr val="333333"/>
                </a:solidFill>
                <a:latin typeface="Book Antiqua" panose="02040602050305030304" pitchFamily="18" charset="0"/>
              </a:rPr>
              <a:t>слегка </a:t>
            </a:r>
            <a:r>
              <a:rPr lang="ru-RU" i="1" dirty="0">
                <a:solidFill>
                  <a:srgbClr val="333333"/>
                </a:solidFill>
                <a:latin typeface="Book Antiqua" panose="02040602050305030304" pitchFamily="18" charset="0"/>
              </a:rPr>
              <a:t>изогнутая или прямая палочка 1–10 мкм диаметром 0,2–0,6 мкм</a:t>
            </a:r>
            <a:r>
              <a:rPr lang="ru-RU" i="1" dirty="0" smtClean="0">
                <a:solidFill>
                  <a:srgbClr val="333333"/>
                </a:solidFill>
                <a:latin typeface="Book Antiqua" panose="02040602050305030304" pitchFamily="18" charset="0"/>
              </a:rPr>
              <a:t>.</a:t>
            </a:r>
            <a:endParaRPr lang="ru-RU" b="0" i="1" dirty="0">
              <a:solidFill>
                <a:srgbClr val="333333"/>
              </a:solidFill>
              <a:effectLst/>
              <a:latin typeface="Book Antiqua" panose="0204060205030503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081655" y="762393"/>
            <a:ext cx="619747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>
                <a:solidFill>
                  <a:srgbClr val="333333"/>
                </a:solidFill>
                <a:latin typeface="Book Antiqua" panose="02040602050305030304" pitchFamily="18" charset="0"/>
              </a:rPr>
              <a:t>Клеточная стенка</a:t>
            </a:r>
            <a:r>
              <a:rPr lang="ru-RU" i="1" dirty="0">
                <a:solidFill>
                  <a:srgbClr val="333333"/>
                </a:solidFill>
                <a:latin typeface="Book Antiqua" panose="02040602050305030304" pitchFamily="18" charset="0"/>
              </a:rPr>
              <a:t> содержит высокий процент </a:t>
            </a:r>
            <a:r>
              <a:rPr lang="ru-RU" i="1" dirty="0" err="1">
                <a:solidFill>
                  <a:srgbClr val="333333"/>
                </a:solidFill>
                <a:latin typeface="Book Antiqua" panose="02040602050305030304" pitchFamily="18" charset="0"/>
              </a:rPr>
              <a:t>миколевой</a:t>
            </a:r>
            <a:r>
              <a:rPr lang="ru-RU" i="1" dirty="0">
                <a:solidFill>
                  <a:srgbClr val="333333"/>
                </a:solidFill>
                <a:latin typeface="Book Antiqua" panose="02040602050305030304" pitchFamily="18" charset="0"/>
              </a:rPr>
              <a:t> кислоты (от 50 до 60%), а также богата липидами и восками, что объясняет кислотоустойчивость. </a:t>
            </a:r>
            <a:r>
              <a:rPr lang="ru-RU" i="1" dirty="0">
                <a:latin typeface="Book Antiqua" panose="02040602050305030304" pitchFamily="18" charset="0"/>
                <a:hlinkClick r:id="rId3"/>
              </a:rPr>
              <a:t/>
            </a:r>
            <a:br>
              <a:rPr lang="ru-RU" i="1" dirty="0">
                <a:latin typeface="Book Antiqua" panose="02040602050305030304" pitchFamily="18" charset="0"/>
                <a:hlinkClick r:id="rId3"/>
              </a:rPr>
            </a:br>
            <a:endParaRPr lang="ru-RU" i="1" dirty="0">
              <a:latin typeface="Book Antiqua" panose="0204060205030503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917198" y="60512"/>
            <a:ext cx="521008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i="1" dirty="0">
                <a:solidFill>
                  <a:srgbClr val="C00000"/>
                </a:solidFill>
                <a:latin typeface="Bookman Old Style" panose="02050604050505020204" pitchFamily="18" charset="0"/>
              </a:rPr>
              <a:t>Micobakteria </a:t>
            </a:r>
            <a:r>
              <a:rPr lang="ru-RU" sz="3200" i="1" dirty="0" err="1">
                <a:solidFill>
                  <a:srgbClr val="C00000"/>
                </a:solidFill>
                <a:latin typeface="Bookman Old Style" panose="02050604050505020204" pitchFamily="18" charset="0"/>
              </a:rPr>
              <a:t>tuberculosis</a:t>
            </a:r>
            <a:endParaRPr lang="ru-RU" sz="3200" dirty="0">
              <a:latin typeface="Bookman Old Style" panose="02050604050505020204" pitchFamily="18" charset="0"/>
            </a:endParaRPr>
          </a:p>
        </p:txBody>
      </p:sp>
      <p:sp>
        <p:nvSpPr>
          <p:cNvPr id="11" name="Дуга 10"/>
          <p:cNvSpPr/>
          <p:nvPr/>
        </p:nvSpPr>
        <p:spPr>
          <a:xfrm rot="18435925">
            <a:off x="4446743" y="1127093"/>
            <a:ext cx="3200400" cy="4227817"/>
          </a:xfrm>
          <a:prstGeom prst="arc">
            <a:avLst>
              <a:gd name="adj1" fmla="val 15193725"/>
              <a:gd name="adj2" fmla="val 19342805"/>
            </a:avLst>
          </a:prstGeom>
          <a:ln w="1905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5513350" y="1987948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i="1" dirty="0" smtClean="0">
                <a:solidFill>
                  <a:srgbClr val="333333"/>
                </a:solidFill>
                <a:latin typeface="Book Antiqua" panose="02040602050305030304" pitchFamily="18" charset="0"/>
              </a:rPr>
              <a:t>Неподвижна</a:t>
            </a:r>
            <a:r>
              <a:rPr lang="ru-RU" i="1" dirty="0">
                <a:solidFill>
                  <a:srgbClr val="333333"/>
                </a:solidFill>
                <a:latin typeface="Book Antiqua" panose="02040602050305030304" pitchFamily="18" charset="0"/>
              </a:rPr>
              <a:t>, не образует спор и капсул.</a:t>
            </a:r>
          </a:p>
          <a:p>
            <a:r>
              <a:rPr lang="ru-RU" i="1" dirty="0" smtClean="0">
                <a:solidFill>
                  <a:srgbClr val="333333"/>
                </a:solidFill>
                <a:latin typeface="Book Antiqua" panose="02040602050305030304" pitchFamily="18" charset="0"/>
              </a:rPr>
              <a:t>Может </a:t>
            </a:r>
            <a:r>
              <a:rPr lang="ru-RU" i="1" dirty="0">
                <a:solidFill>
                  <a:srgbClr val="333333"/>
                </a:solidFill>
                <a:latin typeface="Book Antiqua" panose="02040602050305030304" pitchFamily="18" charset="0"/>
              </a:rPr>
              <a:t>образовывать L-формы, имеющие сниженный уровень метаболизма и ослабленную вирулентность.</a:t>
            </a:r>
            <a:endParaRPr lang="ru-RU" i="1" dirty="0">
              <a:solidFill>
                <a:srgbClr val="333333"/>
              </a:solidFill>
              <a:latin typeface="Book Antiqua" panose="02040602050305030304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6291633" y="3126358"/>
            <a:ext cx="622732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>
                <a:solidFill>
                  <a:srgbClr val="333333"/>
                </a:solidFill>
                <a:latin typeface="Book Antiqua" panose="02040602050305030304" pitchFamily="18" charset="0"/>
              </a:rPr>
              <a:t>Вызывают </a:t>
            </a:r>
            <a:r>
              <a:rPr lang="ru-RU" b="1" i="1" dirty="0" smtClean="0">
                <a:solidFill>
                  <a:srgbClr val="333333"/>
                </a:solidFill>
                <a:latin typeface="Book Antiqua" panose="02040602050305030304" pitchFamily="18" charset="0"/>
              </a:rPr>
              <a:t>воспаление</a:t>
            </a:r>
            <a:r>
              <a:rPr lang="ru-RU" i="1" dirty="0">
                <a:solidFill>
                  <a:srgbClr val="333333"/>
                </a:solidFill>
                <a:latin typeface="Book Antiqua" panose="02040602050305030304" pitchFamily="18" charset="0"/>
              </a:rPr>
              <a:t> с образованием гранулёмы — разрастания ткани, с помощью которого организм локализует очаг инфекции и изолирует его от остальных тканей</a:t>
            </a:r>
            <a:r>
              <a:rPr lang="ru-RU" i="1" dirty="0" smtClean="0">
                <a:solidFill>
                  <a:srgbClr val="333333"/>
                </a:solidFill>
                <a:latin typeface="Book Antiqua" panose="02040602050305030304" pitchFamily="18" charset="0"/>
              </a:rPr>
              <a:t>.</a:t>
            </a:r>
            <a:endParaRPr lang="ru-RU" i="1" dirty="0">
              <a:solidFill>
                <a:srgbClr val="333333"/>
              </a:solidFill>
              <a:latin typeface="Book Antiqua" panose="02040602050305030304" pitchFamily="18" charset="0"/>
            </a:endParaRPr>
          </a:p>
        </p:txBody>
      </p:sp>
      <p:sp>
        <p:nvSpPr>
          <p:cNvPr id="17" name="Дуга 16"/>
          <p:cNvSpPr/>
          <p:nvPr/>
        </p:nvSpPr>
        <p:spPr>
          <a:xfrm rot="1132195" flipV="1">
            <a:off x="131894" y="-344710"/>
            <a:ext cx="3200400" cy="1982080"/>
          </a:xfrm>
          <a:prstGeom prst="arc">
            <a:avLst>
              <a:gd name="adj1" fmla="val 15581927"/>
              <a:gd name="adj2" fmla="val 21374433"/>
            </a:avLst>
          </a:prstGeom>
          <a:ln w="1905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5273582" y="5023563"/>
            <a:ext cx="6096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i="1" dirty="0">
                <a:solidFill>
                  <a:srgbClr val="333333"/>
                </a:solidFill>
                <a:latin typeface="Book Antiqua" panose="02040602050305030304" pitchFamily="18" charset="0"/>
              </a:rPr>
              <a:t>Устойчивы к воздействию факторов внешней среды</a:t>
            </a:r>
            <a:r>
              <a:rPr lang="ru-RU" i="1" dirty="0">
                <a:solidFill>
                  <a:srgbClr val="333333"/>
                </a:solidFill>
                <a:latin typeface="Book Antiqua" panose="02040602050305030304" pitchFamily="18" charset="0"/>
              </a:rPr>
              <a:t>: вне </a:t>
            </a:r>
            <a:r>
              <a:rPr lang="ru-RU" i="1" dirty="0" smtClean="0">
                <a:solidFill>
                  <a:srgbClr val="333333"/>
                </a:solidFill>
                <a:latin typeface="Book Antiqua" panose="02040602050305030304" pitchFamily="18" charset="0"/>
              </a:rPr>
              <a:t>организма-до 10-12 мес. Прямой </a:t>
            </a:r>
            <a:r>
              <a:rPr lang="ru-RU" i="1" dirty="0">
                <a:solidFill>
                  <a:srgbClr val="333333"/>
                </a:solidFill>
                <a:latin typeface="Book Antiqua" panose="02040602050305030304" pitchFamily="18" charset="0"/>
              </a:rPr>
              <a:t>солнечный свет </a:t>
            </a:r>
            <a:r>
              <a:rPr lang="ru-RU" i="1" dirty="0" smtClean="0">
                <a:solidFill>
                  <a:srgbClr val="333333"/>
                </a:solidFill>
                <a:latin typeface="Book Antiqua" panose="02040602050305030304" pitchFamily="18" charset="0"/>
              </a:rPr>
              <a:t>их убивает в </a:t>
            </a:r>
            <a:r>
              <a:rPr lang="ru-RU" i="1" dirty="0">
                <a:solidFill>
                  <a:srgbClr val="333333"/>
                </a:solidFill>
                <a:latin typeface="Book Antiqua" panose="02040602050305030304" pitchFamily="18" charset="0"/>
              </a:rPr>
              <a:t>течение </a:t>
            </a:r>
            <a:r>
              <a:rPr lang="ru-RU" i="1" dirty="0" smtClean="0">
                <a:solidFill>
                  <a:srgbClr val="333333"/>
                </a:solidFill>
                <a:latin typeface="Book Antiqua" panose="02040602050305030304" pitchFamily="18" charset="0"/>
              </a:rPr>
              <a:t>1,5 </a:t>
            </a:r>
            <a:r>
              <a:rPr lang="ru-RU" i="1" dirty="0">
                <a:solidFill>
                  <a:srgbClr val="333333"/>
                </a:solidFill>
                <a:latin typeface="Book Antiqua" panose="02040602050305030304" pitchFamily="18" charset="0"/>
              </a:rPr>
              <a:t>часов</a:t>
            </a:r>
            <a:r>
              <a:rPr lang="ru-RU" i="1" dirty="0" smtClean="0">
                <a:solidFill>
                  <a:srgbClr val="333333"/>
                </a:solidFill>
                <a:latin typeface="Book Antiqua" panose="02040602050305030304" pitchFamily="18" charset="0"/>
              </a:rPr>
              <a:t>, УФ </a:t>
            </a:r>
            <a:r>
              <a:rPr lang="ru-RU" i="1" dirty="0">
                <a:solidFill>
                  <a:srgbClr val="333333"/>
                </a:solidFill>
                <a:latin typeface="Book Antiqua" panose="02040602050305030304" pitchFamily="18" charset="0"/>
              </a:rPr>
              <a:t>лучи — за 2–3 </a:t>
            </a:r>
            <a:r>
              <a:rPr lang="ru-RU" i="1" dirty="0" smtClean="0">
                <a:solidFill>
                  <a:srgbClr val="333333"/>
                </a:solidFill>
                <a:latin typeface="Book Antiqua" panose="02040602050305030304" pitchFamily="18" charset="0"/>
              </a:rPr>
              <a:t>минуты, а ДЗ с </a:t>
            </a:r>
            <a:r>
              <a:rPr lang="en-US" i="1" dirty="0" smtClean="0">
                <a:solidFill>
                  <a:srgbClr val="333333"/>
                </a:solidFill>
                <a:latin typeface="Book Antiqua" panose="02040602050305030304" pitchFamily="18" charset="0"/>
              </a:rPr>
              <a:t>Cl</a:t>
            </a:r>
            <a:r>
              <a:rPr lang="ru-RU" i="1" dirty="0" smtClean="0">
                <a:solidFill>
                  <a:srgbClr val="333333"/>
                </a:solidFill>
                <a:latin typeface="Book Antiqua" panose="02040602050305030304" pitchFamily="18" charset="0"/>
              </a:rPr>
              <a:t>-за 5 часов.</a:t>
            </a:r>
            <a:endParaRPr lang="ru-RU" b="0" i="1" dirty="0">
              <a:solidFill>
                <a:srgbClr val="333333"/>
              </a:solidFill>
              <a:effectLst/>
              <a:latin typeface="Book Antiqua" panose="02040602050305030304" pitchFamily="18" charset="0"/>
            </a:endParaRPr>
          </a:p>
        </p:txBody>
      </p:sp>
      <p:sp>
        <p:nvSpPr>
          <p:cNvPr id="18" name="Дуга 17"/>
          <p:cNvSpPr/>
          <p:nvPr/>
        </p:nvSpPr>
        <p:spPr>
          <a:xfrm rot="8191824">
            <a:off x="4971099" y="2787103"/>
            <a:ext cx="1662303" cy="1360552"/>
          </a:xfrm>
          <a:prstGeom prst="arc">
            <a:avLst>
              <a:gd name="adj1" fmla="val 16601079"/>
              <a:gd name="adj2" fmla="val 0"/>
            </a:avLst>
          </a:prstGeom>
          <a:ln w="1905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Дуга 20"/>
          <p:cNvSpPr/>
          <p:nvPr/>
        </p:nvSpPr>
        <p:spPr>
          <a:xfrm rot="7048608">
            <a:off x="2537339" y="3069159"/>
            <a:ext cx="2771583" cy="2794710"/>
          </a:xfrm>
          <a:prstGeom prst="arc">
            <a:avLst/>
          </a:prstGeom>
          <a:ln w="1905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2465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29658" y="5293510"/>
            <a:ext cx="6096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000" i="1" dirty="0" smtClean="0">
                <a:solidFill>
                  <a:srgbClr val="34343C"/>
                </a:solidFill>
                <a:latin typeface="Book Antiqua" panose="02040602050305030304" pitchFamily="18" charset="0"/>
              </a:rPr>
              <a:t>Казеозная </a:t>
            </a:r>
            <a:r>
              <a:rPr lang="ru-RU" sz="2000" i="1" dirty="0">
                <a:solidFill>
                  <a:srgbClr val="34343C"/>
                </a:solidFill>
                <a:latin typeface="Book Antiqua" panose="02040602050305030304" pitchFamily="18" charset="0"/>
              </a:rPr>
              <a:t>без </a:t>
            </a:r>
            <a:r>
              <a:rPr lang="ru-RU" sz="2000" i="1" dirty="0" smtClean="0">
                <a:solidFill>
                  <a:srgbClr val="34343C"/>
                </a:solidFill>
                <a:latin typeface="Book Antiqua" panose="02040602050305030304" pitchFamily="18" charset="0"/>
              </a:rPr>
              <a:t>инкапсуляция характеризуется</a:t>
            </a:r>
            <a:r>
              <a:rPr lang="ru-RU" i="1" dirty="0" smtClean="0">
                <a:solidFill>
                  <a:srgbClr val="34343C"/>
                </a:solidFill>
                <a:latin typeface="Book Antiqua" panose="02040602050305030304" pitchFamily="18" charset="0"/>
              </a:rPr>
              <a:t>:</a:t>
            </a:r>
          </a:p>
          <a:p>
            <a:r>
              <a:rPr lang="ru-RU" i="1" dirty="0">
                <a:solidFill>
                  <a:srgbClr val="34343C"/>
                </a:solidFill>
                <a:latin typeface="Book Antiqua" panose="02040602050305030304" pitchFamily="18" charset="0"/>
              </a:rPr>
              <a:t>-из-за спаек маточные трубы, матка и яичники образуют один конгломерат.</a:t>
            </a:r>
            <a:endParaRPr lang="ru-RU" b="0" i="1" dirty="0">
              <a:solidFill>
                <a:srgbClr val="34343C"/>
              </a:solidFill>
              <a:effectLst/>
              <a:latin typeface="Book Antiqua" panose="0204060205030503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0" y="0"/>
            <a:ext cx="1219200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dirty="0" smtClean="0">
                <a:solidFill>
                  <a:srgbClr val="C00000"/>
                </a:solidFill>
                <a:latin typeface="Monotype Corsiva" panose="03010101010201010101" pitchFamily="66" charset="0"/>
              </a:rPr>
              <a:t>Классификация по </a:t>
            </a:r>
            <a:r>
              <a:rPr lang="ru-RU" sz="3600" dirty="0" err="1" smtClean="0">
                <a:solidFill>
                  <a:srgbClr val="C00000"/>
                </a:solidFill>
                <a:latin typeface="Monotype Corsiva" panose="03010101010201010101" pitchFamily="66" charset="0"/>
              </a:rPr>
              <a:t>В.А.Покровскому</a:t>
            </a:r>
            <a:r>
              <a:rPr lang="ru-RU" sz="3600" dirty="0" smtClean="0">
                <a:solidFill>
                  <a:srgbClr val="C00000"/>
                </a:solidFill>
                <a:latin typeface="Monotype Corsiva" panose="03010101010201010101" pitchFamily="66" charset="0"/>
              </a:rPr>
              <a:t> </a:t>
            </a:r>
            <a:endParaRPr lang="ru-RU" sz="3600" dirty="0">
              <a:solidFill>
                <a:srgbClr val="C00000"/>
              </a:solidFill>
              <a:latin typeface="Monotype Corsiva" panose="03010101010201010101" pitchFamily="66" charset="0"/>
            </a:endParaRPr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>
            <a:off x="158496" y="356616"/>
            <a:ext cx="2751852" cy="0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единительная линия 5"/>
          <p:cNvCxnSpPr/>
          <p:nvPr/>
        </p:nvCxnSpPr>
        <p:spPr>
          <a:xfrm>
            <a:off x="9419303" y="356616"/>
            <a:ext cx="2623345" cy="1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Прямоугольник 9"/>
          <p:cNvSpPr/>
          <p:nvPr/>
        </p:nvSpPr>
        <p:spPr>
          <a:xfrm>
            <a:off x="988142" y="542742"/>
            <a:ext cx="1021571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i="1" dirty="0">
                <a:solidFill>
                  <a:schemeClr val="accent5">
                    <a:lumMod val="75000"/>
                  </a:schemeClr>
                </a:solidFill>
                <a:latin typeface="Book Antiqua" panose="02040602050305030304" pitchFamily="18" charset="0"/>
              </a:rPr>
              <a:t>выделяют следующие </a:t>
            </a:r>
            <a:r>
              <a:rPr lang="ru-RU" i="1" dirty="0" smtClean="0">
                <a:solidFill>
                  <a:schemeClr val="accent5">
                    <a:lumMod val="75000"/>
                  </a:schemeClr>
                </a:solidFill>
                <a:latin typeface="Book Antiqua" panose="02040602050305030304" pitchFamily="18" charset="0"/>
              </a:rPr>
              <a:t>клинико-морфологические формы специфического процесса в половых органах</a:t>
            </a:r>
            <a:endParaRPr lang="ru-RU" i="1" dirty="0">
              <a:solidFill>
                <a:schemeClr val="accent5">
                  <a:lumMod val="75000"/>
                </a:schemeClr>
              </a:solidFill>
              <a:latin typeface="Book Antiqua" panose="0204060205030503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629658" y="1232295"/>
            <a:ext cx="6096000" cy="123110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000" i="1" dirty="0" smtClean="0">
                <a:solidFill>
                  <a:srgbClr val="34343C"/>
                </a:solidFill>
                <a:latin typeface="Book Antiqua" panose="02040602050305030304" pitchFamily="18" charset="0"/>
              </a:rPr>
              <a:t>Эксудативно-продуктивная характеризуется</a:t>
            </a:r>
            <a:r>
              <a:rPr lang="ru-RU" i="1" dirty="0" smtClean="0">
                <a:solidFill>
                  <a:srgbClr val="34343C"/>
                </a:solidFill>
                <a:latin typeface="Book Antiqua" panose="02040602050305030304" pitchFamily="18" charset="0"/>
              </a:rPr>
              <a:t>:</a:t>
            </a:r>
          </a:p>
          <a:p>
            <a:r>
              <a:rPr lang="ru-RU" i="1" dirty="0">
                <a:solidFill>
                  <a:srgbClr val="34343C"/>
                </a:solidFill>
                <a:latin typeface="Book Antiqua" panose="02040602050305030304" pitchFamily="18" charset="0"/>
              </a:rPr>
              <a:t>-</a:t>
            </a:r>
            <a:r>
              <a:rPr lang="ru-RU" i="1" dirty="0" smtClean="0">
                <a:solidFill>
                  <a:srgbClr val="34343C"/>
                </a:solidFill>
                <a:latin typeface="Book Antiqua" panose="02040602050305030304" pitchFamily="18" charset="0"/>
              </a:rPr>
              <a:t>поражением </a:t>
            </a:r>
            <a:r>
              <a:rPr lang="ru-RU" i="1" dirty="0">
                <a:solidFill>
                  <a:srgbClr val="34343C"/>
                </a:solidFill>
                <a:latin typeface="Book Antiqua" panose="02040602050305030304" pitchFamily="18" charset="0"/>
              </a:rPr>
              <a:t>маточных труб, </a:t>
            </a:r>
            <a:endParaRPr lang="ru-RU" i="1" dirty="0" smtClean="0">
              <a:solidFill>
                <a:srgbClr val="34343C"/>
              </a:solidFill>
              <a:latin typeface="Book Antiqua" panose="02040602050305030304" pitchFamily="18" charset="0"/>
            </a:endParaRPr>
          </a:p>
          <a:p>
            <a:r>
              <a:rPr lang="ru-RU" i="1" dirty="0" smtClean="0">
                <a:solidFill>
                  <a:srgbClr val="34343C"/>
                </a:solidFill>
                <a:latin typeface="Book Antiqua" panose="02040602050305030304" pitchFamily="18" charset="0"/>
              </a:rPr>
              <a:t>-вовлечением брюшины</a:t>
            </a:r>
          </a:p>
          <a:p>
            <a:r>
              <a:rPr lang="ru-RU" i="1" dirty="0" smtClean="0">
                <a:solidFill>
                  <a:srgbClr val="34343C"/>
                </a:solidFill>
                <a:latin typeface="Book Antiqua" panose="02040602050305030304" pitchFamily="18" charset="0"/>
              </a:rPr>
              <a:t>-образованием </a:t>
            </a:r>
            <a:r>
              <a:rPr lang="ru-RU" i="1" dirty="0">
                <a:solidFill>
                  <a:srgbClr val="34343C"/>
                </a:solidFill>
                <a:latin typeface="Book Antiqua" panose="02040602050305030304" pitchFamily="18" charset="0"/>
              </a:rPr>
              <a:t>серозного </a:t>
            </a:r>
            <a:r>
              <a:rPr lang="ru-RU" i="1" dirty="0" smtClean="0">
                <a:solidFill>
                  <a:srgbClr val="34343C"/>
                </a:solidFill>
                <a:latin typeface="Book Antiqua" panose="02040602050305030304" pitchFamily="18" charset="0"/>
              </a:rPr>
              <a:t>выпота (</a:t>
            </a:r>
            <a:r>
              <a:rPr lang="ru-RU" i="1" dirty="0">
                <a:solidFill>
                  <a:srgbClr val="34343C"/>
                </a:solidFill>
                <a:latin typeface="Book Antiqua" panose="02040602050305030304" pitchFamily="18" charset="0"/>
              </a:rPr>
              <a:t>а</a:t>
            </a:r>
            <a:r>
              <a:rPr lang="ru-RU" i="1" dirty="0" smtClean="0">
                <a:solidFill>
                  <a:srgbClr val="34343C"/>
                </a:solidFill>
                <a:latin typeface="Book Antiqua" panose="02040602050305030304" pitchFamily="18" charset="0"/>
              </a:rPr>
              <a:t>сцит);</a:t>
            </a:r>
            <a:endParaRPr lang="ru-RU" i="1" dirty="0">
              <a:solidFill>
                <a:srgbClr val="34343C"/>
              </a:solidFill>
              <a:latin typeface="Book Antiqua" panose="02040602050305030304" pitchFamily="18" charset="0"/>
            </a:endParaRPr>
          </a:p>
        </p:txBody>
      </p:sp>
      <p:sp>
        <p:nvSpPr>
          <p:cNvPr id="12" name="Овал 11"/>
          <p:cNvSpPr/>
          <p:nvPr/>
        </p:nvSpPr>
        <p:spPr>
          <a:xfrm>
            <a:off x="227322" y="1286059"/>
            <a:ext cx="402336" cy="402336"/>
          </a:xfrm>
          <a:prstGeom prst="ellipse">
            <a:avLst/>
          </a:prstGeom>
          <a:solidFill>
            <a:srgbClr val="C00000">
              <a:alpha val="50196"/>
            </a:srgbClr>
          </a:solidFill>
          <a:ln w="190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629658" y="2649526"/>
            <a:ext cx="6096000" cy="150810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000" i="1" dirty="0" smtClean="0">
                <a:solidFill>
                  <a:srgbClr val="34343C"/>
                </a:solidFill>
                <a:latin typeface="Book Antiqua" panose="02040602050305030304" pitchFamily="18" charset="0"/>
              </a:rPr>
              <a:t>Продуктивно-пролиферативная характеризуется:</a:t>
            </a:r>
          </a:p>
          <a:p>
            <a:r>
              <a:rPr lang="ru-RU" i="1" dirty="0" smtClean="0">
                <a:solidFill>
                  <a:srgbClr val="34343C"/>
                </a:solidFill>
                <a:latin typeface="Book Antiqua" panose="02040602050305030304" pitchFamily="18" charset="0"/>
              </a:rPr>
              <a:t>-затронуты те же органы</a:t>
            </a:r>
          </a:p>
          <a:p>
            <a:r>
              <a:rPr lang="ru-RU" i="1" dirty="0" smtClean="0">
                <a:solidFill>
                  <a:srgbClr val="34343C"/>
                </a:solidFill>
                <a:latin typeface="Book Antiqua" panose="02040602050305030304" pitchFamily="18" charset="0"/>
              </a:rPr>
              <a:t>-образование экссудации на фоне воспаления</a:t>
            </a:r>
          </a:p>
          <a:p>
            <a:r>
              <a:rPr lang="ru-RU" i="1" dirty="0" smtClean="0">
                <a:solidFill>
                  <a:srgbClr val="34343C"/>
                </a:solidFill>
                <a:latin typeface="Book Antiqua" panose="02040602050305030304" pitchFamily="18" charset="0"/>
              </a:rPr>
              <a:t>-превалированием </a:t>
            </a:r>
            <a:r>
              <a:rPr lang="ru-RU" i="1" dirty="0">
                <a:solidFill>
                  <a:srgbClr val="34343C"/>
                </a:solidFill>
                <a:latin typeface="Book Antiqua" panose="02040602050305030304" pitchFamily="18" charset="0"/>
              </a:rPr>
              <a:t>процесса образования туберкулезных бугорков;</a:t>
            </a:r>
            <a:endParaRPr lang="ru-RU" i="1" dirty="0">
              <a:solidFill>
                <a:srgbClr val="34343C"/>
              </a:solidFill>
              <a:latin typeface="Book Antiqua" panose="02040602050305030304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629658" y="4263201"/>
            <a:ext cx="6096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000" i="1" dirty="0" smtClean="0">
                <a:solidFill>
                  <a:srgbClr val="34343C"/>
                </a:solidFill>
                <a:latin typeface="Book Antiqua" panose="02040602050305030304" pitchFamily="18" charset="0"/>
              </a:rPr>
              <a:t>Фиброзно-склеротическая характеризуется</a:t>
            </a:r>
            <a:r>
              <a:rPr lang="ru-RU" i="1" dirty="0" smtClean="0">
                <a:solidFill>
                  <a:srgbClr val="34343C"/>
                </a:solidFill>
                <a:latin typeface="Book Antiqua" panose="02040602050305030304" pitchFamily="18" charset="0"/>
              </a:rPr>
              <a:t>: </a:t>
            </a:r>
          </a:p>
          <a:p>
            <a:r>
              <a:rPr lang="ru-RU" i="1" dirty="0" smtClean="0">
                <a:solidFill>
                  <a:srgbClr val="34343C"/>
                </a:solidFill>
                <a:latin typeface="Book Antiqua" panose="02040602050305030304" pitchFamily="18" charset="0"/>
              </a:rPr>
              <a:t>-</a:t>
            </a:r>
            <a:r>
              <a:rPr lang="ru-RU" i="1" dirty="0" err="1" smtClean="0">
                <a:solidFill>
                  <a:srgbClr val="34343C"/>
                </a:solidFill>
                <a:latin typeface="Book Antiqua" panose="02040602050305030304" pitchFamily="18" charset="0"/>
              </a:rPr>
              <a:t>склерозированием</a:t>
            </a:r>
            <a:r>
              <a:rPr lang="ru-RU" i="1" dirty="0" smtClean="0">
                <a:solidFill>
                  <a:srgbClr val="34343C"/>
                </a:solidFill>
                <a:latin typeface="Book Antiqua" panose="02040602050305030304" pitchFamily="18" charset="0"/>
              </a:rPr>
              <a:t> </a:t>
            </a:r>
            <a:r>
              <a:rPr lang="ru-RU" i="1" dirty="0">
                <a:solidFill>
                  <a:srgbClr val="34343C"/>
                </a:solidFill>
                <a:latin typeface="Book Antiqua" panose="02040602050305030304" pitchFamily="18" charset="0"/>
              </a:rPr>
              <a:t>тканей, </a:t>
            </a:r>
            <a:endParaRPr lang="ru-RU" i="1" dirty="0" smtClean="0">
              <a:solidFill>
                <a:srgbClr val="34343C"/>
              </a:solidFill>
              <a:latin typeface="Book Antiqua" panose="02040602050305030304" pitchFamily="18" charset="0"/>
            </a:endParaRPr>
          </a:p>
          <a:p>
            <a:r>
              <a:rPr lang="ru-RU" i="1" dirty="0">
                <a:solidFill>
                  <a:srgbClr val="34343C"/>
                </a:solidFill>
                <a:latin typeface="Book Antiqua" panose="02040602050305030304" pitchFamily="18" charset="0"/>
              </a:rPr>
              <a:t>-</a:t>
            </a:r>
            <a:r>
              <a:rPr lang="ru-RU" i="1" dirty="0" smtClean="0">
                <a:solidFill>
                  <a:srgbClr val="34343C"/>
                </a:solidFill>
                <a:latin typeface="Book Antiqua" panose="02040602050305030304" pitchFamily="18" charset="0"/>
              </a:rPr>
              <a:t>формированием </a:t>
            </a:r>
            <a:r>
              <a:rPr lang="ru-RU" i="1" dirty="0">
                <a:solidFill>
                  <a:srgbClr val="34343C"/>
                </a:solidFill>
                <a:latin typeface="Book Antiqua" panose="02040602050305030304" pitchFamily="18" charset="0"/>
              </a:rPr>
              <a:t>спаек, рубцов;</a:t>
            </a:r>
            <a:endParaRPr lang="ru-RU" i="1" dirty="0">
              <a:solidFill>
                <a:srgbClr val="34343C"/>
              </a:solidFill>
              <a:latin typeface="Book Antiqua" panose="02040602050305030304" pitchFamily="18" charset="0"/>
            </a:endParaRPr>
          </a:p>
        </p:txBody>
      </p:sp>
      <p:sp>
        <p:nvSpPr>
          <p:cNvPr id="16" name="Овал 15"/>
          <p:cNvSpPr/>
          <p:nvPr/>
        </p:nvSpPr>
        <p:spPr>
          <a:xfrm>
            <a:off x="158496" y="2736317"/>
            <a:ext cx="402336" cy="402336"/>
          </a:xfrm>
          <a:prstGeom prst="ellipse">
            <a:avLst/>
          </a:prstGeom>
          <a:solidFill>
            <a:srgbClr val="C00000">
              <a:alpha val="50196"/>
            </a:srgbClr>
          </a:solidFill>
          <a:ln w="190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Овал 16"/>
          <p:cNvSpPr/>
          <p:nvPr/>
        </p:nvSpPr>
        <p:spPr>
          <a:xfrm>
            <a:off x="158496" y="4299777"/>
            <a:ext cx="402336" cy="402336"/>
          </a:xfrm>
          <a:prstGeom prst="ellipse">
            <a:avLst/>
          </a:prstGeom>
          <a:solidFill>
            <a:srgbClr val="C00000">
              <a:alpha val="50196"/>
            </a:srgbClr>
          </a:solidFill>
          <a:ln w="190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Овал 17"/>
          <p:cNvSpPr/>
          <p:nvPr/>
        </p:nvSpPr>
        <p:spPr>
          <a:xfrm>
            <a:off x="183864" y="5415507"/>
            <a:ext cx="402336" cy="402336"/>
          </a:xfrm>
          <a:prstGeom prst="ellipse">
            <a:avLst/>
          </a:prstGeom>
          <a:solidFill>
            <a:srgbClr val="C00000">
              <a:alpha val="50196"/>
            </a:srgbClr>
          </a:solidFill>
          <a:ln w="190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2290" name="Picture 2" descr="Picture backgroun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7994" y="810515"/>
            <a:ext cx="4682613" cy="316794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2" name="Picture 4" descr="Picture background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9931" y="3978457"/>
            <a:ext cx="5092717" cy="286465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97552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0" y="0"/>
            <a:ext cx="12192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dirty="0" smtClean="0">
                <a:solidFill>
                  <a:srgbClr val="C00000"/>
                </a:solidFill>
                <a:latin typeface="Monotype Corsiva" panose="03010101010201010101" pitchFamily="66" charset="0"/>
              </a:rPr>
              <a:t>Патогенез </a:t>
            </a:r>
            <a:endParaRPr lang="ru-RU" sz="3600" dirty="0">
              <a:solidFill>
                <a:srgbClr val="C0000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58941" y="2409783"/>
            <a:ext cx="1353693" cy="2028825"/>
          </a:xfrm>
          <a:prstGeom prst="rect">
            <a:avLst/>
          </a:prstGeom>
          <a:solidFill>
            <a:srgbClr val="FBB7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2165088" y="2409783"/>
            <a:ext cx="1353693" cy="2028825"/>
          </a:xfrm>
          <a:prstGeom prst="rect">
            <a:avLst/>
          </a:prstGeom>
          <a:solidFill>
            <a:srgbClr val="FE3F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3949684" y="2409784"/>
            <a:ext cx="1353693" cy="2028825"/>
          </a:xfrm>
          <a:prstGeom prst="rect">
            <a:avLst/>
          </a:prstGeom>
          <a:solidFill>
            <a:srgbClr val="0184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/>
          <p:cNvSpPr/>
          <p:nvPr/>
        </p:nvSpPr>
        <p:spPr>
          <a:xfrm>
            <a:off x="5752957" y="2409786"/>
            <a:ext cx="1353693" cy="2028825"/>
          </a:xfrm>
          <a:prstGeom prst="rect">
            <a:avLst/>
          </a:prstGeom>
          <a:solidFill>
            <a:srgbClr val="00B69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7564797" y="2409791"/>
            <a:ext cx="1353693" cy="2028825"/>
          </a:xfrm>
          <a:prstGeom prst="rect">
            <a:avLst/>
          </a:prstGeom>
          <a:solidFill>
            <a:srgbClr val="7466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/>
          <p:cNvSpPr/>
          <p:nvPr/>
        </p:nvSpPr>
        <p:spPr>
          <a:xfrm>
            <a:off x="9373025" y="2409791"/>
            <a:ext cx="1353693" cy="2028825"/>
          </a:xfrm>
          <a:prstGeom prst="rect">
            <a:avLst/>
          </a:prstGeom>
          <a:solidFill>
            <a:srgbClr val="3AC6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Равнобедренный треугольник 17"/>
          <p:cNvSpPr/>
          <p:nvPr/>
        </p:nvSpPr>
        <p:spPr>
          <a:xfrm rot="5400000">
            <a:off x="10504593" y="3076533"/>
            <a:ext cx="2028826" cy="695325"/>
          </a:xfrm>
          <a:prstGeom prst="triangle">
            <a:avLst/>
          </a:prstGeom>
          <a:solidFill>
            <a:srgbClr val="3AC6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Блок-схема: данные 20"/>
          <p:cNvSpPr/>
          <p:nvPr/>
        </p:nvSpPr>
        <p:spPr>
          <a:xfrm rot="5400000">
            <a:off x="8129539" y="3195127"/>
            <a:ext cx="2028825" cy="458145"/>
          </a:xfrm>
          <a:prstGeom prst="flowChartInputOutput">
            <a:avLst/>
          </a:prstGeom>
          <a:solidFill>
            <a:srgbClr val="38332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Блок-схема: данные 21"/>
          <p:cNvSpPr/>
          <p:nvPr/>
        </p:nvSpPr>
        <p:spPr>
          <a:xfrm rot="5400000">
            <a:off x="6321311" y="3195126"/>
            <a:ext cx="2028825" cy="458145"/>
          </a:xfrm>
          <a:prstGeom prst="flowChartInputOutput">
            <a:avLst/>
          </a:prstGeom>
          <a:solidFill>
            <a:srgbClr val="005B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Блок-схема: данные 22"/>
          <p:cNvSpPr/>
          <p:nvPr/>
        </p:nvSpPr>
        <p:spPr>
          <a:xfrm rot="5400000">
            <a:off x="4509471" y="3195125"/>
            <a:ext cx="2028825" cy="458145"/>
          </a:xfrm>
          <a:prstGeom prst="flowChartInputOutput">
            <a:avLst/>
          </a:prstGeom>
          <a:solidFill>
            <a:srgbClr val="0043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4" name="Блок-схема: данные 23"/>
          <p:cNvSpPr/>
          <p:nvPr/>
        </p:nvSpPr>
        <p:spPr>
          <a:xfrm rot="5400000">
            <a:off x="2717572" y="3206498"/>
            <a:ext cx="2028825" cy="435398"/>
          </a:xfrm>
          <a:prstGeom prst="flowChartInputOutput">
            <a:avLst/>
          </a:prstGeom>
          <a:solidFill>
            <a:srgbClr val="9E031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Блок-схема: данные 24"/>
          <p:cNvSpPr/>
          <p:nvPr/>
        </p:nvSpPr>
        <p:spPr>
          <a:xfrm rot="5400000">
            <a:off x="927296" y="3195123"/>
            <a:ext cx="2028825" cy="458145"/>
          </a:xfrm>
          <a:prstGeom prst="flowChartInputOutput">
            <a:avLst/>
          </a:prstGeom>
          <a:solidFill>
            <a:srgbClr val="9864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6" name="Блок-схема: данные 25"/>
          <p:cNvSpPr/>
          <p:nvPr/>
        </p:nvSpPr>
        <p:spPr>
          <a:xfrm rot="5400000">
            <a:off x="9936425" y="3195122"/>
            <a:ext cx="2028825" cy="458145"/>
          </a:xfrm>
          <a:prstGeom prst="flowChartInputOutput">
            <a:avLst/>
          </a:prstGeom>
          <a:solidFill>
            <a:srgbClr val="106C7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Прямоугольник 27"/>
          <p:cNvSpPr/>
          <p:nvPr/>
        </p:nvSpPr>
        <p:spPr>
          <a:xfrm rot="5400000">
            <a:off x="-53634" y="1938887"/>
            <a:ext cx="886904" cy="54886"/>
          </a:xfrm>
          <a:prstGeom prst="rect">
            <a:avLst/>
          </a:prstGeom>
          <a:solidFill>
            <a:srgbClr val="FBB7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Овал 28"/>
          <p:cNvSpPr/>
          <p:nvPr/>
        </p:nvSpPr>
        <p:spPr>
          <a:xfrm>
            <a:off x="158496" y="1050282"/>
            <a:ext cx="462643" cy="462643"/>
          </a:xfrm>
          <a:prstGeom prst="ellipse">
            <a:avLst/>
          </a:prstGeom>
          <a:noFill/>
          <a:ln w="28575">
            <a:solidFill>
              <a:srgbClr val="FBB7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0" name="TextBox 29"/>
          <p:cNvSpPr txBox="1"/>
          <p:nvPr/>
        </p:nvSpPr>
        <p:spPr>
          <a:xfrm>
            <a:off x="4766379" y="5298085"/>
            <a:ext cx="14876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rgbClr val="00B69D"/>
                </a:solidFill>
              </a:rPr>
              <a:t>4</a:t>
            </a:r>
            <a:r>
              <a:rPr lang="ru-RU" dirty="0" smtClean="0">
                <a:solidFill>
                  <a:srgbClr val="00B69D"/>
                </a:solidFill>
              </a:rPr>
              <a:t> фаза</a:t>
            </a:r>
            <a:endParaRPr lang="ru-RU" dirty="0">
              <a:solidFill>
                <a:srgbClr val="00B69D"/>
              </a:solidFill>
            </a:endParaRPr>
          </a:p>
        </p:txBody>
      </p:sp>
      <p:sp>
        <p:nvSpPr>
          <p:cNvPr id="40" name="Прямоугольник 39"/>
          <p:cNvSpPr/>
          <p:nvPr/>
        </p:nvSpPr>
        <p:spPr>
          <a:xfrm rot="16200000">
            <a:off x="1788138" y="4820116"/>
            <a:ext cx="820595" cy="57576"/>
          </a:xfrm>
          <a:prstGeom prst="rect">
            <a:avLst/>
          </a:prstGeom>
          <a:solidFill>
            <a:srgbClr val="FE3F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1" name="Овал 40"/>
          <p:cNvSpPr/>
          <p:nvPr/>
        </p:nvSpPr>
        <p:spPr>
          <a:xfrm rot="10800000">
            <a:off x="1995902" y="5249393"/>
            <a:ext cx="462643" cy="462643"/>
          </a:xfrm>
          <a:prstGeom prst="ellipse">
            <a:avLst/>
          </a:prstGeom>
          <a:noFill/>
          <a:ln w="28575">
            <a:solidFill>
              <a:srgbClr val="FE3F5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3" name="Прямоугольник 42"/>
          <p:cNvSpPr/>
          <p:nvPr/>
        </p:nvSpPr>
        <p:spPr>
          <a:xfrm rot="5400000">
            <a:off x="3531340" y="1935994"/>
            <a:ext cx="896859" cy="50719"/>
          </a:xfrm>
          <a:prstGeom prst="rect">
            <a:avLst/>
          </a:prstGeom>
          <a:solidFill>
            <a:srgbClr val="0184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4" name="Овал 43"/>
          <p:cNvSpPr/>
          <p:nvPr/>
        </p:nvSpPr>
        <p:spPr>
          <a:xfrm>
            <a:off x="3754065" y="1038999"/>
            <a:ext cx="462643" cy="462643"/>
          </a:xfrm>
          <a:prstGeom prst="ellipse">
            <a:avLst/>
          </a:prstGeom>
          <a:noFill/>
          <a:ln w="28575">
            <a:solidFill>
              <a:srgbClr val="0184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9" name="Прямоугольник 48"/>
          <p:cNvSpPr/>
          <p:nvPr/>
        </p:nvSpPr>
        <p:spPr>
          <a:xfrm rot="16200000">
            <a:off x="5378262" y="4817879"/>
            <a:ext cx="820595" cy="62052"/>
          </a:xfrm>
          <a:prstGeom prst="rect">
            <a:avLst/>
          </a:prstGeom>
          <a:solidFill>
            <a:srgbClr val="00B69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0" name="Овал 49"/>
          <p:cNvSpPr/>
          <p:nvPr/>
        </p:nvSpPr>
        <p:spPr>
          <a:xfrm rot="10800000">
            <a:off x="5552646" y="5243658"/>
            <a:ext cx="462643" cy="462643"/>
          </a:xfrm>
          <a:prstGeom prst="ellipse">
            <a:avLst/>
          </a:prstGeom>
          <a:noFill/>
          <a:ln w="28575">
            <a:solidFill>
              <a:srgbClr val="00B69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2" name="Прямоугольник 51"/>
          <p:cNvSpPr/>
          <p:nvPr/>
        </p:nvSpPr>
        <p:spPr>
          <a:xfrm rot="16200000">
            <a:off x="9012347" y="4803402"/>
            <a:ext cx="805053" cy="75457"/>
          </a:xfrm>
          <a:prstGeom prst="rect">
            <a:avLst/>
          </a:prstGeom>
          <a:solidFill>
            <a:srgbClr val="3AC6D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3" name="Овал 52"/>
          <p:cNvSpPr/>
          <p:nvPr/>
        </p:nvSpPr>
        <p:spPr>
          <a:xfrm rot="10800000">
            <a:off x="9183551" y="5243657"/>
            <a:ext cx="462643" cy="462643"/>
          </a:xfrm>
          <a:prstGeom prst="ellipse">
            <a:avLst/>
          </a:prstGeom>
          <a:noFill/>
          <a:ln w="28575">
            <a:solidFill>
              <a:srgbClr val="3AC6D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5" name="Прямоугольник 54"/>
          <p:cNvSpPr/>
          <p:nvPr/>
        </p:nvSpPr>
        <p:spPr>
          <a:xfrm rot="5400000">
            <a:off x="7118476" y="1913831"/>
            <a:ext cx="941319" cy="50587"/>
          </a:xfrm>
          <a:prstGeom prst="rect">
            <a:avLst/>
          </a:prstGeom>
          <a:solidFill>
            <a:srgbClr val="7466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6" name="Овал 55"/>
          <p:cNvSpPr/>
          <p:nvPr/>
        </p:nvSpPr>
        <p:spPr>
          <a:xfrm>
            <a:off x="7349348" y="1002947"/>
            <a:ext cx="462643" cy="462643"/>
          </a:xfrm>
          <a:prstGeom prst="ellipse">
            <a:avLst/>
          </a:prstGeom>
          <a:noFill/>
          <a:ln w="28575">
            <a:solidFill>
              <a:srgbClr val="74665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0" name="Прямоугольник 59"/>
          <p:cNvSpPr/>
          <p:nvPr/>
        </p:nvSpPr>
        <p:spPr>
          <a:xfrm>
            <a:off x="419173" y="1522878"/>
            <a:ext cx="265319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solidFill>
                  <a:srgbClr val="181D21"/>
                </a:solidFill>
                <a:latin typeface="Yu Gothic UI Light" panose="020B0300000000000000" pitchFamily="34" charset="-128"/>
                <a:ea typeface="Yu Gothic UI Light" panose="020B0300000000000000" pitchFamily="34" charset="-128"/>
                <a:cs typeface="Calibri Light" panose="020F0302020204030204" pitchFamily="34" charset="0"/>
              </a:rPr>
              <a:t>макрофаги перемещаются и накапливаются в поражённой области</a:t>
            </a:r>
            <a:endParaRPr lang="ru-RU" sz="1600" dirty="0">
              <a:latin typeface="Yu Gothic UI Light" panose="020B0300000000000000" pitchFamily="34" charset="-128"/>
              <a:ea typeface="Yu Gothic UI Light" panose="020B0300000000000000" pitchFamily="34" charset="-128"/>
              <a:cs typeface="Calibri Light" panose="020F0302020204030204" pitchFamily="34" charset="0"/>
            </a:endParaRPr>
          </a:p>
        </p:txBody>
      </p:sp>
      <p:sp>
        <p:nvSpPr>
          <p:cNvPr id="61" name="Прямоугольник 60"/>
          <p:cNvSpPr/>
          <p:nvPr/>
        </p:nvSpPr>
        <p:spPr>
          <a:xfrm>
            <a:off x="360310" y="2499089"/>
            <a:ext cx="134641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solidFill>
                  <a:schemeClr val="bg1"/>
                </a:solidFill>
                <a:latin typeface="Arial Black" panose="020B0A04020102020204" pitchFamily="34" charset="0"/>
              </a:rPr>
              <a:t>инфильтрация</a:t>
            </a:r>
          </a:p>
        </p:txBody>
      </p:sp>
      <p:sp>
        <p:nvSpPr>
          <p:cNvPr id="62" name="Прямоугольник 61"/>
          <p:cNvSpPr/>
          <p:nvPr/>
        </p:nvSpPr>
        <p:spPr>
          <a:xfrm>
            <a:off x="2213297" y="4420486"/>
            <a:ext cx="316166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>
                <a:solidFill>
                  <a:srgbClr val="181D21"/>
                </a:solidFill>
                <a:latin typeface="Yu Gothic UI Light" panose="020B0300000000000000" pitchFamily="34" charset="-128"/>
                <a:ea typeface="Yu Gothic UI Light" panose="020B0300000000000000" pitchFamily="34" charset="-128"/>
              </a:rPr>
              <a:t>из-за </a:t>
            </a:r>
            <a:r>
              <a:rPr lang="ru-RU" sz="1600" dirty="0">
                <a:solidFill>
                  <a:srgbClr val="181D21"/>
                </a:solidFill>
                <a:latin typeface="Yu Gothic UI Light" panose="020B0300000000000000" pitchFamily="34" charset="-128"/>
                <a:ea typeface="Yu Gothic UI Light" panose="020B0300000000000000" pitchFamily="34" charset="-128"/>
              </a:rPr>
              <a:t>гибели макрофагов и микобактерий клетки организма окисляются и тоже погибают</a:t>
            </a:r>
            <a:endParaRPr lang="ru-RU" sz="1600" dirty="0">
              <a:latin typeface="Yu Gothic UI Light" panose="020B0300000000000000" pitchFamily="34" charset="-128"/>
              <a:ea typeface="Yu Gothic UI Light" panose="020B0300000000000000" pitchFamily="34" charset="-128"/>
            </a:endParaRPr>
          </a:p>
        </p:txBody>
      </p:sp>
      <p:sp>
        <p:nvSpPr>
          <p:cNvPr id="63" name="Прямоугольник 62"/>
          <p:cNvSpPr/>
          <p:nvPr/>
        </p:nvSpPr>
        <p:spPr>
          <a:xfrm>
            <a:off x="4005130" y="1550677"/>
            <a:ext cx="189434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>
                <a:solidFill>
                  <a:srgbClr val="181D21"/>
                </a:solidFill>
                <a:latin typeface="Yu Gothic UI Light" panose="020B0300000000000000" pitchFamily="34" charset="-128"/>
                <a:ea typeface="Yu Gothic UI Light" panose="020B0300000000000000" pitchFamily="34" charset="-128"/>
              </a:rPr>
              <a:t>микобактерии </a:t>
            </a:r>
            <a:r>
              <a:rPr lang="ru-RU" sz="1600" dirty="0">
                <a:solidFill>
                  <a:srgbClr val="181D21"/>
                </a:solidFill>
                <a:latin typeface="Yu Gothic UI Light" panose="020B0300000000000000" pitchFamily="34" charset="-128"/>
                <a:ea typeface="Yu Gothic UI Light" panose="020B0300000000000000" pitchFamily="34" charset="-128"/>
              </a:rPr>
              <a:t>распространяются по организму</a:t>
            </a:r>
            <a:endParaRPr lang="ru-RU" sz="1600" dirty="0">
              <a:latin typeface="Yu Gothic UI Light" panose="020B0300000000000000" pitchFamily="34" charset="-128"/>
              <a:ea typeface="Yu Gothic UI Light" panose="020B0300000000000000" pitchFamily="34" charset="-128"/>
            </a:endParaRPr>
          </a:p>
        </p:txBody>
      </p:sp>
      <p:sp>
        <p:nvSpPr>
          <p:cNvPr id="2048" name="Прямоугольник 2047"/>
          <p:cNvSpPr/>
          <p:nvPr/>
        </p:nvSpPr>
        <p:spPr>
          <a:xfrm>
            <a:off x="5805864" y="4428205"/>
            <a:ext cx="184346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>
                <a:solidFill>
                  <a:srgbClr val="181D21"/>
                </a:solidFill>
                <a:latin typeface="Yu Gothic UI Light" panose="020B0300000000000000" pitchFamily="34" charset="-128"/>
                <a:ea typeface="Yu Gothic UI Light" panose="020B0300000000000000" pitchFamily="34" charset="-128"/>
              </a:rPr>
              <a:t>поражённый </a:t>
            </a:r>
            <a:r>
              <a:rPr lang="ru-RU" sz="1600" dirty="0">
                <a:solidFill>
                  <a:srgbClr val="181D21"/>
                </a:solidFill>
                <a:latin typeface="Yu Gothic UI Light" panose="020B0300000000000000" pitchFamily="34" charset="-128"/>
                <a:ea typeface="Yu Gothic UI Light" panose="020B0300000000000000" pitchFamily="34" charset="-128"/>
              </a:rPr>
              <a:t>орган частично восстанавливается</a:t>
            </a:r>
            <a:endParaRPr lang="ru-RU" sz="1600" dirty="0">
              <a:latin typeface="Yu Gothic UI Light" panose="020B0300000000000000" pitchFamily="34" charset="-128"/>
              <a:ea typeface="Yu Gothic UI Light" panose="020B0300000000000000" pitchFamily="34" charset="-128"/>
            </a:endParaRPr>
          </a:p>
        </p:txBody>
      </p:sp>
      <p:sp>
        <p:nvSpPr>
          <p:cNvPr id="2049" name="Прямоугольник 2048"/>
          <p:cNvSpPr/>
          <p:nvPr/>
        </p:nvSpPr>
        <p:spPr>
          <a:xfrm>
            <a:off x="7638056" y="1575919"/>
            <a:ext cx="184112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>
                <a:solidFill>
                  <a:srgbClr val="181D21"/>
                </a:solidFill>
                <a:latin typeface="Yu Gothic UI Light" panose="020B0300000000000000" pitchFamily="34" charset="-128"/>
                <a:ea typeface="Yu Gothic UI Light" panose="020B0300000000000000" pitchFamily="34" charset="-128"/>
              </a:rPr>
              <a:t>экссудат </a:t>
            </a:r>
            <a:r>
              <a:rPr lang="ru-RU" sz="1600" dirty="0">
                <a:solidFill>
                  <a:srgbClr val="181D21"/>
                </a:solidFill>
                <a:latin typeface="Yu Gothic UI Light" panose="020B0300000000000000" pitchFamily="34" charset="-128"/>
                <a:ea typeface="Yu Gothic UI Light" panose="020B0300000000000000" pitchFamily="34" charset="-128"/>
              </a:rPr>
              <a:t>рассасывается, отёк </a:t>
            </a:r>
            <a:r>
              <a:rPr lang="ru-RU" sz="1600" dirty="0" smtClean="0">
                <a:solidFill>
                  <a:srgbClr val="181D21"/>
                </a:solidFill>
                <a:latin typeface="Yu Gothic UI Light" panose="020B0300000000000000" pitchFamily="34" charset="-128"/>
                <a:ea typeface="Yu Gothic UI Light" panose="020B0300000000000000" pitchFamily="34" charset="-128"/>
              </a:rPr>
              <a:t>уходит</a:t>
            </a:r>
            <a:endParaRPr lang="ru-RU" sz="1600" dirty="0">
              <a:solidFill>
                <a:srgbClr val="181D21"/>
              </a:solidFill>
              <a:latin typeface="Yu Gothic UI Light" panose="020B0300000000000000" pitchFamily="34" charset="-128"/>
              <a:ea typeface="Yu Gothic UI Light" panose="020B0300000000000000" pitchFamily="34" charset="-128"/>
            </a:endParaRPr>
          </a:p>
        </p:txBody>
      </p:sp>
      <p:sp>
        <p:nvSpPr>
          <p:cNvPr id="2051" name="Прямоугольник 2050"/>
          <p:cNvSpPr/>
          <p:nvPr/>
        </p:nvSpPr>
        <p:spPr>
          <a:xfrm>
            <a:off x="9420038" y="4384770"/>
            <a:ext cx="244663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400" dirty="0" smtClean="0">
                <a:solidFill>
                  <a:srgbClr val="181D21"/>
                </a:solidFill>
                <a:latin typeface="Yu Gothic UI Light" panose="020B0300000000000000" pitchFamily="34" charset="-128"/>
                <a:ea typeface="Yu Gothic UI Light" panose="020B0300000000000000" pitchFamily="34" charset="-128"/>
              </a:rPr>
              <a:t>повреждённая </a:t>
            </a:r>
            <a:r>
              <a:rPr lang="ru-RU" sz="1400" dirty="0">
                <a:solidFill>
                  <a:srgbClr val="181D21"/>
                </a:solidFill>
                <a:latin typeface="Yu Gothic UI Light" panose="020B0300000000000000" pitchFamily="34" charset="-128"/>
                <a:ea typeface="Yu Gothic UI Light" panose="020B0300000000000000" pitchFamily="34" charset="-128"/>
              </a:rPr>
              <a:t>ткань замещается на соединительную, т. е. появляется рубец</a:t>
            </a:r>
            <a:endParaRPr lang="ru-RU" sz="1400" dirty="0">
              <a:latin typeface="Yu Gothic UI Light" panose="020B0300000000000000" pitchFamily="34" charset="-128"/>
              <a:ea typeface="Yu Gothic UI Light" panose="020B0300000000000000" pitchFamily="34" charset="-128"/>
            </a:endParaRPr>
          </a:p>
        </p:txBody>
      </p:sp>
      <p:sp>
        <p:nvSpPr>
          <p:cNvPr id="2052" name="Прямоугольник 2051"/>
          <p:cNvSpPr/>
          <p:nvPr/>
        </p:nvSpPr>
        <p:spPr>
          <a:xfrm>
            <a:off x="2257210" y="2549282"/>
            <a:ext cx="11063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>
                <a:solidFill>
                  <a:schemeClr val="bg1"/>
                </a:solidFill>
                <a:latin typeface="Arial Black" panose="020B0A04020102020204" pitchFamily="34" charset="0"/>
              </a:rPr>
              <a:t>распад</a:t>
            </a:r>
          </a:p>
        </p:txBody>
      </p:sp>
      <p:sp>
        <p:nvSpPr>
          <p:cNvPr id="2053" name="Прямоугольник 2052"/>
          <p:cNvSpPr/>
          <p:nvPr/>
        </p:nvSpPr>
        <p:spPr>
          <a:xfrm>
            <a:off x="3915325" y="2498173"/>
            <a:ext cx="142849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solidFill>
                  <a:schemeClr val="bg1"/>
                </a:solidFill>
                <a:latin typeface="Arial Black" panose="020B0A04020102020204" pitchFamily="34" charset="0"/>
              </a:rPr>
              <a:t>обсеменение</a:t>
            </a:r>
          </a:p>
        </p:txBody>
      </p:sp>
      <p:sp>
        <p:nvSpPr>
          <p:cNvPr id="2054" name="Прямоугольник 2053"/>
          <p:cNvSpPr/>
          <p:nvPr/>
        </p:nvSpPr>
        <p:spPr>
          <a:xfrm>
            <a:off x="5798352" y="2467281"/>
            <a:ext cx="11867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solidFill>
                  <a:schemeClr val="bg1"/>
                </a:solidFill>
                <a:latin typeface="Arial Black" panose="020B0A04020102020204" pitchFamily="34" charset="0"/>
              </a:rPr>
              <a:t>рассасывание</a:t>
            </a:r>
          </a:p>
        </p:txBody>
      </p:sp>
      <p:sp>
        <p:nvSpPr>
          <p:cNvPr id="2055" name="Прямоугольник 2054"/>
          <p:cNvSpPr/>
          <p:nvPr/>
        </p:nvSpPr>
        <p:spPr>
          <a:xfrm>
            <a:off x="7687689" y="2404049"/>
            <a:ext cx="106919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solidFill>
                  <a:schemeClr val="bg1"/>
                </a:solidFill>
                <a:latin typeface="Arial Black" panose="020B0A04020102020204" pitchFamily="34" charset="0"/>
              </a:rPr>
              <a:t>уплотнение</a:t>
            </a:r>
          </a:p>
        </p:txBody>
      </p:sp>
      <p:sp>
        <p:nvSpPr>
          <p:cNvPr id="2056" name="Прямоугольник 2055"/>
          <p:cNvSpPr/>
          <p:nvPr/>
        </p:nvSpPr>
        <p:spPr>
          <a:xfrm>
            <a:off x="9417665" y="2467281"/>
            <a:ext cx="117971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>
                <a:solidFill>
                  <a:schemeClr val="bg1"/>
                </a:solidFill>
                <a:latin typeface="Arial Black" panose="020B0A04020102020204" pitchFamily="34" charset="0"/>
              </a:rPr>
              <a:t>рубцевание</a:t>
            </a:r>
          </a:p>
        </p:txBody>
      </p:sp>
      <p:sp>
        <p:nvSpPr>
          <p:cNvPr id="73" name="TextBox 72"/>
          <p:cNvSpPr txBox="1"/>
          <p:nvPr/>
        </p:nvSpPr>
        <p:spPr>
          <a:xfrm>
            <a:off x="1197888" y="5277322"/>
            <a:ext cx="14876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rgbClr val="FE3F5E"/>
                </a:solidFill>
              </a:rPr>
              <a:t>2</a:t>
            </a:r>
            <a:r>
              <a:rPr lang="ru-RU" dirty="0" smtClean="0">
                <a:solidFill>
                  <a:srgbClr val="FE3F5E"/>
                </a:solidFill>
              </a:rPr>
              <a:t> фаза</a:t>
            </a:r>
            <a:endParaRPr lang="ru-RU" dirty="0">
              <a:solidFill>
                <a:srgbClr val="FE3F5E"/>
              </a:solidFill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4216708" y="1057654"/>
            <a:ext cx="14876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rgbClr val="018496"/>
                </a:solidFill>
              </a:rPr>
              <a:t>3</a:t>
            </a:r>
            <a:r>
              <a:rPr lang="ru-RU" dirty="0" smtClean="0">
                <a:solidFill>
                  <a:srgbClr val="018496"/>
                </a:solidFill>
              </a:rPr>
              <a:t> фаза</a:t>
            </a:r>
            <a:endParaRPr lang="ru-RU" dirty="0">
              <a:solidFill>
                <a:srgbClr val="018496"/>
              </a:solidFill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602062" y="1099131"/>
            <a:ext cx="14876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FBB730"/>
                </a:solidFill>
              </a:rPr>
              <a:t>1 фаза</a:t>
            </a:r>
            <a:endParaRPr lang="ru-RU" dirty="0">
              <a:solidFill>
                <a:srgbClr val="FBB730"/>
              </a:solidFill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7814796" y="1042392"/>
            <a:ext cx="14876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74665D"/>
                </a:solidFill>
              </a:rPr>
              <a:t>5 фаза</a:t>
            </a:r>
            <a:endParaRPr lang="ru-RU" dirty="0">
              <a:solidFill>
                <a:srgbClr val="74665D"/>
              </a:solidFill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8377316" y="5298085"/>
            <a:ext cx="14876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rgbClr val="3AC6DF"/>
                </a:solidFill>
              </a:rPr>
              <a:t>6</a:t>
            </a:r>
            <a:r>
              <a:rPr lang="ru-RU" dirty="0" smtClean="0">
                <a:solidFill>
                  <a:srgbClr val="3AC6DF"/>
                </a:solidFill>
              </a:rPr>
              <a:t> фаза</a:t>
            </a:r>
            <a:endParaRPr lang="ru-RU" dirty="0">
              <a:solidFill>
                <a:srgbClr val="3AC6DF"/>
              </a:solidFill>
            </a:endParaRPr>
          </a:p>
        </p:txBody>
      </p:sp>
      <p:cxnSp>
        <p:nvCxnSpPr>
          <p:cNvPr id="79" name="Прямая соединительная линия 78"/>
          <p:cNvCxnSpPr/>
          <p:nvPr/>
        </p:nvCxnSpPr>
        <p:spPr>
          <a:xfrm>
            <a:off x="158496" y="356616"/>
            <a:ext cx="4905117" cy="0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Прямая соединительная линия 79"/>
          <p:cNvCxnSpPr/>
          <p:nvPr/>
        </p:nvCxnSpPr>
        <p:spPr>
          <a:xfrm>
            <a:off x="7120469" y="356616"/>
            <a:ext cx="4922179" cy="0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771512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58780" y="0"/>
            <a:ext cx="894507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dirty="0">
                <a:solidFill>
                  <a:srgbClr val="C00000"/>
                </a:solidFill>
                <a:latin typeface="Monotype Corsiva" panose="03010101010201010101" pitchFamily="66" charset="0"/>
              </a:rPr>
              <a:t>Выделяют несколько фаз туберкулёзного </a:t>
            </a:r>
            <a:r>
              <a:rPr lang="ru-RU" sz="3600" dirty="0" smtClean="0">
                <a:solidFill>
                  <a:srgbClr val="C00000"/>
                </a:solidFill>
                <a:latin typeface="Monotype Corsiva" panose="03010101010201010101" pitchFamily="66" charset="0"/>
              </a:rPr>
              <a:t>процесса</a:t>
            </a:r>
            <a:endParaRPr lang="ru-RU" sz="3600" dirty="0">
              <a:solidFill>
                <a:srgbClr val="C00000"/>
              </a:solidFill>
              <a:latin typeface="Monotype Corsiva" panose="03010101010201010101" pitchFamily="66" charset="0"/>
            </a:endParaRPr>
          </a:p>
        </p:txBody>
      </p:sp>
      <p:cxnSp>
        <p:nvCxnSpPr>
          <p:cNvPr id="3" name="Прямая соединительная линия 2"/>
          <p:cNvCxnSpPr/>
          <p:nvPr/>
        </p:nvCxnSpPr>
        <p:spPr>
          <a:xfrm>
            <a:off x="158496" y="356616"/>
            <a:ext cx="1500284" cy="0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Picture 4" descr="Фагоцитоз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211" y="646331"/>
            <a:ext cx="5172075" cy="304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5692876" y="954344"/>
            <a:ext cx="6096000" cy="224676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000" i="1" dirty="0" smtClean="0">
                <a:solidFill>
                  <a:srgbClr val="181D21"/>
                </a:solidFill>
                <a:latin typeface="Book Antiqua" panose="02040602050305030304" pitchFamily="18" charset="0"/>
              </a:rPr>
              <a:t>При </a:t>
            </a:r>
            <a:r>
              <a:rPr lang="ru-RU" sz="2000" i="1" dirty="0">
                <a:solidFill>
                  <a:srgbClr val="181D21"/>
                </a:solidFill>
                <a:latin typeface="Book Antiqua" panose="02040602050305030304" pitchFamily="18" charset="0"/>
              </a:rPr>
              <a:t>вдыхании инфицированных частиц из воздуха бактерии попадают в лёгкие и начинают размножаться в альвеолах — маленьких воздушных мешочках лёгких. В норме здесь происходит фагоцитоз макрофагами — защитная реакция организма, при которой микобактерии туберкулёза обычно уничтожаются.</a:t>
            </a:r>
            <a:endParaRPr lang="ru-RU" sz="2000" i="1" dirty="0">
              <a:latin typeface="Book Antiqua" panose="0204060205030503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58495" y="3798839"/>
            <a:ext cx="11630381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i="1" dirty="0">
                <a:solidFill>
                  <a:srgbClr val="181D21"/>
                </a:solidFill>
                <a:latin typeface="Book Antiqua" panose="02040602050305030304" pitchFamily="18" charset="0"/>
              </a:rPr>
              <a:t>Если иммунные клетки ослаблены и их переваривающая способность снижена, микобактерия выживает внутри макрофага. Размножаясь, она разрушает его, и огромное количество микробов выходит в межклеточное пространство. Таким образом формируется первичное поражение</a:t>
            </a:r>
            <a:r>
              <a:rPr lang="ru-RU" sz="2000" i="1" dirty="0" smtClean="0">
                <a:solidFill>
                  <a:srgbClr val="181D21"/>
                </a:solidFill>
                <a:latin typeface="Book Antiqua" panose="02040602050305030304" pitchFamily="18" charset="0"/>
              </a:rPr>
              <a:t>.</a:t>
            </a:r>
          </a:p>
          <a:p>
            <a:endParaRPr lang="ru-RU" sz="2000" i="1" dirty="0">
              <a:solidFill>
                <a:srgbClr val="181D21"/>
              </a:solidFill>
              <a:latin typeface="Book Antiqua" panose="02040602050305030304" pitchFamily="18" charset="0"/>
            </a:endParaRPr>
          </a:p>
          <a:p>
            <a:r>
              <a:rPr lang="ru-RU" sz="2000" i="1" dirty="0">
                <a:solidFill>
                  <a:srgbClr val="181D21"/>
                </a:solidFill>
                <a:latin typeface="Book Antiqua" panose="02040602050305030304" pitchFamily="18" charset="0"/>
              </a:rPr>
              <a:t>Через кровь или лимфатическую систему инфекция из первичного очага попадает в половые органы, в основном в маточные трубы. Болезнь может развиваться 7–12 лет и часто протекает бессимптомно </a:t>
            </a:r>
            <a:r>
              <a:rPr lang="ru-RU" sz="2000" i="1" dirty="0" smtClean="0">
                <a:solidFill>
                  <a:srgbClr val="181D21"/>
                </a:solidFill>
                <a:latin typeface="Book Antiqua" panose="02040602050305030304" pitchFamily="18" charset="0"/>
              </a:rPr>
              <a:t>. </a:t>
            </a:r>
            <a:r>
              <a:rPr lang="ru-RU" sz="2000" i="1" dirty="0">
                <a:solidFill>
                  <a:srgbClr val="181D21"/>
                </a:solidFill>
                <a:latin typeface="Book Antiqua" panose="02040602050305030304" pitchFamily="18" charset="0"/>
              </a:rPr>
              <a:t>После наступления 18-летнего возраста под воздействием половых гормонов усиливается кровоснабжение органов малого таза и процесс активизируется. Без адекватного лечения заболевание развивается и поражает всё больше органов малого таза.</a:t>
            </a:r>
            <a:endParaRPr lang="ru-RU" sz="2000" b="0" i="1" dirty="0">
              <a:solidFill>
                <a:srgbClr val="181D21"/>
              </a:solidFill>
              <a:effectLst/>
              <a:latin typeface="Book Antiqua" panose="020406020503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9207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7986" y="73560"/>
            <a:ext cx="1207401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i="1" dirty="0" smtClean="0">
                <a:solidFill>
                  <a:schemeClr val="accent5">
                    <a:lumMod val="75000"/>
                  </a:schemeClr>
                </a:solidFill>
                <a:effectLst/>
                <a:latin typeface="Book Antiqua" panose="02040602050305030304" pitchFamily="18" charset="0"/>
              </a:rPr>
              <a:t>В очагах поражения</a:t>
            </a:r>
            <a:r>
              <a:rPr lang="ru-RU" sz="2400" b="0" i="1" dirty="0" smtClean="0">
                <a:solidFill>
                  <a:schemeClr val="accent5">
                    <a:lumMod val="75000"/>
                  </a:schemeClr>
                </a:solidFill>
                <a:effectLst/>
                <a:latin typeface="Book Antiqua" panose="02040602050305030304" pitchFamily="18" charset="0"/>
              </a:rPr>
              <a:t> развиваются экссудация и пролиферация тканевых элементов, казеозные некрозы. </a:t>
            </a:r>
            <a:endParaRPr lang="ru-RU" sz="2400" b="0" i="1" dirty="0" smtClean="0">
              <a:solidFill>
                <a:schemeClr val="accent5">
                  <a:lumMod val="75000"/>
                </a:schemeClr>
              </a:solidFill>
              <a:effectLst/>
              <a:latin typeface="Book Antiqua" panose="02040602050305030304" pitchFamily="18" charset="0"/>
            </a:endParaRPr>
          </a:p>
          <a:p>
            <a:r>
              <a:rPr lang="ru-RU" sz="2400" b="0" i="1" u="sng" dirty="0" smtClean="0">
                <a:solidFill>
                  <a:srgbClr val="333333"/>
                </a:solidFill>
                <a:effectLst/>
                <a:latin typeface="Book Antiqua" panose="02040602050305030304" pitchFamily="18" charset="0"/>
              </a:rPr>
              <a:t>Например</a:t>
            </a:r>
            <a:r>
              <a:rPr lang="ru-RU" b="0" i="1" dirty="0" smtClean="0">
                <a:solidFill>
                  <a:srgbClr val="333333"/>
                </a:solidFill>
                <a:effectLst/>
                <a:latin typeface="Book Antiqua" panose="02040602050305030304" pitchFamily="18" charset="0"/>
              </a:rPr>
              <a:t>: </a:t>
            </a:r>
          </a:p>
        </p:txBody>
      </p:sp>
      <p:pic>
        <p:nvPicPr>
          <p:cNvPr id="9218" name="Picture 2" descr="Пиосальпинкс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6852" y="673724"/>
            <a:ext cx="3320010" cy="272240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17985" y="1273889"/>
            <a:ext cx="7846143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ru-RU" sz="2400" b="1" i="1" dirty="0">
                <a:solidFill>
                  <a:srgbClr val="333333"/>
                </a:solidFill>
                <a:latin typeface="Book Antiqua" panose="02040602050305030304" pitchFamily="18" charset="0"/>
              </a:rPr>
              <a:t>Туберкулёз маточных труб</a:t>
            </a:r>
            <a:r>
              <a:rPr lang="ru-RU" sz="2400" i="1" dirty="0">
                <a:solidFill>
                  <a:srgbClr val="333333"/>
                </a:solidFill>
                <a:latin typeface="Book Antiqua" panose="02040602050305030304" pitchFamily="18" charset="0"/>
              </a:rPr>
              <a:t> часто заканчивается их облитерацией, экссудативно-пролиферативные процессы могут привести к образованию пиосальпинкса</a:t>
            </a:r>
            <a:r>
              <a:rPr lang="ru-RU" sz="2400" i="1" dirty="0" smtClean="0">
                <a:solidFill>
                  <a:srgbClr val="333333"/>
                </a:solidFill>
                <a:latin typeface="Book Antiqua" panose="02040602050305030304" pitchFamily="18" charset="0"/>
              </a:rPr>
              <a:t>.</a:t>
            </a:r>
          </a:p>
          <a:p>
            <a:pPr>
              <a:buFont typeface="Arial" panose="020B0604020202020204" pitchFamily="34" charset="0"/>
              <a:buChar char="•"/>
            </a:pPr>
            <a:endParaRPr lang="ru-RU" sz="2400" i="1" dirty="0" smtClean="0">
              <a:solidFill>
                <a:srgbClr val="333333"/>
              </a:solidFill>
              <a:latin typeface="Book Antiqua" panose="0204060205030503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endParaRPr lang="ru-RU" sz="2400" i="1" dirty="0">
              <a:solidFill>
                <a:srgbClr val="333333"/>
              </a:solidFill>
              <a:latin typeface="Book Antiqua" panose="0204060205030503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endParaRPr lang="ru-RU" sz="2400" i="1" dirty="0" smtClean="0">
              <a:solidFill>
                <a:srgbClr val="333333"/>
              </a:solidFill>
              <a:latin typeface="Book Antiqua" panose="0204060205030503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endParaRPr lang="ru-RU" sz="2400" i="1" dirty="0">
              <a:solidFill>
                <a:srgbClr val="333333"/>
              </a:solidFill>
              <a:latin typeface="Book Antiqua" panose="0204060205030503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endParaRPr lang="ru-RU" sz="2400" i="1" dirty="0" smtClean="0">
              <a:solidFill>
                <a:srgbClr val="333333"/>
              </a:solidFill>
              <a:latin typeface="Book Antiqua" panose="0204060205030503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endParaRPr lang="ru-RU" sz="2400" i="1" dirty="0">
              <a:solidFill>
                <a:srgbClr val="333333"/>
              </a:solidFill>
              <a:latin typeface="Book Antiqua" panose="0204060205030503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ru-RU" sz="2400" b="1" i="1" dirty="0">
                <a:solidFill>
                  <a:srgbClr val="333333"/>
                </a:solidFill>
                <a:latin typeface="Book Antiqua" panose="02040602050305030304" pitchFamily="18" charset="0"/>
              </a:rPr>
              <a:t>При туберкулёзном эндометрите</a:t>
            </a:r>
            <a:r>
              <a:rPr lang="ru-RU" sz="2400" i="1" dirty="0">
                <a:solidFill>
                  <a:srgbClr val="333333"/>
                </a:solidFill>
                <a:latin typeface="Book Antiqua" panose="02040602050305030304" pitchFamily="18" charset="0"/>
              </a:rPr>
              <a:t> преобладают продуктивные изменения — туберкулёзные бугорки, казеозные некрозы отдельных участков.</a:t>
            </a:r>
            <a:endParaRPr lang="ru-RU" sz="2400" i="1" dirty="0">
              <a:solidFill>
                <a:srgbClr val="333333"/>
              </a:solidFill>
              <a:latin typeface="Book Antiqua" panose="02040602050305030304" pitchFamily="18" charset="0"/>
            </a:endParaRPr>
          </a:p>
        </p:txBody>
      </p:sp>
      <p:pic>
        <p:nvPicPr>
          <p:cNvPr id="9220" name="Picture 4" descr="https://avatars.mds.yandex.net/i?id=f2bb0cf5fd288ab1bf2e9b17b265d22aa7dcee3e-10702327-images-thumbs&amp;n=1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45" t="13234" r="12581" b="7735"/>
          <a:stretch/>
        </p:blipFill>
        <p:spPr bwMode="auto">
          <a:xfrm>
            <a:off x="8077081" y="3764732"/>
            <a:ext cx="3529781" cy="271095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01251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780107" y="4354918"/>
            <a:ext cx="2776557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i="1" dirty="0" smtClean="0">
                <a:solidFill>
                  <a:srgbClr val="333333"/>
                </a:solidFill>
                <a:latin typeface="Book Antiqua" panose="02040602050305030304" pitchFamily="18" charset="0"/>
              </a:rPr>
              <a:t>-</a:t>
            </a:r>
            <a:r>
              <a:rPr lang="ru-RU" i="1" dirty="0" smtClean="0">
                <a:solidFill>
                  <a:srgbClr val="333333"/>
                </a:solidFill>
                <a:effectLst/>
                <a:latin typeface="Book Antiqua" panose="02040602050305030304" pitchFamily="18" charset="0"/>
              </a:rPr>
              <a:t>субфебрилитет</a:t>
            </a:r>
          </a:p>
          <a:p>
            <a:r>
              <a:rPr lang="ru-RU" i="1" dirty="0">
                <a:solidFill>
                  <a:srgbClr val="333333"/>
                </a:solidFill>
                <a:latin typeface="Book Antiqua" panose="02040602050305030304" pitchFamily="18" charset="0"/>
              </a:rPr>
              <a:t>-</a:t>
            </a:r>
            <a:r>
              <a:rPr lang="ru-RU" i="1" dirty="0" smtClean="0">
                <a:solidFill>
                  <a:srgbClr val="333333"/>
                </a:solidFill>
                <a:effectLst/>
                <a:latin typeface="Book Antiqua" panose="02040602050305030304" pitchFamily="18" charset="0"/>
              </a:rPr>
              <a:t>потливость </a:t>
            </a:r>
            <a:r>
              <a:rPr lang="ru-RU" i="1" dirty="0" smtClean="0">
                <a:solidFill>
                  <a:srgbClr val="333333"/>
                </a:solidFill>
                <a:effectLst/>
                <a:latin typeface="Book Antiqua" panose="02040602050305030304" pitchFamily="18" charset="0"/>
              </a:rPr>
              <a:t>по </a:t>
            </a:r>
            <a:r>
              <a:rPr lang="ru-RU" i="1" dirty="0" smtClean="0">
                <a:solidFill>
                  <a:srgbClr val="333333"/>
                </a:solidFill>
                <a:effectLst/>
                <a:latin typeface="Book Antiqua" panose="02040602050305030304" pitchFamily="18" charset="0"/>
              </a:rPr>
              <a:t>ночам </a:t>
            </a:r>
          </a:p>
          <a:p>
            <a:r>
              <a:rPr lang="ru-RU" i="1" dirty="0" smtClean="0">
                <a:solidFill>
                  <a:srgbClr val="333333"/>
                </a:solidFill>
                <a:effectLst/>
                <a:latin typeface="Book Antiqua" panose="02040602050305030304" pitchFamily="18" charset="0"/>
              </a:rPr>
              <a:t>(ночной </a:t>
            </a:r>
            <a:r>
              <a:rPr lang="ru-RU" i="1" dirty="0" err="1" smtClean="0">
                <a:solidFill>
                  <a:srgbClr val="333333"/>
                </a:solidFill>
                <a:effectLst/>
                <a:latin typeface="Book Antiqua" panose="02040602050305030304" pitchFamily="18" charset="0"/>
              </a:rPr>
              <a:t>гипергидроз</a:t>
            </a:r>
            <a:r>
              <a:rPr lang="ru-RU" i="1" dirty="0" smtClean="0">
                <a:solidFill>
                  <a:srgbClr val="333333"/>
                </a:solidFill>
                <a:effectLst/>
                <a:latin typeface="Book Antiqua" panose="02040602050305030304" pitchFamily="18" charset="0"/>
              </a:rPr>
              <a:t>) </a:t>
            </a:r>
          </a:p>
          <a:p>
            <a:r>
              <a:rPr lang="ru-RU" i="1" dirty="0">
                <a:solidFill>
                  <a:srgbClr val="333333"/>
                </a:solidFill>
                <a:latin typeface="Book Antiqua" panose="02040602050305030304" pitchFamily="18" charset="0"/>
              </a:rPr>
              <a:t>-</a:t>
            </a:r>
            <a:r>
              <a:rPr lang="ru-RU" i="1" dirty="0" smtClean="0">
                <a:solidFill>
                  <a:srgbClr val="333333"/>
                </a:solidFill>
                <a:effectLst/>
                <a:latin typeface="Book Antiqua" panose="02040602050305030304" pitchFamily="18" charset="0"/>
              </a:rPr>
              <a:t>слабость</a:t>
            </a:r>
          </a:p>
          <a:p>
            <a:r>
              <a:rPr lang="ru-RU" i="1" dirty="0">
                <a:solidFill>
                  <a:srgbClr val="333333"/>
                </a:solidFill>
                <a:latin typeface="Book Antiqua" panose="02040602050305030304" pitchFamily="18" charset="0"/>
              </a:rPr>
              <a:t>-</a:t>
            </a:r>
            <a:r>
              <a:rPr lang="ru-RU" i="1" dirty="0" smtClean="0">
                <a:solidFill>
                  <a:srgbClr val="333333"/>
                </a:solidFill>
                <a:effectLst/>
                <a:latin typeface="Book Antiqua" panose="02040602050305030304" pitchFamily="18" charset="0"/>
              </a:rPr>
              <a:t>похудение</a:t>
            </a:r>
          </a:p>
          <a:p>
            <a:r>
              <a:rPr lang="ru-RU" i="1" dirty="0">
                <a:solidFill>
                  <a:srgbClr val="333333"/>
                </a:solidFill>
                <a:latin typeface="Book Antiqua" panose="02040602050305030304" pitchFamily="18" charset="0"/>
              </a:rPr>
              <a:t>-</a:t>
            </a:r>
            <a:r>
              <a:rPr lang="ru-RU" i="1" dirty="0" smtClean="0">
                <a:solidFill>
                  <a:srgbClr val="333333"/>
                </a:solidFill>
                <a:effectLst/>
                <a:latin typeface="Book Antiqua" panose="02040602050305030304" pitchFamily="18" charset="0"/>
              </a:rPr>
              <a:t>нарушение аппетита</a:t>
            </a:r>
          </a:p>
          <a:p>
            <a:r>
              <a:rPr lang="ru-RU" i="1" dirty="0">
                <a:solidFill>
                  <a:srgbClr val="333333"/>
                </a:solidFill>
                <a:latin typeface="Book Antiqua" panose="02040602050305030304" pitchFamily="18" charset="0"/>
              </a:rPr>
              <a:t>-</a:t>
            </a:r>
            <a:r>
              <a:rPr lang="ru-RU" i="1" dirty="0" smtClean="0">
                <a:solidFill>
                  <a:srgbClr val="333333"/>
                </a:solidFill>
                <a:effectLst/>
                <a:latin typeface="Book Antiqua" panose="02040602050305030304" pitchFamily="18" charset="0"/>
              </a:rPr>
              <a:t>быстрая утомляемость</a:t>
            </a:r>
            <a:endParaRPr lang="ru-RU" i="1" dirty="0">
              <a:solidFill>
                <a:srgbClr val="333333"/>
              </a:solidFill>
              <a:effectLst/>
              <a:latin typeface="Book Antiqua" panose="02040602050305030304" pitchFamily="18" charset="0"/>
            </a:endParaRPr>
          </a:p>
        </p:txBody>
      </p:sp>
      <p:sp>
        <p:nvSpPr>
          <p:cNvPr id="5" name="Шестиугольник 4"/>
          <p:cNvSpPr/>
          <p:nvPr/>
        </p:nvSpPr>
        <p:spPr>
          <a:xfrm>
            <a:off x="6891730" y="666182"/>
            <a:ext cx="1982458" cy="1699250"/>
          </a:xfrm>
          <a:prstGeom prst="hexagon">
            <a:avLst/>
          </a:prstGeom>
          <a:solidFill>
            <a:srgbClr val="C1DCFF">
              <a:alpha val="89804"/>
            </a:srgbClr>
          </a:solidFill>
          <a:ln w="76200">
            <a:solidFill>
              <a:schemeClr val="accent1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Шестиугольник 5"/>
          <p:cNvSpPr/>
          <p:nvPr/>
        </p:nvSpPr>
        <p:spPr>
          <a:xfrm>
            <a:off x="8573002" y="1594899"/>
            <a:ext cx="1982458" cy="1699250"/>
          </a:xfrm>
          <a:prstGeom prst="hexagon">
            <a:avLst/>
          </a:prstGeom>
          <a:solidFill>
            <a:srgbClr val="C1DCFF">
              <a:alpha val="89804"/>
            </a:srgbClr>
          </a:solidFill>
          <a:ln w="76200">
            <a:solidFill>
              <a:schemeClr val="accent1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Шестиугольник 6"/>
          <p:cNvSpPr/>
          <p:nvPr/>
        </p:nvSpPr>
        <p:spPr>
          <a:xfrm>
            <a:off x="5183010" y="1561519"/>
            <a:ext cx="1982458" cy="1699250"/>
          </a:xfrm>
          <a:prstGeom prst="hexagon">
            <a:avLst/>
          </a:prstGeom>
          <a:solidFill>
            <a:srgbClr val="C1DCFF">
              <a:alpha val="89804"/>
            </a:srgbClr>
          </a:solidFill>
          <a:ln w="76200">
            <a:solidFill>
              <a:schemeClr val="accent1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Шестиугольник 7"/>
          <p:cNvSpPr/>
          <p:nvPr/>
        </p:nvSpPr>
        <p:spPr>
          <a:xfrm>
            <a:off x="3503486" y="660611"/>
            <a:ext cx="1982458" cy="1699250"/>
          </a:xfrm>
          <a:prstGeom prst="hexagon">
            <a:avLst/>
          </a:prstGeom>
          <a:solidFill>
            <a:srgbClr val="C1DCFF">
              <a:alpha val="89804"/>
            </a:srgbClr>
          </a:solidFill>
          <a:ln w="76200">
            <a:solidFill>
              <a:schemeClr val="accent1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0" y="0"/>
            <a:ext cx="12192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>
                <a:solidFill>
                  <a:srgbClr val="C00000"/>
                </a:solidFill>
                <a:latin typeface="Monotype Corsiva" panose="03010101010201010101" pitchFamily="66" charset="0"/>
              </a:rPr>
              <a:t>Клинические проявления</a:t>
            </a:r>
            <a:endParaRPr lang="ru-RU" dirty="0">
              <a:solidFill>
                <a:srgbClr val="C0000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12" name="Шестиугольник 11"/>
          <p:cNvSpPr/>
          <p:nvPr/>
        </p:nvSpPr>
        <p:spPr>
          <a:xfrm>
            <a:off x="1821976" y="1575143"/>
            <a:ext cx="1982458" cy="1699250"/>
          </a:xfrm>
          <a:prstGeom prst="hexagon">
            <a:avLst/>
          </a:prstGeom>
          <a:solidFill>
            <a:srgbClr val="C1DCFF">
              <a:alpha val="89804"/>
            </a:srgbClr>
          </a:solidFill>
          <a:ln w="76200">
            <a:solidFill>
              <a:schemeClr val="accent1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Шестиугольник 12"/>
          <p:cNvSpPr/>
          <p:nvPr/>
        </p:nvSpPr>
        <p:spPr>
          <a:xfrm>
            <a:off x="117209" y="669048"/>
            <a:ext cx="1982458" cy="1699250"/>
          </a:xfrm>
          <a:prstGeom prst="hexagon">
            <a:avLst/>
          </a:prstGeom>
          <a:solidFill>
            <a:srgbClr val="C1DCFF">
              <a:alpha val="89804"/>
            </a:srgbClr>
          </a:solidFill>
          <a:ln w="76200">
            <a:solidFill>
              <a:schemeClr val="accent1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/>
          <p:cNvSpPr/>
          <p:nvPr/>
        </p:nvSpPr>
        <p:spPr>
          <a:xfrm>
            <a:off x="1784433" y="3292677"/>
            <a:ext cx="207920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i="1" dirty="0" smtClean="0">
                <a:solidFill>
                  <a:srgbClr val="333333"/>
                </a:solidFill>
                <a:latin typeface="Book Antiqua" panose="02040602050305030304" pitchFamily="18" charset="0"/>
              </a:rPr>
              <a:t>нарушения цикла</a:t>
            </a:r>
          </a:p>
          <a:p>
            <a:pPr algn="ctr"/>
            <a:r>
              <a:rPr lang="ru-RU" i="1" dirty="0" smtClean="0">
                <a:solidFill>
                  <a:srgbClr val="333333"/>
                </a:solidFill>
                <a:latin typeface="Book Antiqua" panose="02040602050305030304" pitchFamily="18" charset="0"/>
              </a:rPr>
              <a:t>-олигоменорея</a:t>
            </a:r>
          </a:p>
          <a:p>
            <a:pPr algn="ctr"/>
            <a:r>
              <a:rPr lang="ru-RU" i="1" dirty="0" smtClean="0">
                <a:solidFill>
                  <a:srgbClr val="333333"/>
                </a:solidFill>
                <a:latin typeface="Book Antiqua" panose="02040602050305030304" pitchFamily="18" charset="0"/>
              </a:rPr>
              <a:t>-аменорея</a:t>
            </a:r>
          </a:p>
          <a:p>
            <a:pPr algn="ctr"/>
            <a:endParaRPr lang="ru-RU" i="1" dirty="0">
              <a:latin typeface="Book Antiqua" panose="02040602050305030304" pitchFamily="18" charset="0"/>
            </a:endParaRPr>
          </a:p>
        </p:txBody>
      </p:sp>
      <p:sp>
        <p:nvSpPr>
          <p:cNvPr id="19" name="Прямоугольник 18"/>
          <p:cNvSpPr/>
          <p:nvPr/>
        </p:nvSpPr>
        <p:spPr>
          <a:xfrm>
            <a:off x="3788674" y="2410173"/>
            <a:ext cx="14285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i="1" dirty="0" err="1" smtClean="0">
                <a:solidFill>
                  <a:srgbClr val="333333"/>
                </a:solidFill>
                <a:latin typeface="Book Antiqua" panose="02040602050305030304" pitchFamily="18" charset="0"/>
              </a:rPr>
              <a:t>диспареуния</a:t>
            </a:r>
            <a:endParaRPr lang="ru-RU" i="1" dirty="0">
              <a:solidFill>
                <a:srgbClr val="333333"/>
              </a:solidFill>
              <a:latin typeface="Book Antiqua" panose="02040602050305030304" pitchFamily="18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-42849" y="6097641"/>
            <a:ext cx="260812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i="1" dirty="0">
                <a:solidFill>
                  <a:srgbClr val="333333"/>
                </a:solidFill>
                <a:latin typeface="Book Antiqua" panose="02040602050305030304" pitchFamily="18" charset="0"/>
              </a:rPr>
              <a:t>температура 37–38 °С во время менструации</a:t>
            </a:r>
            <a:endParaRPr lang="ru-RU" i="1" dirty="0">
              <a:latin typeface="Book Antiqua" panose="02040602050305030304" pitchFamily="18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7082865" y="2400448"/>
            <a:ext cx="166835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i="1" dirty="0" smtClean="0">
                <a:solidFill>
                  <a:srgbClr val="333333"/>
                </a:solidFill>
                <a:latin typeface="Book Antiqua" panose="02040602050305030304" pitchFamily="18" charset="0"/>
              </a:rPr>
              <a:t>асцит</a:t>
            </a:r>
            <a:endParaRPr lang="ru-RU" i="1" dirty="0">
              <a:latin typeface="Book Antiqua" panose="02040602050305030304" pitchFamily="18" charset="0"/>
            </a:endParaRPr>
          </a:p>
        </p:txBody>
      </p:sp>
      <p:sp>
        <p:nvSpPr>
          <p:cNvPr id="38" name="Прямоугольник 37"/>
          <p:cNvSpPr/>
          <p:nvPr/>
        </p:nvSpPr>
        <p:spPr>
          <a:xfrm>
            <a:off x="71317" y="2469940"/>
            <a:ext cx="191565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i="1" dirty="0" smtClean="0">
                <a:solidFill>
                  <a:srgbClr val="333333"/>
                </a:solidFill>
                <a:latin typeface="Book Antiqua" panose="02040602050305030304" pitchFamily="18" charset="0"/>
              </a:rPr>
              <a:t>бесплодие-основной, а иногда и единственный симптом заболевания</a:t>
            </a:r>
            <a:endParaRPr lang="ru-RU" i="1" dirty="0">
              <a:solidFill>
                <a:srgbClr val="333333"/>
              </a:solidFill>
              <a:latin typeface="Book Antiqua" panose="02040602050305030304" pitchFamily="18" charset="0"/>
            </a:endParaRPr>
          </a:p>
        </p:txBody>
      </p:sp>
      <p:sp>
        <p:nvSpPr>
          <p:cNvPr id="45" name="Прямоугольник 44"/>
          <p:cNvSpPr/>
          <p:nvPr/>
        </p:nvSpPr>
        <p:spPr>
          <a:xfrm>
            <a:off x="4725460" y="3294379"/>
            <a:ext cx="272697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i="1" dirty="0" smtClean="0">
                <a:solidFill>
                  <a:srgbClr val="333333"/>
                </a:solidFill>
                <a:latin typeface="Book Antiqua" panose="02040602050305030304" pitchFamily="18" charset="0"/>
              </a:rPr>
              <a:t>боли </a:t>
            </a:r>
            <a:r>
              <a:rPr lang="ru-RU" i="1" dirty="0">
                <a:solidFill>
                  <a:srgbClr val="333333"/>
                </a:solidFill>
                <a:latin typeface="Book Antiqua" panose="02040602050305030304" pitchFamily="18" charset="0"/>
              </a:rPr>
              <a:t>внизу </a:t>
            </a:r>
            <a:r>
              <a:rPr lang="ru-RU" i="1" dirty="0" smtClean="0">
                <a:solidFill>
                  <a:srgbClr val="333333"/>
                </a:solidFill>
                <a:latin typeface="Book Antiqua" panose="02040602050305030304" pitchFamily="18" charset="0"/>
              </a:rPr>
              <a:t>живота</a:t>
            </a:r>
            <a:r>
              <a:rPr lang="ru-RU" i="1" dirty="0">
                <a:solidFill>
                  <a:srgbClr val="333333"/>
                </a:solidFill>
                <a:latin typeface="Book Antiqua" panose="02040602050305030304" pitchFamily="18" charset="0"/>
              </a:rPr>
              <a:t> </a:t>
            </a:r>
            <a:r>
              <a:rPr lang="ru-RU" i="1" dirty="0" smtClean="0">
                <a:solidFill>
                  <a:srgbClr val="333333"/>
                </a:solidFill>
                <a:latin typeface="Book Antiqua" panose="02040602050305030304" pitchFamily="18" charset="0"/>
              </a:rPr>
              <a:t>тянущего характера</a:t>
            </a:r>
            <a:endParaRPr lang="ru-RU" i="1" dirty="0">
              <a:latin typeface="Book Antiqua" panose="02040602050305030304" pitchFamily="18" charset="0"/>
            </a:endParaRPr>
          </a:p>
        </p:txBody>
      </p:sp>
      <p:pic>
        <p:nvPicPr>
          <p:cNvPr id="6146" name="Picture 2" descr="Picture background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>
                        <a14:foregroundMark x1="23875" y1="22625" x2="23875" y2="22625"/>
                        <a14:foregroundMark x1="30000" y1="27750" x2="30000" y2="27750"/>
                        <a14:foregroundMark x1="72000" y1="29750" x2="72000" y2="29750"/>
                        <a14:foregroundMark x1="44000" y1="64500" x2="44000" y2="6450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96" y="549664"/>
            <a:ext cx="1910813" cy="19108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https://avatars.mds.yandex.net/i?id=0458be9cdffdff813d540f3d2b46aa2bd531186d-4825952-images-thumbs&amp;n=13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90562" y="1893166"/>
            <a:ext cx="1271858" cy="1271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8" name="Рисунок 4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086837" y="1707715"/>
            <a:ext cx="1466810" cy="1456900"/>
          </a:xfrm>
          <a:prstGeom prst="rect">
            <a:avLst/>
          </a:prstGeom>
        </p:spPr>
      </p:pic>
      <p:pic>
        <p:nvPicPr>
          <p:cNvPr id="6150" name="Picture 6" descr="Picture background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ackgroundRemoval t="4412" b="96405" l="4412" r="95425">
                        <a14:foregroundMark x1="28105" y1="70261" x2="28105" y2="70261"/>
                        <a14:foregroundMark x1="34150" y1="82680" x2="34150" y2="8268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1965" y="1494965"/>
            <a:ext cx="1849799" cy="1849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 descr="Picture background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0" b="100000" l="109" r="100000">
                        <a14:foregroundMark x1="17391" y1="25461" x2="17391" y2="2546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4861" y="856384"/>
            <a:ext cx="1318892" cy="12443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6" name="Рисунок 45"/>
          <p:cNvPicPr>
            <a:picLocks noChangeAspect="1"/>
          </p:cNvPicPr>
          <p:nvPr/>
        </p:nvPicPr>
        <p:blipFill rotWithShape="1">
          <a:blip r:embed="rId11"/>
          <a:srcRect r="43440"/>
          <a:stretch/>
        </p:blipFill>
        <p:spPr>
          <a:xfrm>
            <a:off x="7367380" y="781253"/>
            <a:ext cx="926943" cy="1516285"/>
          </a:xfrm>
          <a:prstGeom prst="rect">
            <a:avLst/>
          </a:prstGeom>
        </p:spPr>
      </p:pic>
      <p:sp>
        <p:nvSpPr>
          <p:cNvPr id="49" name="Прямоугольник 48"/>
          <p:cNvSpPr/>
          <p:nvPr/>
        </p:nvSpPr>
        <p:spPr>
          <a:xfrm>
            <a:off x="7837742" y="3337178"/>
            <a:ext cx="343873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i="1" dirty="0" smtClean="0">
                <a:solidFill>
                  <a:srgbClr val="333333"/>
                </a:solidFill>
                <a:latin typeface="Book Antiqua" panose="02040602050305030304" pitchFamily="18" charset="0"/>
              </a:rPr>
              <a:t>признаки </a:t>
            </a:r>
            <a:r>
              <a:rPr lang="ru-RU" i="1" dirty="0" err="1" smtClean="0">
                <a:solidFill>
                  <a:srgbClr val="333333"/>
                </a:solidFill>
                <a:latin typeface="Book Antiqua" panose="02040602050305030304" pitchFamily="18" charset="0"/>
              </a:rPr>
              <a:t>дисбиоза</a:t>
            </a:r>
            <a:r>
              <a:rPr lang="ru-RU" i="1" dirty="0" smtClean="0">
                <a:solidFill>
                  <a:srgbClr val="333333"/>
                </a:solidFill>
                <a:latin typeface="Book Antiqua" panose="02040602050305030304" pitchFamily="18" charset="0"/>
              </a:rPr>
              <a:t>:</a:t>
            </a:r>
          </a:p>
          <a:p>
            <a:pPr algn="ctr"/>
            <a:r>
              <a:rPr lang="ru-RU" i="1" dirty="0" smtClean="0">
                <a:solidFill>
                  <a:srgbClr val="333333"/>
                </a:solidFill>
                <a:latin typeface="Book Antiqua" panose="02040602050305030304" pitchFamily="18" charset="0"/>
              </a:rPr>
              <a:t>-вздутие живота</a:t>
            </a:r>
          </a:p>
          <a:p>
            <a:pPr algn="ctr"/>
            <a:r>
              <a:rPr lang="ru-RU" i="1" dirty="0" smtClean="0">
                <a:solidFill>
                  <a:srgbClr val="333333"/>
                </a:solidFill>
                <a:latin typeface="Book Antiqua" panose="02040602050305030304" pitchFamily="18" charset="0"/>
              </a:rPr>
              <a:t>-диарея или запор</a:t>
            </a:r>
            <a:endParaRPr lang="ru-RU" i="1" dirty="0">
              <a:latin typeface="Book Antiqua" panose="02040602050305030304" pitchFamily="18" charset="0"/>
            </a:endParaRPr>
          </a:p>
        </p:txBody>
      </p:sp>
      <p:sp>
        <p:nvSpPr>
          <p:cNvPr id="54" name="Шестиугольник 53"/>
          <p:cNvSpPr/>
          <p:nvPr/>
        </p:nvSpPr>
        <p:spPr>
          <a:xfrm>
            <a:off x="375274" y="4420824"/>
            <a:ext cx="1771884" cy="1518758"/>
          </a:xfrm>
          <a:prstGeom prst="hexagon">
            <a:avLst/>
          </a:prstGeom>
          <a:solidFill>
            <a:srgbClr val="C1DCFF">
              <a:alpha val="89804"/>
            </a:srgbClr>
          </a:solidFill>
          <a:ln w="76200">
            <a:solidFill>
              <a:schemeClr val="accent1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5" name="Шестиугольник 54"/>
          <p:cNvSpPr/>
          <p:nvPr/>
        </p:nvSpPr>
        <p:spPr>
          <a:xfrm>
            <a:off x="3986912" y="4414227"/>
            <a:ext cx="1771884" cy="1518758"/>
          </a:xfrm>
          <a:prstGeom prst="hexagon">
            <a:avLst/>
          </a:prstGeom>
          <a:solidFill>
            <a:srgbClr val="C1DCFF">
              <a:alpha val="89804"/>
            </a:srgbClr>
          </a:solidFill>
          <a:ln w="76200">
            <a:solidFill>
              <a:schemeClr val="accent1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7" name="Рисунок 46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57183" y="4598007"/>
            <a:ext cx="1008066" cy="1028077"/>
          </a:xfrm>
          <a:prstGeom prst="rect">
            <a:avLst/>
          </a:prstGeom>
        </p:spPr>
      </p:pic>
      <p:pic>
        <p:nvPicPr>
          <p:cNvPr id="50" name="Рисунок 49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4178387" y="4515846"/>
            <a:ext cx="1244831" cy="1244831"/>
          </a:xfrm>
          <a:prstGeom prst="rect">
            <a:avLst/>
          </a:prstGeom>
        </p:spPr>
      </p:pic>
      <p:sp>
        <p:nvSpPr>
          <p:cNvPr id="51" name="Прямоугольник 50"/>
          <p:cNvSpPr/>
          <p:nvPr/>
        </p:nvSpPr>
        <p:spPr>
          <a:xfrm>
            <a:off x="3788674" y="6006034"/>
            <a:ext cx="21683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i="1" dirty="0">
                <a:solidFill>
                  <a:srgbClr val="333333"/>
                </a:solidFill>
                <a:latin typeface="Book Antiqua" panose="02040602050305030304" pitchFamily="18" charset="0"/>
              </a:rPr>
              <a:t>туберкулёзная интоксикация </a:t>
            </a:r>
            <a:endParaRPr lang="ru-RU" dirty="0"/>
          </a:p>
        </p:txBody>
      </p:sp>
      <p:sp>
        <p:nvSpPr>
          <p:cNvPr id="52" name="Прямоугольник 51"/>
          <p:cNvSpPr/>
          <p:nvPr/>
        </p:nvSpPr>
        <p:spPr>
          <a:xfrm>
            <a:off x="8723346" y="5839971"/>
            <a:ext cx="328382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i="1" dirty="0">
                <a:solidFill>
                  <a:srgbClr val="333333"/>
                </a:solidFill>
                <a:latin typeface="Book Antiqua" panose="02040602050305030304" pitchFamily="18" charset="0"/>
              </a:rPr>
              <a:t>п</a:t>
            </a:r>
            <a:r>
              <a:rPr lang="ru-RU" i="1" dirty="0" smtClean="0">
                <a:solidFill>
                  <a:srgbClr val="333333"/>
                </a:solidFill>
                <a:latin typeface="Book Antiqua" panose="02040602050305030304" pitchFamily="18" charset="0"/>
              </a:rPr>
              <a:t>ризнаки </a:t>
            </a:r>
            <a:r>
              <a:rPr lang="ru-RU" i="1" dirty="0">
                <a:solidFill>
                  <a:srgbClr val="333333"/>
                </a:solidFill>
                <a:latin typeface="Book Antiqua" panose="02040602050305030304" pitchFamily="18" charset="0"/>
              </a:rPr>
              <a:t>почечного поражения: отёки, скачки давления, </a:t>
            </a:r>
            <a:r>
              <a:rPr lang="ru-RU" i="1" dirty="0" smtClean="0">
                <a:solidFill>
                  <a:srgbClr val="333333"/>
                </a:solidFill>
                <a:latin typeface="Book Antiqua" panose="02040602050305030304" pitchFamily="18" charset="0"/>
              </a:rPr>
              <a:t>гематурия. </a:t>
            </a:r>
            <a:endParaRPr lang="ru-RU" i="1" dirty="0">
              <a:solidFill>
                <a:srgbClr val="333333"/>
              </a:solidFill>
              <a:effectLst/>
              <a:latin typeface="Book Antiqua" panose="02040602050305030304" pitchFamily="18" charset="0"/>
            </a:endParaRPr>
          </a:p>
        </p:txBody>
      </p:sp>
      <p:sp>
        <p:nvSpPr>
          <p:cNvPr id="60" name="Шестиугольник 59"/>
          <p:cNvSpPr/>
          <p:nvPr/>
        </p:nvSpPr>
        <p:spPr>
          <a:xfrm>
            <a:off x="10290747" y="812670"/>
            <a:ext cx="1771884" cy="1518758"/>
          </a:xfrm>
          <a:prstGeom prst="hexagon">
            <a:avLst/>
          </a:prstGeom>
          <a:solidFill>
            <a:srgbClr val="C1DCFF">
              <a:alpha val="89804"/>
            </a:srgbClr>
          </a:solidFill>
          <a:ln w="76200">
            <a:solidFill>
              <a:schemeClr val="accent1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3" name="Прямоугольник 52"/>
          <p:cNvSpPr/>
          <p:nvPr/>
        </p:nvSpPr>
        <p:spPr>
          <a:xfrm>
            <a:off x="10479980" y="2429728"/>
            <a:ext cx="182613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i="1" dirty="0" smtClean="0">
                <a:solidFill>
                  <a:srgbClr val="333333"/>
                </a:solidFill>
                <a:latin typeface="Book Antiqua" panose="02040602050305030304" pitchFamily="18" charset="0"/>
              </a:rPr>
              <a:t>высыпания </a:t>
            </a:r>
            <a:r>
              <a:rPr lang="ru-RU" i="1" dirty="0">
                <a:solidFill>
                  <a:srgbClr val="333333"/>
                </a:solidFill>
                <a:latin typeface="Book Antiqua" panose="02040602050305030304" pitchFamily="18" charset="0"/>
              </a:rPr>
              <a:t>на половых органах в виде </a:t>
            </a:r>
            <a:r>
              <a:rPr lang="ru-RU" i="1" dirty="0" smtClean="0">
                <a:solidFill>
                  <a:srgbClr val="333333"/>
                </a:solidFill>
                <a:latin typeface="Book Antiqua" panose="02040602050305030304" pitchFamily="18" charset="0"/>
              </a:rPr>
              <a:t>язвочек </a:t>
            </a:r>
            <a:endParaRPr lang="ru-RU" i="1" dirty="0">
              <a:solidFill>
                <a:srgbClr val="333333"/>
              </a:solidFill>
              <a:latin typeface="Book Antiqua" panose="02040602050305030304" pitchFamily="18" charset="0"/>
            </a:endParaRPr>
          </a:p>
        </p:txBody>
      </p:sp>
      <p:sp>
        <p:nvSpPr>
          <p:cNvPr id="62" name="Шестиугольник 61"/>
          <p:cNvSpPr/>
          <p:nvPr/>
        </p:nvSpPr>
        <p:spPr>
          <a:xfrm>
            <a:off x="9415817" y="4324053"/>
            <a:ext cx="1771884" cy="1518758"/>
          </a:xfrm>
          <a:prstGeom prst="hexagon">
            <a:avLst/>
          </a:prstGeom>
          <a:solidFill>
            <a:srgbClr val="C1DCFF">
              <a:alpha val="89804"/>
            </a:srgbClr>
          </a:solidFill>
          <a:ln w="76200">
            <a:solidFill>
              <a:schemeClr val="accent1">
                <a:lumMod val="60000"/>
                <a:lumOff val="40000"/>
              </a:schemeClr>
            </a:solidFill>
          </a:ln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64" name="Прямая соединительная линия 63"/>
          <p:cNvCxnSpPr/>
          <p:nvPr/>
        </p:nvCxnSpPr>
        <p:spPr>
          <a:xfrm>
            <a:off x="158496" y="356616"/>
            <a:ext cx="3753104" cy="0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Прямая соединительная линия 64"/>
          <p:cNvCxnSpPr/>
          <p:nvPr/>
        </p:nvCxnSpPr>
        <p:spPr>
          <a:xfrm>
            <a:off x="8351520" y="356616"/>
            <a:ext cx="3691128" cy="0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6154" name="Picture 10" descr="Picture background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01759" y="782945"/>
            <a:ext cx="1623907" cy="16239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6" name="Рисунок 65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9633702" y="4713951"/>
            <a:ext cx="1336111" cy="821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7151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0" y="0"/>
            <a:ext cx="12192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>
                <a:solidFill>
                  <a:srgbClr val="C00000"/>
                </a:solidFill>
                <a:latin typeface="Monotype Corsiva" panose="03010101010201010101" pitchFamily="66" charset="0"/>
              </a:rPr>
              <a:t>Пути передачи</a:t>
            </a:r>
            <a:endParaRPr lang="ru-RU" dirty="0">
              <a:solidFill>
                <a:srgbClr val="C00000"/>
              </a:solidFill>
              <a:latin typeface="Monotype Corsiva" panose="03010101010201010101" pitchFamily="66" charset="0"/>
            </a:endParaRPr>
          </a:p>
        </p:txBody>
      </p:sp>
      <p:cxnSp>
        <p:nvCxnSpPr>
          <p:cNvPr id="25" name="Прямая соединительная линия 24"/>
          <p:cNvCxnSpPr/>
          <p:nvPr/>
        </p:nvCxnSpPr>
        <p:spPr>
          <a:xfrm>
            <a:off x="2513170" y="2733914"/>
            <a:ext cx="1092067" cy="0"/>
          </a:xfrm>
          <a:prstGeom prst="line">
            <a:avLst/>
          </a:prstGeom>
          <a:ln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единительная линия 26"/>
          <p:cNvCxnSpPr/>
          <p:nvPr/>
        </p:nvCxnSpPr>
        <p:spPr>
          <a:xfrm flipV="1">
            <a:off x="3605237" y="1377344"/>
            <a:ext cx="839172" cy="1356570"/>
          </a:xfrm>
          <a:prstGeom prst="line">
            <a:avLst/>
          </a:prstGeom>
          <a:ln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единительная линия 28"/>
          <p:cNvCxnSpPr/>
          <p:nvPr/>
        </p:nvCxnSpPr>
        <p:spPr>
          <a:xfrm>
            <a:off x="4444409" y="1377344"/>
            <a:ext cx="1560052" cy="0"/>
          </a:xfrm>
          <a:prstGeom prst="line">
            <a:avLst/>
          </a:prstGeom>
          <a:ln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Прямая соединительная линия 29"/>
          <p:cNvCxnSpPr/>
          <p:nvPr/>
        </p:nvCxnSpPr>
        <p:spPr>
          <a:xfrm>
            <a:off x="2708813" y="3067841"/>
            <a:ext cx="1454854" cy="0"/>
          </a:xfrm>
          <a:prstGeom prst="line">
            <a:avLst/>
          </a:prstGeom>
          <a:ln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Прямая соединительная линия 31"/>
          <p:cNvCxnSpPr/>
          <p:nvPr/>
        </p:nvCxnSpPr>
        <p:spPr>
          <a:xfrm flipV="1">
            <a:off x="4163667" y="2269015"/>
            <a:ext cx="537268" cy="798828"/>
          </a:xfrm>
          <a:prstGeom prst="line">
            <a:avLst/>
          </a:prstGeom>
          <a:ln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единительная линия 34"/>
          <p:cNvCxnSpPr/>
          <p:nvPr/>
        </p:nvCxnSpPr>
        <p:spPr>
          <a:xfrm>
            <a:off x="4700935" y="2273859"/>
            <a:ext cx="1953718" cy="19529"/>
          </a:xfrm>
          <a:prstGeom prst="line">
            <a:avLst/>
          </a:prstGeom>
          <a:ln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единительная линия 30"/>
          <p:cNvCxnSpPr/>
          <p:nvPr/>
        </p:nvCxnSpPr>
        <p:spPr>
          <a:xfrm>
            <a:off x="3059203" y="3759483"/>
            <a:ext cx="1425611" cy="0"/>
          </a:xfrm>
          <a:prstGeom prst="line">
            <a:avLst/>
          </a:prstGeom>
          <a:ln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единительная линия 32"/>
          <p:cNvCxnSpPr/>
          <p:nvPr/>
        </p:nvCxnSpPr>
        <p:spPr>
          <a:xfrm flipV="1">
            <a:off x="4450228" y="3594986"/>
            <a:ext cx="709290" cy="161062"/>
          </a:xfrm>
          <a:prstGeom prst="line">
            <a:avLst/>
          </a:prstGeom>
          <a:ln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Прямая соединительная линия 33"/>
          <p:cNvCxnSpPr/>
          <p:nvPr/>
        </p:nvCxnSpPr>
        <p:spPr>
          <a:xfrm>
            <a:off x="5159518" y="3603299"/>
            <a:ext cx="214141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Прямоугольник 39"/>
          <p:cNvSpPr/>
          <p:nvPr/>
        </p:nvSpPr>
        <p:spPr>
          <a:xfrm>
            <a:off x="4314575" y="990214"/>
            <a:ext cx="1858201" cy="40011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effectLst>
            <a:softEdge rad="63500"/>
          </a:effectLst>
        </p:spPr>
        <p:txBody>
          <a:bodyPr wrap="none">
            <a:spAutoFit/>
          </a:bodyPr>
          <a:lstStyle/>
          <a:p>
            <a:r>
              <a:rPr lang="ru-RU" sz="2000" i="1" dirty="0">
                <a:solidFill>
                  <a:srgbClr val="333333"/>
                </a:solidFill>
                <a:latin typeface="Book Antiqua" panose="02040602050305030304" pitchFamily="18" charset="0"/>
              </a:rPr>
              <a:t>алиментарный</a:t>
            </a:r>
            <a:endParaRPr lang="ru-RU" sz="2000" dirty="0"/>
          </a:p>
        </p:txBody>
      </p:sp>
      <p:sp>
        <p:nvSpPr>
          <p:cNvPr id="41" name="Прямоугольник 40"/>
          <p:cNvSpPr/>
          <p:nvPr/>
        </p:nvSpPr>
        <p:spPr>
          <a:xfrm>
            <a:off x="5163713" y="3186895"/>
            <a:ext cx="2443298" cy="40011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effectLst>
            <a:softEdge rad="63500"/>
          </a:effectLst>
        </p:spPr>
        <p:txBody>
          <a:bodyPr wrap="none">
            <a:spAutoFit/>
          </a:bodyPr>
          <a:lstStyle/>
          <a:p>
            <a:r>
              <a:rPr lang="ru-RU" sz="2000" i="1" dirty="0">
                <a:solidFill>
                  <a:srgbClr val="333333"/>
                </a:solidFill>
                <a:latin typeface="Book Antiqua" panose="02040602050305030304" pitchFamily="18" charset="0"/>
              </a:rPr>
              <a:t>воздушно-капельный</a:t>
            </a:r>
            <a:endParaRPr lang="ru-RU" sz="2000" dirty="0"/>
          </a:p>
        </p:txBody>
      </p:sp>
      <p:sp>
        <p:nvSpPr>
          <p:cNvPr id="42" name="Прямоугольник 41"/>
          <p:cNvSpPr/>
          <p:nvPr/>
        </p:nvSpPr>
        <p:spPr>
          <a:xfrm>
            <a:off x="4951692" y="4758055"/>
            <a:ext cx="1633781" cy="40011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effectLst>
            <a:softEdge rad="63500"/>
          </a:effectLst>
        </p:spPr>
        <p:txBody>
          <a:bodyPr wrap="none">
            <a:spAutoFit/>
          </a:bodyPr>
          <a:lstStyle/>
          <a:p>
            <a:r>
              <a:rPr lang="ru-RU" sz="2000" i="1" dirty="0">
                <a:solidFill>
                  <a:srgbClr val="333333"/>
                </a:solidFill>
                <a:latin typeface="Book Antiqua" panose="02040602050305030304" pitchFamily="18" charset="0"/>
              </a:rPr>
              <a:t>контактный</a:t>
            </a:r>
            <a:endParaRPr lang="ru-RU" sz="2000" dirty="0"/>
          </a:p>
        </p:txBody>
      </p:sp>
      <p:sp>
        <p:nvSpPr>
          <p:cNvPr id="43" name="Прямоугольник 42"/>
          <p:cNvSpPr/>
          <p:nvPr/>
        </p:nvSpPr>
        <p:spPr>
          <a:xfrm>
            <a:off x="4130836" y="5648155"/>
            <a:ext cx="2161169" cy="40011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effectLst>
            <a:softEdge rad="63500"/>
          </a:effectLst>
        </p:spPr>
        <p:txBody>
          <a:bodyPr wrap="none">
            <a:spAutoFit/>
          </a:bodyPr>
          <a:lstStyle/>
          <a:p>
            <a:r>
              <a:rPr lang="ru-RU" sz="2000" i="1" dirty="0">
                <a:solidFill>
                  <a:srgbClr val="333333"/>
                </a:solidFill>
                <a:latin typeface="Book Antiqua" panose="02040602050305030304" pitchFamily="18" charset="0"/>
              </a:rPr>
              <a:t>внутриутробный</a:t>
            </a:r>
            <a:endParaRPr lang="ru-RU" sz="2000" dirty="0"/>
          </a:p>
        </p:txBody>
      </p:sp>
      <p:sp>
        <p:nvSpPr>
          <p:cNvPr id="44" name="Прямоугольник 43"/>
          <p:cNvSpPr/>
          <p:nvPr/>
        </p:nvSpPr>
        <p:spPr>
          <a:xfrm>
            <a:off x="7453437" y="2761901"/>
            <a:ext cx="430651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i="1" dirty="0">
                <a:solidFill>
                  <a:srgbClr val="333333"/>
                </a:solidFill>
                <a:latin typeface="Book Antiqua" panose="02040602050305030304" pitchFamily="18" charset="0"/>
              </a:rPr>
              <a:t>пациент с туберкулёзом </a:t>
            </a:r>
            <a:r>
              <a:rPr lang="ru-RU" i="1" dirty="0" smtClean="0">
                <a:solidFill>
                  <a:srgbClr val="333333"/>
                </a:solidFill>
                <a:latin typeface="Book Antiqua" panose="02040602050305030304" pitchFamily="18" charset="0"/>
              </a:rPr>
              <a:t>выделяет капли мокроты с возбудителем (кашель </a:t>
            </a:r>
            <a:r>
              <a:rPr lang="ru-RU" i="1" dirty="0">
                <a:solidFill>
                  <a:srgbClr val="333333"/>
                </a:solidFill>
                <a:latin typeface="Book Antiqua" panose="02040602050305030304" pitchFamily="18" charset="0"/>
              </a:rPr>
              <a:t>или </a:t>
            </a:r>
            <a:r>
              <a:rPr lang="ru-RU" i="1" dirty="0" smtClean="0">
                <a:solidFill>
                  <a:srgbClr val="333333"/>
                </a:solidFill>
                <a:latin typeface="Book Antiqua" panose="02040602050305030304" pitchFamily="18" charset="0"/>
              </a:rPr>
              <a:t>чихание). </a:t>
            </a:r>
            <a:r>
              <a:rPr lang="ru-RU" i="1" dirty="0">
                <a:solidFill>
                  <a:srgbClr val="333333"/>
                </a:solidFill>
                <a:latin typeface="Book Antiqua" panose="02040602050305030304" pitchFamily="18" charset="0"/>
              </a:rPr>
              <a:t>Если здоровый человек вдыхает этот аэрозоль, то микобактерии проникают в лёгкие, вызывая заболевание</a:t>
            </a:r>
            <a:endParaRPr lang="ru-RU" dirty="0"/>
          </a:p>
        </p:txBody>
      </p:sp>
      <p:sp>
        <p:nvSpPr>
          <p:cNvPr id="45" name="Прямоугольник 44"/>
          <p:cNvSpPr/>
          <p:nvPr/>
        </p:nvSpPr>
        <p:spPr>
          <a:xfrm>
            <a:off x="6684210" y="1659265"/>
            <a:ext cx="513526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i="1" dirty="0">
                <a:solidFill>
                  <a:srgbClr val="333333"/>
                </a:solidFill>
                <a:latin typeface="Book Antiqua" panose="02040602050305030304" pitchFamily="18" charset="0"/>
              </a:rPr>
              <a:t>высохшие на поверхностях капли мокроты и слизи с пылью поднимаются в воздух, откуда и попадают в </a:t>
            </a:r>
            <a:r>
              <a:rPr lang="ru-RU" i="1" dirty="0" smtClean="0">
                <a:solidFill>
                  <a:srgbClr val="333333"/>
                </a:solidFill>
                <a:latin typeface="Book Antiqua" panose="02040602050305030304" pitchFamily="18" charset="0"/>
              </a:rPr>
              <a:t>организм</a:t>
            </a:r>
            <a:endParaRPr lang="ru-RU" dirty="0"/>
          </a:p>
        </p:txBody>
      </p:sp>
      <p:sp>
        <p:nvSpPr>
          <p:cNvPr id="46" name="Прямоугольник 45"/>
          <p:cNvSpPr/>
          <p:nvPr/>
        </p:nvSpPr>
        <p:spPr>
          <a:xfrm>
            <a:off x="6172776" y="839493"/>
            <a:ext cx="568304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i="1" dirty="0">
                <a:solidFill>
                  <a:srgbClr val="333333"/>
                </a:solidFill>
                <a:latin typeface="Book Antiqua" panose="02040602050305030304" pitchFamily="18" charset="0"/>
              </a:rPr>
              <a:t>заражение происходит при употреблении в пищу инфицированного молока или мяса больных животных</a:t>
            </a:r>
            <a:endParaRPr lang="ru-RU" dirty="0"/>
          </a:p>
        </p:txBody>
      </p:sp>
      <p:sp>
        <p:nvSpPr>
          <p:cNvPr id="47" name="Прямоугольник 46"/>
          <p:cNvSpPr/>
          <p:nvPr/>
        </p:nvSpPr>
        <p:spPr>
          <a:xfrm>
            <a:off x="6822259" y="4709634"/>
            <a:ext cx="367757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i="1" dirty="0">
                <a:solidFill>
                  <a:srgbClr val="333333"/>
                </a:solidFill>
                <a:latin typeface="Book Antiqua" panose="02040602050305030304" pitchFamily="18" charset="0"/>
              </a:rPr>
              <a:t>при совместном использовании предметов личной гигиены, посуды</a:t>
            </a:r>
            <a:endParaRPr lang="ru-RU" dirty="0"/>
          </a:p>
        </p:txBody>
      </p:sp>
      <p:sp>
        <p:nvSpPr>
          <p:cNvPr id="48" name="Прямоугольник 47"/>
          <p:cNvSpPr/>
          <p:nvPr/>
        </p:nvSpPr>
        <p:spPr>
          <a:xfrm>
            <a:off x="6096000" y="5681084"/>
            <a:ext cx="3510695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i="1" dirty="0">
                <a:solidFill>
                  <a:srgbClr val="333333"/>
                </a:solidFill>
                <a:latin typeface="Book Antiqua" panose="02040602050305030304" pitchFamily="18" charset="0"/>
              </a:rPr>
              <a:t>от больной матери к ребёнку (встречается </a:t>
            </a:r>
            <a:r>
              <a:rPr lang="ru-RU" i="1" dirty="0" smtClean="0">
                <a:solidFill>
                  <a:srgbClr val="333333"/>
                </a:solidFill>
                <a:latin typeface="Book Antiqua" panose="02040602050305030304" pitchFamily="18" charset="0"/>
              </a:rPr>
              <a:t>редко)</a:t>
            </a:r>
            <a:endParaRPr lang="ru-RU" dirty="0"/>
          </a:p>
        </p:txBody>
      </p:sp>
      <p:cxnSp>
        <p:nvCxnSpPr>
          <p:cNvPr id="49" name="Прямая соединительная линия 48"/>
          <p:cNvCxnSpPr/>
          <p:nvPr/>
        </p:nvCxnSpPr>
        <p:spPr>
          <a:xfrm>
            <a:off x="2518268" y="4499813"/>
            <a:ext cx="1645399" cy="0"/>
          </a:xfrm>
          <a:prstGeom prst="line">
            <a:avLst/>
          </a:prstGeom>
          <a:ln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Прямая соединительная линия 49"/>
          <p:cNvCxnSpPr/>
          <p:nvPr/>
        </p:nvCxnSpPr>
        <p:spPr>
          <a:xfrm>
            <a:off x="4163667" y="4499813"/>
            <a:ext cx="561014" cy="697783"/>
          </a:xfrm>
          <a:prstGeom prst="line">
            <a:avLst/>
          </a:prstGeom>
          <a:ln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Прямая соединительная линия 50"/>
          <p:cNvCxnSpPr/>
          <p:nvPr/>
        </p:nvCxnSpPr>
        <p:spPr>
          <a:xfrm flipV="1">
            <a:off x="4704956" y="5174460"/>
            <a:ext cx="2044733" cy="14823"/>
          </a:xfrm>
          <a:prstGeom prst="line">
            <a:avLst/>
          </a:prstGeom>
          <a:ln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Прямая соединительная линия 58"/>
          <p:cNvCxnSpPr/>
          <p:nvPr/>
        </p:nvCxnSpPr>
        <p:spPr>
          <a:xfrm flipV="1">
            <a:off x="2033818" y="4818831"/>
            <a:ext cx="1307149" cy="17318"/>
          </a:xfrm>
          <a:prstGeom prst="line">
            <a:avLst/>
          </a:prstGeom>
          <a:ln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Прямая соединительная линия 59"/>
          <p:cNvCxnSpPr/>
          <p:nvPr/>
        </p:nvCxnSpPr>
        <p:spPr>
          <a:xfrm>
            <a:off x="3340967" y="4805531"/>
            <a:ext cx="642297" cy="1288579"/>
          </a:xfrm>
          <a:prstGeom prst="line">
            <a:avLst/>
          </a:prstGeom>
          <a:ln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Прямая соединительная линия 60"/>
          <p:cNvCxnSpPr/>
          <p:nvPr/>
        </p:nvCxnSpPr>
        <p:spPr>
          <a:xfrm>
            <a:off x="3983264" y="6094110"/>
            <a:ext cx="2246962" cy="10594"/>
          </a:xfrm>
          <a:prstGeom prst="line">
            <a:avLst/>
          </a:prstGeom>
          <a:ln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2" name="Группа 81"/>
          <p:cNvGrpSpPr/>
          <p:nvPr/>
        </p:nvGrpSpPr>
        <p:grpSpPr>
          <a:xfrm>
            <a:off x="218806" y="2361453"/>
            <a:ext cx="2490007" cy="2490007"/>
            <a:chOff x="456069" y="2752805"/>
            <a:chExt cx="1848897" cy="1848897"/>
          </a:xfrm>
        </p:grpSpPr>
        <p:sp>
          <p:nvSpPr>
            <p:cNvPr id="23" name="Овал 22"/>
            <p:cNvSpPr/>
            <p:nvPr/>
          </p:nvSpPr>
          <p:spPr>
            <a:xfrm>
              <a:off x="565387" y="2873858"/>
              <a:ext cx="1594309" cy="1603551"/>
            </a:xfrm>
            <a:prstGeom prst="ellipse">
              <a:avLst/>
            </a:prstGeom>
            <a:solidFill>
              <a:srgbClr val="F3427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2" name="Овал 21"/>
            <p:cNvSpPr/>
            <p:nvPr/>
          </p:nvSpPr>
          <p:spPr>
            <a:xfrm>
              <a:off x="786451" y="3073991"/>
              <a:ext cx="1169713" cy="1169713"/>
            </a:xfrm>
            <a:prstGeom prst="ellipse">
              <a:avLst/>
            </a:prstGeom>
            <a:solidFill>
              <a:srgbClr val="FFE5E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" name="Овал 1"/>
            <p:cNvSpPr/>
            <p:nvPr/>
          </p:nvSpPr>
          <p:spPr>
            <a:xfrm>
              <a:off x="957273" y="3244813"/>
              <a:ext cx="846491" cy="846491"/>
            </a:xfrm>
            <a:prstGeom prst="ellipse">
              <a:avLst/>
            </a:prstGeom>
            <a:solidFill>
              <a:srgbClr val="FEF4F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0" name="Овал 9"/>
            <p:cNvSpPr/>
            <p:nvPr/>
          </p:nvSpPr>
          <p:spPr>
            <a:xfrm>
              <a:off x="456069" y="2752805"/>
              <a:ext cx="1848897" cy="1848897"/>
            </a:xfrm>
            <a:prstGeom prst="ellipse">
              <a:avLst/>
            </a:prstGeom>
            <a:noFill/>
            <a:ln w="19050">
              <a:solidFill>
                <a:srgbClr val="F7417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4" name="Овал 13"/>
            <p:cNvSpPr/>
            <p:nvPr/>
          </p:nvSpPr>
          <p:spPr>
            <a:xfrm>
              <a:off x="582919" y="3037011"/>
              <a:ext cx="130446" cy="130446"/>
            </a:xfrm>
            <a:prstGeom prst="ellipse">
              <a:avLst/>
            </a:prstGeom>
            <a:solidFill>
              <a:schemeClr val="bg1"/>
            </a:solidFill>
            <a:ln>
              <a:solidFill>
                <a:srgbClr val="F7417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pic>
          <p:nvPicPr>
            <p:cNvPr id="79" name="Рисунок 78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76774" y="3069068"/>
              <a:ext cx="1086538" cy="1174636"/>
            </a:xfrm>
            <a:prstGeom prst="rect">
              <a:avLst/>
            </a:prstGeom>
          </p:spPr>
        </p:pic>
      </p:grpSp>
      <p:sp>
        <p:nvSpPr>
          <p:cNvPr id="39" name="Прямоугольник 38"/>
          <p:cNvSpPr/>
          <p:nvPr/>
        </p:nvSpPr>
        <p:spPr>
          <a:xfrm>
            <a:off x="4661800" y="1906652"/>
            <a:ext cx="2193229" cy="40011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effectLst>
            <a:softEdge rad="63500"/>
          </a:effectLst>
        </p:spPr>
        <p:txBody>
          <a:bodyPr wrap="none">
            <a:spAutoFit/>
          </a:bodyPr>
          <a:lstStyle/>
          <a:p>
            <a:r>
              <a:rPr lang="ru-RU" sz="2000" i="1" dirty="0">
                <a:solidFill>
                  <a:srgbClr val="333333"/>
                </a:solidFill>
                <a:latin typeface="Book Antiqua" panose="02040602050305030304" pitchFamily="18" charset="0"/>
              </a:rPr>
              <a:t>воздушно-пылевой</a:t>
            </a:r>
            <a:endParaRPr lang="ru-RU" sz="2000" dirty="0"/>
          </a:p>
        </p:txBody>
      </p:sp>
      <p:cxnSp>
        <p:nvCxnSpPr>
          <p:cNvPr id="87" name="Прямая соединительная линия 86"/>
          <p:cNvCxnSpPr/>
          <p:nvPr/>
        </p:nvCxnSpPr>
        <p:spPr>
          <a:xfrm>
            <a:off x="158496" y="356616"/>
            <a:ext cx="4503304" cy="0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Прямая соединительная линия 87"/>
          <p:cNvCxnSpPr/>
          <p:nvPr/>
        </p:nvCxnSpPr>
        <p:spPr>
          <a:xfrm>
            <a:off x="7607011" y="356616"/>
            <a:ext cx="4435637" cy="0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349499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0"/>
            <a:ext cx="12192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>
                <a:solidFill>
                  <a:srgbClr val="C00000"/>
                </a:solidFill>
                <a:latin typeface="Monotype Corsiva" panose="03010101010201010101" pitchFamily="66" charset="0"/>
              </a:rPr>
              <a:t>Диагностика</a:t>
            </a:r>
            <a:endParaRPr lang="ru-RU" dirty="0">
              <a:solidFill>
                <a:srgbClr val="C00000"/>
              </a:solidFill>
              <a:latin typeface="Monotype Corsiva" panose="03010101010201010101" pitchFamily="66" charset="0"/>
            </a:endParaRPr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>
            <a:off x="158496" y="356616"/>
            <a:ext cx="4626864" cy="0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>
            <a:off x="7426960" y="356616"/>
            <a:ext cx="4615688" cy="0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Прямоугольник 2"/>
          <p:cNvSpPr/>
          <p:nvPr/>
        </p:nvSpPr>
        <p:spPr>
          <a:xfrm>
            <a:off x="158496" y="1418205"/>
            <a:ext cx="305130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i="1" dirty="0">
                <a:solidFill>
                  <a:srgbClr val="333333"/>
                </a:solidFill>
                <a:latin typeface="Book Antiqua" panose="02040602050305030304" pitchFamily="18" charset="0"/>
              </a:rPr>
              <a:t>Бактериологическое исследование выделений из половых путей</a:t>
            </a:r>
            <a:r>
              <a:rPr lang="ru-RU" i="1" dirty="0" smtClean="0">
                <a:solidFill>
                  <a:srgbClr val="333333"/>
                </a:solidFill>
                <a:latin typeface="Book Antiqua" panose="02040602050305030304" pitchFamily="18" charset="0"/>
              </a:rPr>
              <a:t>, </a:t>
            </a:r>
            <a:r>
              <a:rPr lang="ru-RU" i="1" dirty="0">
                <a:solidFill>
                  <a:srgbClr val="333333"/>
                </a:solidFill>
                <a:latin typeface="Book Antiqua" panose="02040602050305030304" pitchFamily="18" charset="0"/>
              </a:rPr>
              <a:t>аспирата из полости матки, соскобов эндометрия</a:t>
            </a:r>
            <a:endParaRPr lang="ru-RU" i="1" dirty="0">
              <a:latin typeface="Book Antiqua" panose="0204060205030503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96985" y="4394742"/>
            <a:ext cx="2887141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i="1" dirty="0" smtClean="0">
                <a:solidFill>
                  <a:srgbClr val="333333"/>
                </a:solidFill>
                <a:latin typeface="Book Antiqua" panose="02040602050305030304" pitchFamily="18" charset="0"/>
              </a:rPr>
              <a:t>ПЦР тест-выявление </a:t>
            </a:r>
            <a:r>
              <a:rPr lang="ru-RU" i="1" dirty="0">
                <a:solidFill>
                  <a:srgbClr val="333333"/>
                </a:solidFill>
                <a:latin typeface="Book Antiqua" panose="02040602050305030304" pitchFamily="18" charset="0"/>
              </a:rPr>
              <a:t>микобактерии туберкулёза.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8512260" y="1549419"/>
            <a:ext cx="362027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i="1" dirty="0">
                <a:solidFill>
                  <a:srgbClr val="333333"/>
                </a:solidFill>
                <a:latin typeface="Book Antiqua" panose="02040602050305030304" pitchFamily="18" charset="0"/>
              </a:rPr>
              <a:t>Туберкулиновая </a:t>
            </a:r>
            <a:r>
              <a:rPr lang="ru-RU" i="1" dirty="0" smtClean="0">
                <a:solidFill>
                  <a:srgbClr val="333333"/>
                </a:solidFill>
                <a:latin typeface="Book Antiqua" panose="02040602050305030304" pitchFamily="18" charset="0"/>
              </a:rPr>
              <a:t>проба-диагностический </a:t>
            </a:r>
            <a:r>
              <a:rPr lang="ru-RU" i="1" dirty="0">
                <a:solidFill>
                  <a:srgbClr val="333333"/>
                </a:solidFill>
                <a:latin typeface="Book Antiqua" panose="02040602050305030304" pitchFamily="18" charset="0"/>
              </a:rPr>
              <a:t>тест, который показывает, встречался ли организм человека с возбудителем </a:t>
            </a:r>
            <a:r>
              <a:rPr lang="ru-RU" i="1" dirty="0" smtClean="0">
                <a:solidFill>
                  <a:srgbClr val="333333"/>
                </a:solidFill>
                <a:latin typeface="Book Antiqua" panose="02040602050305030304" pitchFamily="18" charset="0"/>
              </a:rPr>
              <a:t>туберкулёза</a:t>
            </a:r>
            <a:endParaRPr lang="ru-RU" i="1" dirty="0">
              <a:solidFill>
                <a:srgbClr val="333333"/>
              </a:solidFill>
              <a:latin typeface="Book Antiqua" panose="0204060205030503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8992950" y="5223029"/>
            <a:ext cx="370328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i="1" dirty="0" smtClean="0">
                <a:solidFill>
                  <a:srgbClr val="333333"/>
                </a:solidFill>
                <a:latin typeface="Book Antiqua" panose="02040602050305030304" pitchFamily="18" charset="0"/>
              </a:rPr>
              <a:t>Лапароскопия</a:t>
            </a:r>
            <a:r>
              <a:rPr lang="ru-RU" i="1" dirty="0">
                <a:solidFill>
                  <a:srgbClr val="333333"/>
                </a:solidFill>
                <a:latin typeface="Book Antiqua" panose="02040602050305030304" pitchFamily="18" charset="0"/>
              </a:rPr>
              <a:t> — выявляет специфические изменения </a:t>
            </a:r>
            <a:r>
              <a:rPr lang="ru-RU" i="1" dirty="0" smtClean="0">
                <a:solidFill>
                  <a:srgbClr val="333333"/>
                </a:solidFill>
                <a:latin typeface="Book Antiqua" panose="02040602050305030304" pitchFamily="18" charset="0"/>
              </a:rPr>
              <a:t>в   </a:t>
            </a:r>
            <a:r>
              <a:rPr lang="ru-RU" i="1" dirty="0">
                <a:solidFill>
                  <a:srgbClr val="333333"/>
                </a:solidFill>
                <a:latin typeface="Book Antiqua" panose="02040602050305030304" pitchFamily="18" charset="0"/>
              </a:rPr>
              <a:t>малом тазу: туберкулёзные бугорки на брюшине, спаечные процессы, казеозные очаги.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01953" y="1134905"/>
            <a:ext cx="5093802" cy="5077473"/>
          </a:xfrm>
          <a:prstGeom prst="rect">
            <a:avLst/>
          </a:prstGeom>
          <a:effectLst>
            <a:outerShdw blurRad="215900" dist="38100" dir="2700000" sx="101000" sy="101000" algn="tl" rotWithShape="0">
              <a:prstClr val="black">
                <a:alpha val="40000"/>
              </a:prstClr>
            </a:outerShdw>
          </a:effectLst>
        </p:spPr>
      </p:pic>
      <p:grpSp>
        <p:nvGrpSpPr>
          <p:cNvPr id="26" name="Группа 25"/>
          <p:cNvGrpSpPr/>
          <p:nvPr/>
        </p:nvGrpSpPr>
        <p:grpSpPr>
          <a:xfrm>
            <a:off x="7649680" y="859476"/>
            <a:ext cx="923731" cy="923731"/>
            <a:chOff x="7084982" y="1375090"/>
            <a:chExt cx="923731" cy="923731"/>
          </a:xfrm>
        </p:grpSpPr>
        <p:sp>
          <p:nvSpPr>
            <p:cNvPr id="4" name="Овал 3"/>
            <p:cNvSpPr/>
            <p:nvPr/>
          </p:nvSpPr>
          <p:spPr>
            <a:xfrm>
              <a:off x="7084982" y="1375090"/>
              <a:ext cx="923731" cy="923731"/>
            </a:xfrm>
            <a:prstGeom prst="ellipse">
              <a:avLst/>
            </a:prstGeom>
            <a:gradFill flip="none" rotWithShape="1">
              <a:gsLst>
                <a:gs pos="0">
                  <a:srgbClr val="FF3399">
                    <a:shade val="30000"/>
                    <a:satMod val="115000"/>
                  </a:srgbClr>
                </a:gs>
                <a:gs pos="50000">
                  <a:srgbClr val="FF3399">
                    <a:shade val="67500"/>
                    <a:satMod val="115000"/>
                  </a:srgbClr>
                </a:gs>
                <a:gs pos="100000">
                  <a:srgbClr val="FF3399">
                    <a:shade val="100000"/>
                    <a:satMod val="115000"/>
                  </a:srgbClr>
                </a:gs>
              </a:gsLst>
              <a:lin ang="2700000" scaled="1"/>
              <a:tileRect/>
            </a:gradFill>
            <a:ln w="38100">
              <a:solidFill>
                <a:srgbClr val="A21A5B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7167265" y="1520099"/>
              <a:ext cx="733653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32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ookman Old Style" panose="02050604050505020204" pitchFamily="18" charset="0"/>
                </a:rPr>
                <a:t>1</a:t>
              </a:r>
              <a:endParaRPr lang="ru-RU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endParaRPr>
            </a:p>
          </p:txBody>
        </p:sp>
        <p:sp>
          <p:nvSpPr>
            <p:cNvPr id="15" name="Овал 14"/>
            <p:cNvSpPr/>
            <p:nvPr/>
          </p:nvSpPr>
          <p:spPr>
            <a:xfrm>
              <a:off x="7167265" y="1467623"/>
              <a:ext cx="765311" cy="723452"/>
            </a:xfrm>
            <a:prstGeom prst="ellipse">
              <a:avLst/>
            </a:prstGeom>
            <a:noFill/>
            <a:ln w="19050">
              <a:solidFill>
                <a:schemeClr val="bg1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25" name="Группа 24"/>
          <p:cNvGrpSpPr/>
          <p:nvPr/>
        </p:nvGrpSpPr>
        <p:grpSpPr>
          <a:xfrm>
            <a:off x="2911637" y="797483"/>
            <a:ext cx="923731" cy="923731"/>
            <a:chOff x="3486476" y="1375089"/>
            <a:chExt cx="923731" cy="923731"/>
          </a:xfrm>
        </p:grpSpPr>
        <p:sp>
          <p:nvSpPr>
            <p:cNvPr id="12" name="Овал 11"/>
            <p:cNvSpPr/>
            <p:nvPr/>
          </p:nvSpPr>
          <p:spPr>
            <a:xfrm>
              <a:off x="3486476" y="1375089"/>
              <a:ext cx="923731" cy="923731"/>
            </a:xfrm>
            <a:prstGeom prst="ellipse">
              <a:avLst/>
            </a:prstGeom>
            <a:gradFill flip="none" rotWithShape="1">
              <a:gsLst>
                <a:gs pos="0">
                  <a:srgbClr val="62B3AC">
                    <a:shade val="30000"/>
                    <a:satMod val="115000"/>
                  </a:srgbClr>
                </a:gs>
                <a:gs pos="50000">
                  <a:srgbClr val="62B3AC">
                    <a:shade val="67500"/>
                    <a:satMod val="115000"/>
                  </a:srgbClr>
                </a:gs>
                <a:gs pos="100000">
                  <a:srgbClr val="62B3AC">
                    <a:shade val="100000"/>
                    <a:satMod val="115000"/>
                  </a:srgbClr>
                </a:gs>
              </a:gsLst>
              <a:lin ang="2700000" scaled="1"/>
              <a:tileRect/>
            </a:gradFill>
            <a:ln w="38100">
              <a:solidFill>
                <a:srgbClr val="3D7F79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3556310" y="1505909"/>
              <a:ext cx="733653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32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ookman Old Style" panose="02050604050505020204" pitchFamily="18" charset="0"/>
                </a:rPr>
                <a:t>2</a:t>
              </a:r>
              <a:endParaRPr lang="ru-RU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endParaRPr>
            </a:p>
          </p:txBody>
        </p:sp>
        <p:sp>
          <p:nvSpPr>
            <p:cNvPr id="18" name="Овал 17"/>
            <p:cNvSpPr/>
            <p:nvPr/>
          </p:nvSpPr>
          <p:spPr>
            <a:xfrm>
              <a:off x="3564169" y="1475566"/>
              <a:ext cx="765311" cy="723452"/>
            </a:xfrm>
            <a:prstGeom prst="ellipse">
              <a:avLst/>
            </a:prstGeom>
            <a:noFill/>
            <a:ln w="19050">
              <a:solidFill>
                <a:schemeClr val="bg1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27" name="Группа 26"/>
          <p:cNvGrpSpPr/>
          <p:nvPr/>
        </p:nvGrpSpPr>
        <p:grpSpPr>
          <a:xfrm>
            <a:off x="2907045" y="5501801"/>
            <a:ext cx="923731" cy="923731"/>
            <a:chOff x="3403132" y="5024383"/>
            <a:chExt cx="923731" cy="923731"/>
          </a:xfrm>
        </p:grpSpPr>
        <p:sp>
          <p:nvSpPr>
            <p:cNvPr id="13" name="Овал 12"/>
            <p:cNvSpPr/>
            <p:nvPr/>
          </p:nvSpPr>
          <p:spPr>
            <a:xfrm>
              <a:off x="3403132" y="5024383"/>
              <a:ext cx="923731" cy="923731"/>
            </a:xfrm>
            <a:prstGeom prst="ellipse">
              <a:avLst/>
            </a:prstGeom>
            <a:gradFill flip="none" rotWithShape="1">
              <a:gsLst>
                <a:gs pos="0">
                  <a:srgbClr val="F9623D">
                    <a:shade val="30000"/>
                    <a:satMod val="115000"/>
                  </a:srgbClr>
                </a:gs>
                <a:gs pos="50000">
                  <a:srgbClr val="F9623D">
                    <a:shade val="67500"/>
                    <a:satMod val="115000"/>
                  </a:srgbClr>
                </a:gs>
                <a:gs pos="100000">
                  <a:srgbClr val="F9623D">
                    <a:shade val="100000"/>
                    <a:satMod val="115000"/>
                  </a:srgbClr>
                </a:gs>
              </a:gsLst>
              <a:lin ang="2700000" scaled="1"/>
              <a:tileRect/>
            </a:gradFill>
            <a:ln w="38100">
              <a:solidFill>
                <a:srgbClr val="D72F07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3495097" y="5191888"/>
              <a:ext cx="733653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32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ookman Old Style" panose="02050604050505020204" pitchFamily="18" charset="0"/>
                </a:rPr>
                <a:t>3</a:t>
              </a:r>
              <a:endParaRPr lang="ru-RU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endParaRPr>
            </a:p>
          </p:txBody>
        </p:sp>
        <p:sp>
          <p:nvSpPr>
            <p:cNvPr id="20" name="Овал 19"/>
            <p:cNvSpPr/>
            <p:nvPr/>
          </p:nvSpPr>
          <p:spPr>
            <a:xfrm>
              <a:off x="3479269" y="5140739"/>
              <a:ext cx="765311" cy="723452"/>
            </a:xfrm>
            <a:prstGeom prst="ellipse">
              <a:avLst/>
            </a:prstGeom>
            <a:noFill/>
            <a:ln w="19050">
              <a:solidFill>
                <a:schemeClr val="bg1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grpSp>
        <p:nvGrpSpPr>
          <p:cNvPr id="28" name="Группа 27"/>
          <p:cNvGrpSpPr/>
          <p:nvPr/>
        </p:nvGrpSpPr>
        <p:grpSpPr>
          <a:xfrm>
            <a:off x="7664467" y="5531618"/>
            <a:ext cx="923731" cy="923731"/>
            <a:chOff x="7088661" y="5026122"/>
            <a:chExt cx="923731" cy="923731"/>
          </a:xfrm>
        </p:grpSpPr>
        <p:sp>
          <p:nvSpPr>
            <p:cNvPr id="14" name="Овал 13"/>
            <p:cNvSpPr/>
            <p:nvPr/>
          </p:nvSpPr>
          <p:spPr>
            <a:xfrm>
              <a:off x="7088661" y="5026122"/>
              <a:ext cx="923731" cy="923731"/>
            </a:xfrm>
            <a:prstGeom prst="ellipse">
              <a:avLst/>
            </a:prstGeom>
            <a:gradFill flip="none" rotWithShape="1">
              <a:gsLst>
                <a:gs pos="0">
                  <a:srgbClr val="835482">
                    <a:shade val="30000"/>
                    <a:satMod val="115000"/>
                  </a:srgbClr>
                </a:gs>
                <a:gs pos="50000">
                  <a:srgbClr val="835482">
                    <a:shade val="67500"/>
                    <a:satMod val="115000"/>
                  </a:srgbClr>
                </a:gs>
                <a:gs pos="100000">
                  <a:srgbClr val="835482">
                    <a:shade val="100000"/>
                    <a:satMod val="115000"/>
                  </a:srgbClr>
                </a:gs>
              </a:gsLst>
              <a:lin ang="2700000" scaled="1"/>
              <a:tileRect/>
            </a:gradFill>
            <a:ln w="38100">
              <a:solidFill>
                <a:srgbClr val="593958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7183699" y="5210077"/>
              <a:ext cx="733653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ru-RU" sz="32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Bookman Old Style" panose="02050604050505020204" pitchFamily="18" charset="0"/>
                </a:rPr>
                <a:t>4</a:t>
              </a:r>
              <a:endParaRPr lang="ru-RU" sz="2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anose="02050604050505020204" pitchFamily="18" charset="0"/>
              </a:endParaRPr>
            </a:p>
          </p:txBody>
        </p:sp>
        <p:sp>
          <p:nvSpPr>
            <p:cNvPr id="22" name="Овал 21"/>
            <p:cNvSpPr/>
            <p:nvPr/>
          </p:nvSpPr>
          <p:spPr>
            <a:xfrm>
              <a:off x="7158853" y="5140739"/>
              <a:ext cx="765311" cy="723452"/>
            </a:xfrm>
            <a:prstGeom prst="ellipse">
              <a:avLst/>
            </a:prstGeom>
            <a:noFill/>
            <a:ln w="19050">
              <a:solidFill>
                <a:schemeClr val="bg1"/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pic>
        <p:nvPicPr>
          <p:cNvPr id="16" name="Рисунок 1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99148" y="4246879"/>
            <a:ext cx="1123254" cy="1313099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82360" y="4363405"/>
            <a:ext cx="1115312" cy="656066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84003" y="4955005"/>
            <a:ext cx="1132955" cy="919239"/>
          </a:xfrm>
          <a:prstGeom prst="rect">
            <a:avLst/>
          </a:prstGeom>
        </p:spPr>
      </p:pic>
      <p:pic>
        <p:nvPicPr>
          <p:cNvPr id="35" name="Рисунок 3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26359" y="1772363"/>
            <a:ext cx="1991517" cy="1159793"/>
          </a:xfrm>
          <a:prstGeom prst="rect">
            <a:avLst/>
          </a:prstGeom>
        </p:spPr>
      </p:pic>
      <p:pic>
        <p:nvPicPr>
          <p:cNvPr id="5124" name="Picture 4" descr="Picture background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083802" flipH="1">
            <a:off x="2505413" y="2351394"/>
            <a:ext cx="951923" cy="16182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4" descr="Picture background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929232" flipH="1" flipV="1">
            <a:off x="8024008" y="2547569"/>
            <a:ext cx="951923" cy="1684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4" descr="Picture background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213093">
            <a:off x="2236745" y="3107804"/>
            <a:ext cx="1017043" cy="16182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4" descr="Picture background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938457" flipV="1">
            <a:off x="7987556" y="2950807"/>
            <a:ext cx="1000727" cy="16988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Рисунок 35"/>
          <p:cNvPicPr>
            <a:picLocks noChangeAspect="1"/>
          </p:cNvPicPr>
          <p:nvPr/>
        </p:nvPicPr>
        <p:blipFill rotWithShape="1">
          <a:blip r:embed="rId11"/>
          <a:srcRect r="26509"/>
          <a:stretch/>
        </p:blipFill>
        <p:spPr>
          <a:xfrm>
            <a:off x="6455403" y="2049808"/>
            <a:ext cx="1610724" cy="683057"/>
          </a:xfrm>
          <a:prstGeom prst="rect">
            <a:avLst/>
          </a:prstGeom>
        </p:spPr>
      </p:pic>
      <p:sp>
        <p:nvSpPr>
          <p:cNvPr id="44" name="Прямоугольник 43"/>
          <p:cNvSpPr/>
          <p:nvPr/>
        </p:nvSpPr>
        <p:spPr>
          <a:xfrm>
            <a:off x="8327015" y="4047056"/>
            <a:ext cx="371563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i="1" dirty="0" err="1" smtClean="0">
                <a:solidFill>
                  <a:srgbClr val="333333"/>
                </a:solidFill>
                <a:latin typeface="Book Antiqua" panose="02040602050305030304" pitchFamily="18" charset="0"/>
              </a:rPr>
              <a:t>Гистеросальпингография</a:t>
            </a:r>
            <a:r>
              <a:rPr lang="ru-RU" i="1" dirty="0" smtClean="0">
                <a:solidFill>
                  <a:srgbClr val="333333"/>
                </a:solidFill>
                <a:latin typeface="Book Antiqua" panose="02040602050305030304" pitchFamily="18" charset="0"/>
              </a:rPr>
              <a:t>— </a:t>
            </a:r>
            <a:r>
              <a:rPr lang="ru-RU" i="1" dirty="0">
                <a:solidFill>
                  <a:srgbClr val="333333"/>
                </a:solidFill>
                <a:latin typeface="Book Antiqua" panose="02040602050305030304" pitchFamily="18" charset="0"/>
              </a:rPr>
              <a:t>позволяет оценить внутреннюю структуру половых путей и проходимость маточных труб.</a:t>
            </a:r>
          </a:p>
        </p:txBody>
      </p:sp>
    </p:spTree>
    <p:extLst>
      <p:ext uri="{BB962C8B-B14F-4D97-AF65-F5344CB8AC3E}">
        <p14:creationId xmlns:p14="http://schemas.microsoft.com/office/powerpoint/2010/main" val="1203650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Группа 13"/>
          <p:cNvGrpSpPr/>
          <p:nvPr/>
        </p:nvGrpSpPr>
        <p:grpSpPr>
          <a:xfrm>
            <a:off x="374904" y="585216"/>
            <a:ext cx="4603496" cy="5989320"/>
            <a:chOff x="374904" y="585216"/>
            <a:chExt cx="5376672" cy="5989320"/>
          </a:xfrm>
        </p:grpSpPr>
        <p:sp>
          <p:nvSpPr>
            <p:cNvPr id="4" name="Прямоугольник 3"/>
            <p:cNvSpPr/>
            <p:nvPr/>
          </p:nvSpPr>
          <p:spPr>
            <a:xfrm>
              <a:off x="374904" y="713232"/>
              <a:ext cx="5239512" cy="5861304"/>
            </a:xfrm>
            <a:prstGeom prst="rect">
              <a:avLst/>
            </a:prstGeom>
            <a:solidFill>
              <a:srgbClr val="FFCCCC"/>
            </a:solidFill>
            <a:ln>
              <a:noFill/>
            </a:ln>
            <a:effectLst>
              <a:softEdge rad="3175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5" name="Прямоугольник 4"/>
            <p:cNvSpPr/>
            <p:nvPr/>
          </p:nvSpPr>
          <p:spPr>
            <a:xfrm>
              <a:off x="630936" y="585216"/>
              <a:ext cx="5120640" cy="566928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7" name="TextBox 6"/>
          <p:cNvSpPr txBox="1"/>
          <p:nvPr/>
        </p:nvSpPr>
        <p:spPr>
          <a:xfrm>
            <a:off x="0" y="0"/>
            <a:ext cx="12192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>
                <a:solidFill>
                  <a:srgbClr val="C00000"/>
                </a:solidFill>
                <a:latin typeface="Monotype Corsiva" panose="03010101010201010101" pitchFamily="66" charset="0"/>
              </a:rPr>
              <a:t>Лечение</a:t>
            </a:r>
            <a:endParaRPr lang="ru-RU" dirty="0">
              <a:solidFill>
                <a:srgbClr val="C0000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87936" y="756803"/>
            <a:ext cx="350036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i="1" dirty="0">
                <a:solidFill>
                  <a:srgbClr val="333333"/>
                </a:solidFill>
                <a:latin typeface="Bookman Old Style" panose="02050604050505020204" pitchFamily="18" charset="0"/>
              </a:rPr>
              <a:t>Медикаментозная </a:t>
            </a:r>
            <a:r>
              <a:rPr lang="ru-RU" sz="2000" i="1" dirty="0" smtClean="0">
                <a:solidFill>
                  <a:srgbClr val="333333"/>
                </a:solidFill>
                <a:latin typeface="Bookman Old Style" panose="02050604050505020204" pitchFamily="18" charset="0"/>
              </a:rPr>
              <a:t>терапия</a:t>
            </a:r>
            <a:endParaRPr lang="ru-RU" sz="2000" i="1" dirty="0">
              <a:solidFill>
                <a:srgbClr val="333333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03272" y="1857146"/>
            <a:ext cx="320214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i="1" dirty="0">
                <a:solidFill>
                  <a:srgbClr val="333333"/>
                </a:solidFill>
                <a:latin typeface="Bookman Old Style" panose="02050604050505020204" pitchFamily="18" charset="0"/>
              </a:rPr>
              <a:t>Общеукрепляющая </a:t>
            </a:r>
            <a:r>
              <a:rPr lang="ru-RU" sz="2000" i="1" dirty="0" smtClean="0">
                <a:solidFill>
                  <a:srgbClr val="333333"/>
                </a:solidFill>
                <a:latin typeface="Bookman Old Style" panose="02050604050505020204" pitchFamily="18" charset="0"/>
              </a:rPr>
              <a:t>терапия </a:t>
            </a:r>
            <a:endParaRPr lang="ru-RU" sz="2000" i="1" dirty="0">
              <a:latin typeface="Bookman Old Style" panose="020506040505050202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611144" y="3001199"/>
            <a:ext cx="257269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i="1" dirty="0" smtClean="0">
                <a:solidFill>
                  <a:srgbClr val="333333"/>
                </a:solidFill>
                <a:latin typeface="Bookman Old Style" panose="02050604050505020204" pitchFamily="18" charset="0"/>
              </a:rPr>
              <a:t>Физиотерапия </a:t>
            </a:r>
            <a:endParaRPr lang="ru-RU" sz="2000" i="1" dirty="0">
              <a:solidFill>
                <a:srgbClr val="333333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603272" y="4125131"/>
            <a:ext cx="2572699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i="1" dirty="0" smtClean="0">
                <a:solidFill>
                  <a:srgbClr val="333333"/>
                </a:solidFill>
                <a:latin typeface="Bookman Old Style" panose="02050604050505020204" pitchFamily="18" charset="0"/>
              </a:rPr>
              <a:t>Диетотерапия </a:t>
            </a:r>
            <a:endParaRPr lang="ru-RU" sz="2000" i="1" dirty="0">
              <a:solidFill>
                <a:srgbClr val="333333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611144" y="4990368"/>
            <a:ext cx="267486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i="1" dirty="0">
                <a:solidFill>
                  <a:srgbClr val="333333"/>
                </a:solidFill>
                <a:latin typeface="Bookman Old Style" panose="02050604050505020204" pitchFamily="18" charset="0"/>
              </a:rPr>
              <a:t>Оперативное </a:t>
            </a:r>
            <a:r>
              <a:rPr lang="ru-RU" sz="2000" i="1" dirty="0" smtClean="0">
                <a:solidFill>
                  <a:srgbClr val="333333"/>
                </a:solidFill>
                <a:latin typeface="Bookman Old Style" panose="02050604050505020204" pitchFamily="18" charset="0"/>
              </a:rPr>
              <a:t>лечение</a:t>
            </a:r>
            <a:endParaRPr lang="ru-RU" sz="2000" i="1" dirty="0">
              <a:solidFill>
                <a:srgbClr val="333333"/>
              </a:solidFill>
              <a:latin typeface="Bookman Old Style" panose="02050604050505020204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5197614" y="831611"/>
            <a:ext cx="69159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100" i="1" dirty="0" smtClean="0">
                <a:solidFill>
                  <a:srgbClr val="333333"/>
                </a:solidFill>
                <a:latin typeface="Book Antiqua" panose="02040602050305030304" pitchFamily="18" charset="0"/>
              </a:rPr>
              <a:t>Приём </a:t>
            </a:r>
            <a:r>
              <a:rPr lang="ru-RU" sz="2100" i="1" dirty="0">
                <a:solidFill>
                  <a:srgbClr val="333333"/>
                </a:solidFill>
                <a:latin typeface="Book Antiqua" panose="02040602050305030304" pitchFamily="18" charset="0"/>
              </a:rPr>
              <a:t>противовоспалительных и противотуберкулёзных лекарств по индивидуальной </a:t>
            </a:r>
            <a:r>
              <a:rPr lang="ru-RU" sz="2100" i="1" dirty="0" smtClean="0">
                <a:solidFill>
                  <a:srgbClr val="333333"/>
                </a:solidFill>
                <a:latin typeface="Book Antiqua" panose="02040602050305030304" pitchFamily="18" charset="0"/>
              </a:rPr>
              <a:t>схеме</a:t>
            </a:r>
            <a:endParaRPr lang="ru-RU" sz="2100" i="1" dirty="0">
              <a:solidFill>
                <a:srgbClr val="333333"/>
              </a:solidFill>
              <a:latin typeface="Book Antiqua" panose="02040602050305030304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5238278" y="1850336"/>
            <a:ext cx="6096000" cy="73866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100" i="1" dirty="0">
                <a:solidFill>
                  <a:srgbClr val="333333"/>
                </a:solidFill>
                <a:latin typeface="Book Antiqua" panose="02040602050305030304" pitchFamily="18" charset="0"/>
              </a:rPr>
              <a:t>Поддержка иммунной системы за счёт приёма витаминных комплексов, иммуномодуляторов</a:t>
            </a:r>
            <a:endParaRPr lang="ru-RU" sz="2100" i="1" dirty="0">
              <a:latin typeface="Book Antiqua" panose="02040602050305030304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5136654" y="2749358"/>
            <a:ext cx="6598146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100" i="1" dirty="0">
                <a:solidFill>
                  <a:srgbClr val="333333"/>
                </a:solidFill>
                <a:latin typeface="Book Antiqua" panose="02040602050305030304" pitchFamily="18" charset="0"/>
              </a:rPr>
              <a:t>В период восстановления пациенткам назначают электрофорез, </a:t>
            </a:r>
            <a:r>
              <a:rPr lang="ru-RU" sz="2100" i="1" dirty="0" err="1">
                <a:solidFill>
                  <a:srgbClr val="333333"/>
                </a:solidFill>
                <a:latin typeface="Book Antiqua" panose="02040602050305030304" pitchFamily="18" charset="0"/>
              </a:rPr>
              <a:t>фонофорез</a:t>
            </a:r>
            <a:r>
              <a:rPr lang="ru-RU" sz="2100" i="1" dirty="0">
                <a:solidFill>
                  <a:srgbClr val="333333"/>
                </a:solidFill>
                <a:latin typeface="Book Antiqua" panose="02040602050305030304" pitchFamily="18" charset="0"/>
              </a:rPr>
              <a:t> с гидрокортизоном, грязевые аппликации, ванны с антисептическими средствами.</a:t>
            </a:r>
            <a:endParaRPr lang="ru-RU" sz="2100" i="1" dirty="0">
              <a:solidFill>
                <a:srgbClr val="333333"/>
              </a:solidFill>
              <a:latin typeface="Book Antiqua" panose="02040602050305030304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5136654" y="3971546"/>
            <a:ext cx="7055346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100" i="1" dirty="0" smtClean="0">
                <a:solidFill>
                  <a:srgbClr val="333333"/>
                </a:solidFill>
                <a:latin typeface="Book Antiqua" panose="02040602050305030304" pitchFamily="18" charset="0"/>
              </a:rPr>
              <a:t>Правильного питание </a:t>
            </a:r>
            <a:r>
              <a:rPr lang="ru-RU" sz="2100" i="1" dirty="0">
                <a:solidFill>
                  <a:srgbClr val="333333"/>
                </a:solidFill>
                <a:latin typeface="Book Antiqua" panose="02040602050305030304" pitchFamily="18" charset="0"/>
              </a:rPr>
              <a:t>(полноценные, сбалансированные блюда, богатые белком, витаминами, микроэлементами).</a:t>
            </a:r>
            <a:endParaRPr lang="ru-RU" sz="2100" i="1" dirty="0">
              <a:solidFill>
                <a:srgbClr val="333333"/>
              </a:solidFill>
              <a:latin typeface="Book Antiqua" panose="02040602050305030304" pitchFamily="18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5197614" y="4803157"/>
            <a:ext cx="6845034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i="1" dirty="0">
                <a:solidFill>
                  <a:srgbClr val="333333"/>
                </a:solidFill>
                <a:latin typeface="Book Antiqua" panose="02040602050305030304" pitchFamily="18" charset="0"/>
              </a:rPr>
              <a:t>Показано в случае формирования абсцесса, спаек, свищей в полости малого таза и брюшины. Для хирургического вмешательства применяют малотравматичные методики (зачастую лапароскопию), а сама операция направлена на удаление гнойников, спаек и санацию внутренней полости.</a:t>
            </a:r>
            <a:endParaRPr lang="ru-RU" sz="2000" i="1" dirty="0">
              <a:solidFill>
                <a:srgbClr val="333333"/>
              </a:solidFill>
              <a:latin typeface="Book Antiqua" panose="02040602050305030304" pitchFamily="18" charset="0"/>
            </a:endParaRPr>
          </a:p>
        </p:txBody>
      </p:sp>
      <p:cxnSp>
        <p:nvCxnSpPr>
          <p:cNvPr id="20" name="Прямая соединительная линия 19"/>
          <p:cNvCxnSpPr/>
          <p:nvPr/>
        </p:nvCxnSpPr>
        <p:spPr>
          <a:xfrm>
            <a:off x="158496" y="356616"/>
            <a:ext cx="5104384" cy="0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/>
          <p:cNvCxnSpPr/>
          <p:nvPr/>
        </p:nvCxnSpPr>
        <p:spPr>
          <a:xfrm>
            <a:off x="6969760" y="356616"/>
            <a:ext cx="5072888" cy="0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266" name="Picture 2" descr="Picture background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5404" y="2675227"/>
            <a:ext cx="1052053" cy="10520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Рисунок 2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20476" y="1806688"/>
            <a:ext cx="1041032" cy="973702"/>
          </a:xfrm>
          <a:prstGeom prst="rect">
            <a:avLst/>
          </a:prstGeom>
        </p:spPr>
      </p:pic>
      <p:pic>
        <p:nvPicPr>
          <p:cNvPr id="30" name="Рисунок 2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70089" y="3771051"/>
            <a:ext cx="1024466" cy="919720"/>
          </a:xfrm>
          <a:prstGeom prst="rect">
            <a:avLst/>
          </a:prstGeom>
        </p:spPr>
      </p:pic>
      <p:pic>
        <p:nvPicPr>
          <p:cNvPr id="31" name="Рисунок 3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13518" y="749074"/>
            <a:ext cx="933498" cy="924163"/>
          </a:xfrm>
          <a:prstGeom prst="rect">
            <a:avLst/>
          </a:prstGeom>
        </p:spPr>
      </p:pic>
      <p:pic>
        <p:nvPicPr>
          <p:cNvPr id="11270" name="Picture 6" descr="Picture background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4850" y="4717941"/>
            <a:ext cx="1197985" cy="13068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06750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0" y="0"/>
            <a:ext cx="12192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>
                <a:solidFill>
                  <a:srgbClr val="C00000"/>
                </a:solidFill>
                <a:latin typeface="Monotype Corsiva" panose="03010101010201010101" pitchFamily="66" charset="0"/>
              </a:rPr>
              <a:t>Осложнения</a:t>
            </a:r>
            <a:endParaRPr lang="ru-RU" dirty="0">
              <a:solidFill>
                <a:srgbClr val="C00000"/>
              </a:solidFill>
              <a:latin typeface="Monotype Corsiva" panose="03010101010201010101" pitchFamily="66" charset="0"/>
            </a:endParaRPr>
          </a:p>
        </p:txBody>
      </p:sp>
      <p:cxnSp>
        <p:nvCxnSpPr>
          <p:cNvPr id="3" name="Прямая соединительная линия 2"/>
          <p:cNvCxnSpPr/>
          <p:nvPr/>
        </p:nvCxnSpPr>
        <p:spPr>
          <a:xfrm>
            <a:off x="158496" y="356616"/>
            <a:ext cx="4769104" cy="0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Прямая соединительная линия 3"/>
          <p:cNvCxnSpPr/>
          <p:nvPr/>
        </p:nvCxnSpPr>
        <p:spPr>
          <a:xfrm>
            <a:off x="7284720" y="356616"/>
            <a:ext cx="4757928" cy="0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Прямоугольник 8"/>
          <p:cNvSpPr/>
          <p:nvPr/>
        </p:nvSpPr>
        <p:spPr>
          <a:xfrm>
            <a:off x="4397238" y="1149196"/>
            <a:ext cx="779476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i="1" dirty="0">
                <a:solidFill>
                  <a:srgbClr val="C08500"/>
                </a:solidFill>
                <a:latin typeface="Book Antiqua" panose="02040602050305030304" pitchFamily="18" charset="0"/>
              </a:rPr>
              <a:t>Туберкулезное поражение маточных труб </a:t>
            </a:r>
            <a:r>
              <a:rPr lang="ru-RU" sz="2000" i="1" dirty="0">
                <a:latin typeface="Book Antiqua" panose="02040602050305030304" pitchFamily="18" charset="0"/>
              </a:rPr>
              <a:t>часто </a:t>
            </a:r>
            <a:r>
              <a:rPr lang="ru-RU" sz="2000" i="1" dirty="0" smtClean="0">
                <a:latin typeface="Book Antiqua" panose="02040602050305030304" pitchFamily="18" charset="0"/>
              </a:rPr>
              <a:t>приводит к их </a:t>
            </a:r>
            <a:r>
              <a:rPr lang="ru-RU" sz="2000" i="1" dirty="0" smtClean="0">
                <a:solidFill>
                  <a:srgbClr val="000000"/>
                </a:solidFill>
                <a:latin typeface="Book Antiqua" panose="02040602050305030304" pitchFamily="18" charset="0"/>
              </a:rPr>
              <a:t>облитерации</a:t>
            </a:r>
            <a:r>
              <a:rPr lang="ru-RU" sz="2000" i="1" dirty="0">
                <a:solidFill>
                  <a:srgbClr val="000000"/>
                </a:solidFill>
                <a:latin typeface="Book Antiqua" panose="02040602050305030304" pitchFamily="18" charset="0"/>
              </a:rPr>
              <a:t>, развитию </a:t>
            </a:r>
            <a:r>
              <a:rPr lang="ru-RU" sz="2000" i="1" dirty="0">
                <a:latin typeface="Book Antiqua" panose="02040602050305030304" pitchFamily="18" charset="0"/>
              </a:rPr>
              <a:t>пиосальпинкса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3962398" y="5299458"/>
            <a:ext cx="745150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i="1" dirty="0" smtClean="0">
                <a:solidFill>
                  <a:srgbClr val="C08500"/>
                </a:solidFill>
                <a:latin typeface="Book Antiqua" panose="02040602050305030304" pitchFamily="18" charset="0"/>
              </a:rPr>
              <a:t>При </a:t>
            </a:r>
            <a:r>
              <a:rPr lang="ru-RU" sz="2000" i="1" dirty="0">
                <a:solidFill>
                  <a:srgbClr val="C08500"/>
                </a:solidFill>
                <a:latin typeface="Book Antiqua" panose="02040602050305030304" pitchFamily="18" charset="0"/>
              </a:rPr>
              <a:t>генитальном туберкулезе </a:t>
            </a:r>
            <a:r>
              <a:rPr lang="ru-RU" sz="2000" i="1" dirty="0">
                <a:solidFill>
                  <a:srgbClr val="000000"/>
                </a:solidFill>
                <a:latin typeface="Book Antiqua" panose="02040602050305030304" pitchFamily="18" charset="0"/>
              </a:rPr>
              <a:t>нередко отмечается поражение мочевыводящих путей.</a:t>
            </a:r>
            <a:endParaRPr lang="ru-RU" sz="2000" i="1" dirty="0">
              <a:latin typeface="Book Antiqua" panose="0204060205030503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4113154" y="2563172"/>
            <a:ext cx="739385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i="1" dirty="0">
                <a:solidFill>
                  <a:srgbClr val="C08500"/>
                </a:solidFill>
                <a:latin typeface="Book Antiqua" panose="02040602050305030304" pitchFamily="18" charset="0"/>
              </a:rPr>
              <a:t>При туберкулезе придатков </a:t>
            </a:r>
            <a:r>
              <a:rPr lang="ru-RU" sz="2000" i="1" dirty="0">
                <a:solidFill>
                  <a:srgbClr val="000000"/>
                </a:solidFill>
                <a:latin typeface="Book Antiqua" panose="02040602050305030304" pitchFamily="18" charset="0"/>
              </a:rPr>
              <a:t>могут поражаться брюшина и кишечные петли, что приводит к </a:t>
            </a:r>
            <a:r>
              <a:rPr lang="ru-RU" sz="2000" i="1" dirty="0">
                <a:latin typeface="Book Antiqua" panose="02040602050305030304" pitchFamily="18" charset="0"/>
              </a:rPr>
              <a:t>асциту</a:t>
            </a:r>
            <a:r>
              <a:rPr lang="ru-RU" sz="2000" i="1" dirty="0">
                <a:solidFill>
                  <a:srgbClr val="000000"/>
                </a:solidFill>
                <a:latin typeface="Book Antiqua" panose="02040602050305030304" pitchFamily="18" charset="0"/>
              </a:rPr>
              <a:t>, </a:t>
            </a:r>
            <a:r>
              <a:rPr lang="ru-RU" sz="2000" i="1" dirty="0" err="1">
                <a:solidFill>
                  <a:srgbClr val="000000"/>
                </a:solidFill>
                <a:latin typeface="Book Antiqua" panose="02040602050305030304" pitchFamily="18" charset="0"/>
              </a:rPr>
              <a:t>спайкообразованию</a:t>
            </a:r>
            <a:r>
              <a:rPr lang="ru-RU" sz="2000" i="1" dirty="0">
                <a:solidFill>
                  <a:srgbClr val="000000"/>
                </a:solidFill>
                <a:latin typeface="Book Antiqua" panose="02040602050305030304" pitchFamily="18" charset="0"/>
              </a:rPr>
              <a:t>, образованию фистул</a:t>
            </a:r>
            <a:endParaRPr lang="ru-RU" sz="2000" i="1" dirty="0">
              <a:latin typeface="Book Antiqua" panose="02040602050305030304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3790769" y="4107430"/>
            <a:ext cx="779476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i="1" dirty="0">
                <a:solidFill>
                  <a:srgbClr val="C08500"/>
                </a:solidFill>
                <a:latin typeface="Book Antiqua" panose="02040602050305030304" pitchFamily="18" charset="0"/>
              </a:rPr>
              <a:t>Туберкулезный эндометрит </a:t>
            </a:r>
            <a:r>
              <a:rPr lang="ru-RU" sz="2000" i="1" dirty="0">
                <a:solidFill>
                  <a:srgbClr val="000000"/>
                </a:solidFill>
                <a:latin typeface="Book Antiqua" panose="02040602050305030304" pitchFamily="18" charset="0"/>
              </a:rPr>
              <a:t>также характеризуется наличием туберкул, участков казеозных некрозов</a:t>
            </a:r>
            <a:endParaRPr lang="ru-RU" sz="2000" i="1" dirty="0">
              <a:latin typeface="Book Antiqua" panose="02040602050305030304" pitchFamily="18" charset="0"/>
            </a:endParaRP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643502" y="906729"/>
            <a:ext cx="7440063" cy="5772956"/>
          </a:xfrm>
          <a:prstGeom prst="rect">
            <a:avLst/>
          </a:prstGeom>
        </p:spPr>
      </p:pic>
      <p:cxnSp>
        <p:nvCxnSpPr>
          <p:cNvPr id="15" name="Прямая соединительная линия 14"/>
          <p:cNvCxnSpPr>
            <a:endCxn id="9" idx="1"/>
          </p:cNvCxnSpPr>
          <p:nvPr/>
        </p:nvCxnSpPr>
        <p:spPr>
          <a:xfrm flipV="1">
            <a:off x="3500522" y="1503139"/>
            <a:ext cx="896716" cy="58606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Овал 15"/>
          <p:cNvSpPr/>
          <p:nvPr/>
        </p:nvSpPr>
        <p:spPr>
          <a:xfrm>
            <a:off x="3429299" y="2060636"/>
            <a:ext cx="71223" cy="71223"/>
          </a:xfrm>
          <a:prstGeom prst="ellipse">
            <a:avLst/>
          </a:prstGeom>
          <a:noFill/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18" name="Прямая соединительная линия 17"/>
          <p:cNvCxnSpPr>
            <a:endCxn id="11" idx="1"/>
          </p:cNvCxnSpPr>
          <p:nvPr/>
        </p:nvCxnSpPr>
        <p:spPr>
          <a:xfrm>
            <a:off x="2420297" y="2739296"/>
            <a:ext cx="1692857" cy="33170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Овал 18"/>
          <p:cNvSpPr/>
          <p:nvPr/>
        </p:nvSpPr>
        <p:spPr>
          <a:xfrm>
            <a:off x="2349074" y="2710734"/>
            <a:ext cx="71223" cy="71223"/>
          </a:xfrm>
          <a:prstGeom prst="ellipse">
            <a:avLst/>
          </a:prstGeom>
          <a:noFill/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26" name="Прямая соединительная линия 25"/>
          <p:cNvCxnSpPr>
            <a:endCxn id="12" idx="1"/>
          </p:cNvCxnSpPr>
          <p:nvPr/>
        </p:nvCxnSpPr>
        <p:spPr>
          <a:xfrm>
            <a:off x="259198" y="2668073"/>
            <a:ext cx="3531571" cy="17933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Овал 26"/>
          <p:cNvSpPr/>
          <p:nvPr/>
        </p:nvSpPr>
        <p:spPr>
          <a:xfrm>
            <a:off x="187975" y="2639511"/>
            <a:ext cx="71223" cy="71223"/>
          </a:xfrm>
          <a:prstGeom prst="ellipse">
            <a:avLst/>
          </a:prstGeom>
          <a:noFill/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29" name="Прямая соединительная линия 28"/>
          <p:cNvCxnSpPr>
            <a:endCxn id="10" idx="1"/>
          </p:cNvCxnSpPr>
          <p:nvPr/>
        </p:nvCxnSpPr>
        <p:spPr>
          <a:xfrm flipV="1">
            <a:off x="259198" y="5653401"/>
            <a:ext cx="3703200" cy="105484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Овал 29"/>
          <p:cNvSpPr/>
          <p:nvPr/>
        </p:nvSpPr>
        <p:spPr>
          <a:xfrm>
            <a:off x="187975" y="6679685"/>
            <a:ext cx="71223" cy="71223"/>
          </a:xfrm>
          <a:prstGeom prst="ellipse">
            <a:avLst/>
          </a:prstGeom>
          <a:noFill/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9420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0"/>
            <a:ext cx="12192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smtClean="0">
                <a:solidFill>
                  <a:srgbClr val="C00000"/>
                </a:solidFill>
                <a:latin typeface="Monotype Corsiva" panose="03010101010201010101" pitchFamily="66" charset="0"/>
              </a:rPr>
              <a:t>Профилактика</a:t>
            </a:r>
            <a:endParaRPr lang="ru-RU" dirty="0">
              <a:solidFill>
                <a:srgbClr val="C00000"/>
              </a:solidFill>
              <a:latin typeface="Monotype Corsiva" panose="03010101010201010101" pitchFamily="66" charset="0"/>
            </a:endParaRPr>
          </a:p>
        </p:txBody>
      </p:sp>
      <p:cxnSp>
        <p:nvCxnSpPr>
          <p:cNvPr id="3" name="Прямая соединительная линия 2"/>
          <p:cNvCxnSpPr/>
          <p:nvPr/>
        </p:nvCxnSpPr>
        <p:spPr>
          <a:xfrm>
            <a:off x="158496" y="356616"/>
            <a:ext cx="4492162" cy="0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Прямая соединительная линия 3"/>
          <p:cNvCxnSpPr/>
          <p:nvPr/>
        </p:nvCxnSpPr>
        <p:spPr>
          <a:xfrm>
            <a:off x="7551174" y="356616"/>
            <a:ext cx="4491474" cy="0"/>
          </a:xfrm>
          <a:prstGeom prst="line">
            <a:avLst/>
          </a:prstGeom>
          <a:ln w="2857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285135" y="757084"/>
            <a:ext cx="11611897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i="1" dirty="0" smtClean="0">
                <a:latin typeface="Book Antiqua" panose="02040602050305030304" pitchFamily="18" charset="0"/>
              </a:rPr>
              <a:t>1.Вакцинация БЦЖ (проводится новорожденным на 3-7 день жизни). Затем в 7, 12 лет ревакцинация для поддержания иммунитета против туберкулеза.</a:t>
            </a:r>
          </a:p>
          <a:p>
            <a:endParaRPr lang="ru-RU" sz="2400" i="1" dirty="0" smtClean="0">
              <a:latin typeface="Book Antiqua" panose="02040602050305030304" pitchFamily="18" charset="0"/>
            </a:endParaRPr>
          </a:p>
          <a:p>
            <a:r>
              <a:rPr lang="ru-RU" sz="2400" i="1" dirty="0" smtClean="0">
                <a:latin typeface="Book Antiqua" panose="02040602050305030304" pitchFamily="18" charset="0"/>
              </a:rPr>
              <a:t>2.Флюорографическое исследование органов грудной клетки.</a:t>
            </a:r>
          </a:p>
          <a:p>
            <a:endParaRPr lang="ru-RU" sz="2400" i="1" dirty="0" smtClean="0">
              <a:latin typeface="Book Antiqua" panose="02040602050305030304" pitchFamily="18" charset="0"/>
            </a:endParaRPr>
          </a:p>
          <a:p>
            <a:r>
              <a:rPr lang="ru-RU" sz="2400" i="1" dirty="0" smtClean="0">
                <a:latin typeface="Book Antiqua" panose="02040602050305030304" pitchFamily="18" charset="0"/>
              </a:rPr>
              <a:t>3.Проба Манту для выявления инфицирования.</a:t>
            </a:r>
          </a:p>
          <a:p>
            <a:endParaRPr lang="ru-RU" sz="2400" i="1" dirty="0" smtClean="0">
              <a:latin typeface="Book Antiqua" panose="02040602050305030304" pitchFamily="18" charset="0"/>
            </a:endParaRPr>
          </a:p>
          <a:p>
            <a:r>
              <a:rPr lang="ru-RU" sz="2400" i="1" dirty="0" smtClean="0">
                <a:latin typeface="Book Antiqua" panose="02040602050305030304" pitchFamily="18" charset="0"/>
              </a:rPr>
              <a:t>4.Избегать случайных половых связей и использовать барьерные методы контрацепции.</a:t>
            </a:r>
          </a:p>
          <a:p>
            <a:endParaRPr lang="ru-RU" sz="2400" i="1" dirty="0" smtClean="0">
              <a:latin typeface="Book Antiqua" panose="02040602050305030304" pitchFamily="18" charset="0"/>
            </a:endParaRPr>
          </a:p>
          <a:p>
            <a:r>
              <a:rPr lang="ru-RU" sz="2400" i="1" dirty="0" smtClean="0">
                <a:latin typeface="Book Antiqua" panose="02040602050305030304" pitchFamily="18" charset="0"/>
              </a:rPr>
              <a:t>5.Профилактические осмотры у гинеколога.</a:t>
            </a:r>
          </a:p>
          <a:p>
            <a:endParaRPr lang="ru-RU" sz="2400" i="1" dirty="0" smtClean="0">
              <a:latin typeface="Book Antiqua" panose="02040602050305030304" pitchFamily="18" charset="0"/>
            </a:endParaRPr>
          </a:p>
          <a:p>
            <a:r>
              <a:rPr lang="ru-RU" sz="2400" i="1" dirty="0" smtClean="0">
                <a:latin typeface="Book Antiqua" panose="02040602050305030304" pitchFamily="18" charset="0"/>
              </a:rPr>
              <a:t>6.Лечение сопутствующих гинекологических заболеваний.</a:t>
            </a:r>
          </a:p>
          <a:p>
            <a:endParaRPr lang="ru-RU" sz="2400" i="1" dirty="0" smtClean="0">
              <a:latin typeface="Book Antiqua" panose="02040602050305030304" pitchFamily="18" charset="0"/>
            </a:endParaRPr>
          </a:p>
          <a:p>
            <a:r>
              <a:rPr lang="ru-RU" sz="2400" i="1" dirty="0" smtClean="0">
                <a:latin typeface="Book Antiqua" panose="02040602050305030304" pitchFamily="18" charset="0"/>
              </a:rPr>
              <a:t>7.Ведение здорового образа жизни, отказ от вредных привычек и занятия спортом.</a:t>
            </a:r>
            <a:endParaRPr lang="ru-RU" sz="2400" i="1" dirty="0">
              <a:latin typeface="Book Antiqua" panose="020406020503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7089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78426" y="707922"/>
            <a:ext cx="1050085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i="1" dirty="0" smtClean="0">
                <a:latin typeface="Book Antiqua" panose="02040602050305030304" pitchFamily="18" charset="0"/>
              </a:rPr>
              <a:t>Спасибо за внимание!</a:t>
            </a:r>
            <a:endParaRPr lang="ru-RU" sz="3200" i="1" dirty="0">
              <a:latin typeface="Book Antiqua" panose="0204060205030503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06864" y="2045602"/>
            <a:ext cx="5243976" cy="42618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598693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694</TotalTime>
  <Words>1021</Words>
  <Application>Microsoft Office PowerPoint</Application>
  <PresentationFormat>Широкоэкранный</PresentationFormat>
  <Paragraphs>167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5" baseType="lpstr">
      <vt:lpstr>Yu Gothic UI Light</vt:lpstr>
      <vt:lpstr>Arial</vt:lpstr>
      <vt:lpstr>Arial Black</vt:lpstr>
      <vt:lpstr>Book Antiqua</vt:lpstr>
      <vt:lpstr>Bookman Old Style</vt:lpstr>
      <vt:lpstr>Calibri</vt:lpstr>
      <vt:lpstr>Calibri Light</vt:lpstr>
      <vt:lpstr>Monotype Corsiva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hp</dc:creator>
  <cp:lastModifiedBy>hp</cp:lastModifiedBy>
  <cp:revision>48</cp:revision>
  <dcterms:created xsi:type="dcterms:W3CDTF">2025-09-09T18:47:24Z</dcterms:created>
  <dcterms:modified xsi:type="dcterms:W3CDTF">2025-09-13T20:00:57Z</dcterms:modified>
</cp:coreProperties>
</file>