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61" r:id="rId2"/>
    <p:sldId id="256" r:id="rId3"/>
    <p:sldId id="258" r:id="rId4"/>
    <p:sldId id="259" r:id="rId5"/>
    <p:sldId id="260" r:id="rId6"/>
    <p:sldId id="262" r:id="rId7"/>
    <p:sldId id="263" r:id="rId8"/>
    <p:sldId id="264"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65" r:id="rId22"/>
    <p:sldId id="278"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320" y="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0E9466-34D7-47C1-8126-F4865583DF02}" type="datetimeFigureOut">
              <a:rPr lang="ru-RU" smtClean="0"/>
              <a:pPr/>
              <a:t>03.05.2022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8E8E57-1886-4B3D-81B0-93E7A8D74DFF}"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D900609-B86E-4DF3-AFD4-B277FBB3465B}" type="slidenum">
              <a:rPr lang="ru-RU" smtClean="0"/>
              <a:pPr/>
              <a:t>3</a:t>
            </a:fld>
            <a:endParaRPr lang="ru-RU"/>
          </a:p>
        </p:txBody>
      </p:sp>
    </p:spTree>
    <p:extLst>
      <p:ext uri="{BB962C8B-B14F-4D97-AF65-F5344CB8AC3E}">
        <p14:creationId xmlns:p14="http://schemas.microsoft.com/office/powerpoint/2010/main" val="2378625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A08E8E57-1886-4B3D-81B0-93E7A8D74DFF}" type="slidenum">
              <a:rPr lang="ru-RU" smtClean="0"/>
              <a:pPr/>
              <a:t>13</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03.05.2022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03.05.2022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03.05.2022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03.05.2022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03.05.2022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03.05.2022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tyumedia.ru/93188.html" TargetMode="External"/><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hyperlink" Target="https://wiki2.org/ru/&#1040;&#1096;&#1080;&#1088;&#1073;&#1077;&#1082;&#1086;&#1074;,_&#1040;&#1093;&#1084;&#1077;&#1090;&#1088;&#1072;&#1096;&#1080;&#1090;"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15f0e35f25f4e07b8a05e179575780d7.jpg"/>
          <p:cNvPicPr>
            <a:picLocks noChangeAspect="1"/>
          </p:cNvPicPr>
          <p:nvPr/>
        </p:nvPicPr>
        <p:blipFill>
          <a:blip r:embed="rId2" cstate="print"/>
          <a:stretch>
            <a:fillRect/>
          </a:stretch>
        </p:blipFill>
        <p:spPr>
          <a:xfrm>
            <a:off x="1192" y="0"/>
            <a:ext cx="9142808" cy="6858000"/>
          </a:xfrm>
          <a:prstGeom prst="rect">
            <a:avLst/>
          </a:prstGeom>
        </p:spPr>
      </p:pic>
      <p:sp>
        <p:nvSpPr>
          <p:cNvPr id="3" name="Подзаголовок 2"/>
          <p:cNvSpPr>
            <a:spLocks noGrp="1"/>
          </p:cNvSpPr>
          <p:nvPr>
            <p:ph type="subTitle" idx="1"/>
          </p:nvPr>
        </p:nvSpPr>
        <p:spPr>
          <a:xfrm>
            <a:off x="4286248" y="5105400"/>
            <a:ext cx="4857752" cy="1752600"/>
          </a:xfrm>
        </p:spPr>
        <p:style>
          <a:lnRef idx="1">
            <a:schemeClr val="accent4"/>
          </a:lnRef>
          <a:fillRef idx="2">
            <a:schemeClr val="accent4"/>
          </a:fillRef>
          <a:effectRef idx="1">
            <a:schemeClr val="accent4"/>
          </a:effectRef>
          <a:fontRef idx="minor">
            <a:schemeClr val="dk1"/>
          </a:fontRef>
        </p:style>
        <p:txBody>
          <a:bodyPr>
            <a:normAutofit/>
          </a:bodyPr>
          <a:lstStyle/>
          <a:p>
            <a:pPr algn="l"/>
            <a:r>
              <a:rPr lang="ru-RU" sz="2400" b="1" dirty="0" smtClean="0">
                <a:solidFill>
                  <a:schemeClr val="tx2">
                    <a:lumMod val="50000"/>
                  </a:schemeClr>
                </a:solidFill>
                <a:latin typeface="Times New Roman" pitchFamily="18" charset="0"/>
                <a:cs typeface="Times New Roman" pitchFamily="18" charset="0"/>
              </a:rPr>
              <a:t>Работу </a:t>
            </a:r>
            <a:r>
              <a:rPr lang="ru-RU" sz="2400" b="1" dirty="0" smtClean="0">
                <a:solidFill>
                  <a:schemeClr val="tx2">
                    <a:lumMod val="50000"/>
                  </a:schemeClr>
                </a:solidFill>
                <a:latin typeface="Times New Roman" pitchFamily="18" charset="0"/>
                <a:cs typeface="Times New Roman" pitchFamily="18" charset="0"/>
              </a:rPr>
              <a:t>выполнила: Тарасюк Наталья Дмитриевна, учитель истории и обществознания</a:t>
            </a:r>
            <a:endParaRPr lang="ru-RU" sz="2400" b="1" dirty="0" smtClean="0">
              <a:solidFill>
                <a:schemeClr val="tx2">
                  <a:lumMod val="50000"/>
                </a:schemeClr>
              </a:solidFill>
              <a:latin typeface="Times New Roman" pitchFamily="18" charset="0"/>
              <a:cs typeface="Times New Roman" pitchFamily="18" charset="0"/>
            </a:endParaRPr>
          </a:p>
          <a:p>
            <a:pPr algn="l"/>
            <a:r>
              <a:rPr lang="ru-RU" sz="2400" b="1" dirty="0" smtClean="0">
                <a:solidFill>
                  <a:schemeClr val="tx2">
                    <a:lumMod val="50000"/>
                  </a:schemeClr>
                </a:solidFill>
                <a:latin typeface="Times New Roman" pitchFamily="18" charset="0"/>
                <a:cs typeface="Times New Roman" pitchFamily="18" charset="0"/>
              </a:rPr>
              <a:t>МАОУ </a:t>
            </a:r>
            <a:r>
              <a:rPr lang="ru-RU" sz="2400" b="1" dirty="0" smtClean="0">
                <a:solidFill>
                  <a:schemeClr val="tx2">
                    <a:lumMod val="50000"/>
                  </a:schemeClr>
                </a:solidFill>
                <a:latin typeface="Times New Roman" pitchFamily="18" charset="0"/>
                <a:cs typeface="Times New Roman" pitchFamily="18" charset="0"/>
              </a:rPr>
              <a:t>Сорокинской </a:t>
            </a:r>
            <a:r>
              <a:rPr lang="ru-RU" sz="2400" b="1" dirty="0" smtClean="0">
                <a:solidFill>
                  <a:schemeClr val="tx2">
                    <a:lumMod val="50000"/>
                  </a:schemeClr>
                </a:solidFill>
                <a:latin typeface="Times New Roman" pitchFamily="18" charset="0"/>
                <a:cs typeface="Times New Roman" pitchFamily="18" charset="0"/>
              </a:rPr>
              <a:t>СОШ №</a:t>
            </a:r>
            <a:r>
              <a:rPr lang="ru-RU" sz="2400" b="1" dirty="0" smtClean="0">
                <a:solidFill>
                  <a:schemeClr val="tx2">
                    <a:lumMod val="50000"/>
                  </a:schemeClr>
                </a:solidFill>
                <a:latin typeface="Times New Roman" pitchFamily="18" charset="0"/>
                <a:cs typeface="Times New Roman" pitchFamily="18" charset="0"/>
              </a:rPr>
              <a:t>1</a:t>
            </a:r>
            <a:endParaRPr lang="ru-RU" sz="2400" b="1" dirty="0" smtClean="0">
              <a:solidFill>
                <a:schemeClr val="tx2">
                  <a:lumMod val="50000"/>
                </a:schemeClr>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92" y="0"/>
            <a:ext cx="9127308" cy="6858000"/>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92" y="419"/>
            <a:ext cx="2796953" cy="1999821"/>
          </a:xfrm>
          <a:prstGeom prst="rect">
            <a:avLst/>
          </a:prstGeom>
          <a:effectLst>
            <a:softEdge rad="127000"/>
          </a:effectLst>
        </p:spPr>
      </p:pic>
      <p:sp>
        <p:nvSpPr>
          <p:cNvPr id="6" name="Прямоугольник 5"/>
          <p:cNvSpPr/>
          <p:nvPr/>
        </p:nvSpPr>
        <p:spPr>
          <a:xfrm>
            <a:off x="2714612" y="0"/>
            <a:ext cx="6429388" cy="2123658"/>
          </a:xfrm>
          <a:prstGeom prst="rect">
            <a:avLst/>
          </a:prstGeom>
        </p:spPr>
        <p:txBody>
          <a:bodyPr wrap="square">
            <a:spAutoFit/>
          </a:bodyPr>
          <a:lstStyle/>
          <a:p>
            <a:pPr algn="ctr"/>
            <a:r>
              <a:rPr lang="ru-RU" sz="66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Узнай </a:t>
            </a:r>
          </a:p>
          <a:p>
            <a:pPr algn="ctr"/>
            <a:r>
              <a:rPr lang="ru-RU" sz="66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Героя-земляка</a:t>
            </a:r>
            <a:endParaRPr lang="ru-RU" sz="66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Рисунок 6" descr="1200px-Герой_Советского_Союза_звание.jpg"/>
          <p:cNvPicPr>
            <a:picLocks noChangeAspect="1"/>
          </p:cNvPicPr>
          <p:nvPr/>
        </p:nvPicPr>
        <p:blipFill>
          <a:blip r:embed="rId4" cstate="print"/>
          <a:stretch>
            <a:fillRect/>
          </a:stretch>
        </p:blipFill>
        <p:spPr>
          <a:xfrm>
            <a:off x="857224" y="2481732"/>
            <a:ext cx="7715304" cy="4238041"/>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3655" t="5955"/>
          <a:stretch/>
        </p:blipFill>
        <p:spPr>
          <a:xfrm>
            <a:off x="0" y="0"/>
            <a:ext cx="9143999" cy="6858000"/>
          </a:xfrm>
          <a:prstGeom prst="rect">
            <a:avLst/>
          </a:prstGeom>
          <a:ln w="228600" cap="sq" cmpd="thickThin">
            <a:solidFill>
              <a:schemeClr val="accent2">
                <a:lumMod val="50000"/>
              </a:schemeClr>
            </a:solidFill>
            <a:prstDash val="solid"/>
            <a:miter lim="800000"/>
          </a:ln>
          <a:effectLst>
            <a:innerShdw blurRad="76200">
              <a:srgbClr val="000000"/>
            </a:innerShdw>
          </a:effectLst>
        </p:spPr>
      </p:pic>
      <p:pic>
        <p:nvPicPr>
          <p:cNvPr id="6" name="Рисунок 5"/>
          <p:cNvPicPr>
            <a:picLocks noChangeAspect="1"/>
          </p:cNvPicPr>
          <p:nvPr/>
        </p:nvPicPr>
        <p:blipFill rotWithShape="1">
          <a:blip r:embed="rId4" cstate="print">
            <a:extLst>
              <a:ext uri="{28A0092B-C50C-407E-A947-70E740481C1C}">
                <a14:useLocalDpi xmlns:a14="http://schemas.microsoft.com/office/drawing/2010/main" val="0"/>
              </a:ext>
            </a:extLst>
          </a:blip>
          <a:srcRect l="41936" t="56344" r="19678" b="14839"/>
          <a:stretch/>
        </p:blipFill>
        <p:spPr>
          <a:xfrm>
            <a:off x="1403648" y="4349118"/>
            <a:ext cx="6379724" cy="241000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2" name="Заголовок 1"/>
          <p:cNvSpPr>
            <a:spLocks noGrp="1"/>
          </p:cNvSpPr>
          <p:nvPr>
            <p:ph type="title"/>
          </p:nvPr>
        </p:nvSpPr>
        <p:spPr>
          <a:xfrm>
            <a:off x="0" y="260648"/>
            <a:ext cx="9144000" cy="4578917"/>
          </a:xfrm>
        </p:spPr>
        <p:txBody>
          <a:bodyPr>
            <a:normAutofit fontScale="90000"/>
          </a:bodyPr>
          <a:lstStyle/>
          <a:p>
            <a:r>
              <a:rPr lang="ru-RU" dirty="0" smtClean="0">
                <a:solidFill>
                  <a:schemeClr val="tx2">
                    <a:lumMod val="50000"/>
                  </a:schemeClr>
                </a:solidFill>
                <a:effectLst>
                  <a:glow rad="101600">
                    <a:schemeClr val="accent6">
                      <a:satMod val="175000"/>
                      <a:alpha val="40000"/>
                    </a:schemeClr>
                  </a:glow>
                </a:effectLst>
                <a:latin typeface="Times New Roman" panose="02020603050405020304" pitchFamily="18" charset="0"/>
                <a:cs typeface="Times New Roman" panose="02020603050405020304" pitchFamily="18" charset="0"/>
              </a:rPr>
              <a:t/>
            </a:r>
            <a:br>
              <a:rPr lang="ru-RU" dirty="0" smtClean="0">
                <a:solidFill>
                  <a:schemeClr val="tx2">
                    <a:lumMod val="50000"/>
                  </a:schemeClr>
                </a:solidFill>
                <a:effectLst>
                  <a:glow rad="101600">
                    <a:schemeClr val="accent6">
                      <a:satMod val="175000"/>
                      <a:alpha val="40000"/>
                    </a:schemeClr>
                  </a:glow>
                </a:effectLst>
                <a:latin typeface="Times New Roman" panose="02020603050405020304" pitchFamily="18" charset="0"/>
                <a:cs typeface="Times New Roman" panose="02020603050405020304" pitchFamily="18" charset="0"/>
              </a:rPr>
            </a:br>
            <a:r>
              <a:rPr lang="ru-RU" sz="4900" b="1" i="1" dirty="0">
                <a:solidFill>
                  <a:schemeClr val="tx2">
                    <a:lumMod val="50000"/>
                  </a:schemeClr>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a:t>
            </a:r>
            <a:r>
              <a:rPr lang="ru-RU" sz="4900" b="1" i="1" dirty="0" smtClean="0">
                <a:solidFill>
                  <a:schemeClr val="tx2">
                    <a:lumMod val="50000"/>
                  </a:schemeClr>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освящается</a:t>
            </a:r>
            <a:r>
              <a:rPr lang="ru-RU" dirty="0" smtClean="0">
                <a:solidFill>
                  <a:schemeClr val="tx2">
                    <a:lumMod val="50000"/>
                  </a:schemeClr>
                </a:solidFill>
                <a:effectLst>
                  <a:glow rad="101600">
                    <a:schemeClr val="accent6">
                      <a:satMod val="175000"/>
                      <a:alpha val="40000"/>
                    </a:schemeClr>
                  </a:glow>
                </a:effectLst>
                <a:latin typeface="Times New Roman" panose="02020603050405020304" pitchFamily="18" charset="0"/>
                <a:cs typeface="Times New Roman" panose="02020603050405020304" pitchFamily="18" charset="0"/>
              </a:rPr>
              <a:t/>
            </a:r>
            <a:br>
              <a:rPr lang="ru-RU" dirty="0" smtClean="0">
                <a:solidFill>
                  <a:schemeClr val="tx2">
                    <a:lumMod val="50000"/>
                  </a:schemeClr>
                </a:solidFill>
                <a:effectLst>
                  <a:glow rad="101600">
                    <a:schemeClr val="accent6">
                      <a:satMod val="175000"/>
                      <a:alpha val="40000"/>
                    </a:schemeClr>
                  </a:glow>
                </a:effectLst>
                <a:latin typeface="Times New Roman" panose="02020603050405020304" pitchFamily="18" charset="0"/>
                <a:cs typeface="Times New Roman" panose="02020603050405020304" pitchFamily="18" charset="0"/>
              </a:rPr>
            </a:br>
            <a:r>
              <a:rPr lang="ru-RU" sz="4900" b="1" dirty="0" smtClean="0">
                <a:solidFill>
                  <a:schemeClr val="tx2">
                    <a:lumMod val="50000"/>
                  </a:schemeClr>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Герою-земляку, </a:t>
            </a:r>
            <a:r>
              <a:rPr lang="ru-RU" dirty="0" smtClean="0">
                <a:solidFill>
                  <a:schemeClr val="tx2">
                    <a:lumMod val="50000"/>
                  </a:schemeClr>
                </a:solidFill>
                <a:effectLst>
                  <a:glow rad="101600">
                    <a:schemeClr val="accent6">
                      <a:satMod val="175000"/>
                      <a:alpha val="40000"/>
                    </a:schemeClr>
                  </a:glow>
                </a:effectLst>
                <a:latin typeface="Times New Roman" panose="02020603050405020304" pitchFamily="18" charset="0"/>
                <a:cs typeface="Times New Roman" panose="02020603050405020304" pitchFamily="18" charset="0"/>
              </a:rPr>
              <a:t/>
            </a:r>
            <a:br>
              <a:rPr lang="ru-RU" dirty="0" smtClean="0">
                <a:solidFill>
                  <a:schemeClr val="tx2">
                    <a:lumMod val="50000"/>
                  </a:schemeClr>
                </a:solidFill>
                <a:effectLst>
                  <a:glow rad="101600">
                    <a:schemeClr val="accent6">
                      <a:satMod val="175000"/>
                      <a:alpha val="40000"/>
                    </a:schemeClr>
                  </a:glow>
                </a:effectLst>
                <a:latin typeface="Times New Roman" panose="02020603050405020304" pitchFamily="18" charset="0"/>
                <a:cs typeface="Times New Roman" panose="02020603050405020304" pitchFamily="18" charset="0"/>
              </a:rPr>
            </a:br>
            <a:r>
              <a:rPr lang="ru-RU" b="1" i="1" dirty="0" smtClean="0">
                <a:solidFill>
                  <a:schemeClr val="tx2">
                    <a:lumMod val="50000"/>
                  </a:schemeClr>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участнику Великой Отечественной войны, удостоенному звания </a:t>
            </a:r>
            <a:br>
              <a:rPr lang="ru-RU" b="1" i="1" dirty="0" smtClean="0">
                <a:solidFill>
                  <a:schemeClr val="tx2">
                    <a:lumMod val="50000"/>
                  </a:schemeClr>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b="1" i="1" dirty="0" smtClean="0">
                <a:solidFill>
                  <a:schemeClr val="tx2">
                    <a:lumMod val="50000"/>
                  </a:schemeClr>
                </a:solidFill>
                <a:effectLst>
                  <a:glow rad="101600">
                    <a:schemeClr val="accent6">
                      <a:satMod val="175000"/>
                      <a:alpha val="40000"/>
                    </a:schemeClr>
                  </a:glow>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Героя Советского Союза</a:t>
            </a:r>
            <a:r>
              <a:rPr lang="ru-RU" b="1" dirty="0" smtClean="0">
                <a:solidFill>
                  <a:schemeClr val="accent2">
                    <a:lumMod val="75000"/>
                  </a:schemeClr>
                </a:solidFill>
                <a:effectLst>
                  <a:glow rad="101600">
                    <a:schemeClr val="accent6">
                      <a:satMod val="175000"/>
                      <a:alpha val="40000"/>
                    </a:schemeClr>
                  </a:glow>
                </a:effectLst>
              </a:rPr>
              <a:t/>
            </a:r>
            <a:br>
              <a:rPr lang="ru-RU" b="1" dirty="0" smtClean="0">
                <a:solidFill>
                  <a:schemeClr val="accent2">
                    <a:lumMod val="75000"/>
                  </a:schemeClr>
                </a:solidFill>
                <a:effectLst>
                  <a:glow rad="101600">
                    <a:schemeClr val="accent6">
                      <a:satMod val="175000"/>
                      <a:alpha val="40000"/>
                    </a:schemeClr>
                  </a:glow>
                </a:effectLst>
              </a:rPr>
            </a:br>
            <a:r>
              <a:rPr lang="ru-RU" dirty="0" smtClean="0">
                <a:effectLst>
                  <a:glow rad="101600">
                    <a:schemeClr val="accent6">
                      <a:satMod val="175000"/>
                      <a:alpha val="40000"/>
                    </a:schemeClr>
                  </a:glow>
                </a:effectLst>
              </a:rPr>
              <a:t/>
            </a:r>
            <a:br>
              <a:rPr lang="ru-RU" dirty="0" smtClean="0">
                <a:effectLst>
                  <a:glow rad="101600">
                    <a:schemeClr val="accent6">
                      <a:satMod val="175000"/>
                      <a:alpha val="40000"/>
                    </a:schemeClr>
                  </a:glow>
                </a:effectLst>
              </a:rPr>
            </a:br>
            <a:endParaRPr lang="ru-RU" dirty="0">
              <a:effectLst>
                <a:glow rad="101600">
                  <a:schemeClr val="accent6">
                    <a:satMod val="175000"/>
                    <a:alpha val="40000"/>
                  </a:schemeClr>
                </a:glow>
              </a:effectLst>
            </a:endParaRPr>
          </a:p>
        </p:txBody>
      </p:sp>
    </p:spTree>
    <p:extLst>
      <p:ext uri="{BB962C8B-B14F-4D97-AF65-F5344CB8AC3E}">
        <p14:creationId xmlns:p14="http://schemas.microsoft.com/office/powerpoint/2010/main" val="31579049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Объект 11"/>
          <p:cNvPicPr>
            <a:picLocks noChangeAspect="1"/>
          </p:cNvPicPr>
          <p:nvPr/>
        </p:nvPicPr>
        <p:blipFill rotWithShape="1">
          <a:blip r:embed="rId2" cstate="print">
            <a:extLst>
              <a:ext uri="{28A0092B-C50C-407E-A947-70E740481C1C}">
                <a14:useLocalDpi xmlns:a14="http://schemas.microsoft.com/office/drawing/2010/main" val="0"/>
              </a:ext>
            </a:extLst>
          </a:blip>
          <a:srcRect l="3176" t="6615" r="3782" b="27292"/>
          <a:stretch/>
        </p:blipFill>
        <p:spPr>
          <a:xfrm>
            <a:off x="0" y="0"/>
            <a:ext cx="9144000" cy="6858000"/>
          </a:xfrm>
          <a:prstGeom prst="rect">
            <a:avLst/>
          </a:prstGeom>
        </p:spPr>
      </p:pic>
      <p:pic>
        <p:nvPicPr>
          <p:cNvPr id="4" name="Содержимое 3" descr="3267.jpg"/>
          <p:cNvPicPr>
            <a:picLocks noGrp="1" noChangeAspect="1"/>
          </p:cNvPicPr>
          <p:nvPr>
            <p:ph idx="1"/>
          </p:nvPr>
        </p:nvPicPr>
        <p:blipFill>
          <a:blip r:embed="rId3" cstate="print"/>
          <a:stretch>
            <a:fillRect/>
          </a:stretch>
        </p:blipFill>
        <p:spPr>
          <a:xfrm>
            <a:off x="4500562" y="4500570"/>
            <a:ext cx="3286148" cy="2357430"/>
          </a:xfrm>
          <a:effectLst>
            <a:softEdge rad="127000"/>
          </a:effectLst>
        </p:spPr>
      </p:pic>
      <p:sp>
        <p:nvSpPr>
          <p:cNvPr id="6" name="Прямоугольник 5"/>
          <p:cNvSpPr/>
          <p:nvPr/>
        </p:nvSpPr>
        <p:spPr>
          <a:xfrm>
            <a:off x="571472" y="0"/>
            <a:ext cx="4143372" cy="7017306"/>
          </a:xfrm>
          <a:prstGeom prst="rect">
            <a:avLst/>
          </a:prstGeom>
        </p:spPr>
        <p:txBody>
          <a:bodyPr wrap="square">
            <a:spAutoFit/>
          </a:bodyPr>
          <a:lstStyle/>
          <a:p>
            <a:r>
              <a:rPr lang="ru-RU" b="1" i="1" dirty="0" smtClean="0">
                <a:latin typeface="Times New Roman" pitchFamily="18" charset="0"/>
                <a:cs typeface="Times New Roman" pitchFamily="18" charset="0"/>
              </a:rPr>
              <a:t>…Приказали лейтенанту</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Молодому, но с талантом,</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Чтоб шёл к вражеской траншее,</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Да поближе к батарее, </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И засёк  возможно точно</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Эти вражеские точки.</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Как удастся  всё  узнать, -</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Телефоном передать.</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Связь наладит рядовой, </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Солдат тоже молодой.</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Шли, пришли довольно скоро,</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Связь связист наладил споро…</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Только начал возвращаться, </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Как снаряды стали рваться,</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Рвутся грозно тут и там,</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Бьют порой по проводам. Рядовой  смекнул солдат -</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Раз снаряды уж летят,</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Значит точно,  там, где взрыв,</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Наших проводов  обрыв.</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Лейтенанту связь нужна,</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А война и есть война. </a:t>
            </a:r>
          </a:p>
          <a:p>
            <a:r>
              <a:rPr lang="ru-RU" b="1" i="1" dirty="0" smtClean="0">
                <a:latin typeface="Times New Roman" pitchFamily="18" charset="0"/>
                <a:cs typeface="Times New Roman" pitchFamily="18" charset="0"/>
              </a:rPr>
              <a:t>Провод рваный там лежит,</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Но там страшно – смерть грозит </a:t>
            </a:r>
            <a:br>
              <a:rPr lang="ru-RU" b="1" i="1" dirty="0" smtClean="0">
                <a:latin typeface="Times New Roman" pitchFamily="18" charset="0"/>
                <a:cs typeface="Times New Roman" pitchFamily="18" charset="0"/>
              </a:rPr>
            </a:br>
            <a:endParaRPr lang="ru-RU" b="1" i="1" dirty="0">
              <a:latin typeface="Times New Roman" pitchFamily="18" charset="0"/>
              <a:cs typeface="Times New Roman" pitchFamily="18" charset="0"/>
            </a:endParaRPr>
          </a:p>
        </p:txBody>
      </p:sp>
      <p:sp>
        <p:nvSpPr>
          <p:cNvPr id="9" name="Прямоугольник 8"/>
          <p:cNvSpPr/>
          <p:nvPr/>
        </p:nvSpPr>
        <p:spPr>
          <a:xfrm>
            <a:off x="4786314" y="0"/>
            <a:ext cx="4357686" cy="4801314"/>
          </a:xfrm>
          <a:prstGeom prst="rect">
            <a:avLst/>
          </a:prstGeom>
        </p:spPr>
        <p:txBody>
          <a:bodyPr wrap="square">
            <a:spAutoFit/>
          </a:bodyPr>
          <a:lstStyle/>
          <a:p>
            <a:r>
              <a:rPr lang="ru-RU" b="1" i="1" dirty="0" smtClean="0">
                <a:latin typeface="Times New Roman" pitchFamily="18" charset="0"/>
                <a:cs typeface="Times New Roman" pitchFamily="18" charset="0"/>
              </a:rPr>
              <a:t>Провод рваный там лежит,</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Но там страшно – смерть грозит.</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И бежит навстречу ей</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Молодой солдат скорей, </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Мчит опасность презирая,</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Смерть свою перегоняя,</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Провода  соединяя</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И победу  предвещая.</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В часть, запыхавшись, дошёл</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И дежурного нашёл.</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Стоя из последних   сил,</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С дрожью в голосе спросил:</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 В связи были перерывы?» </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«Не было как раз на диво.</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Сообщили всё нам точно,</a:t>
            </a:r>
            <a:br>
              <a:rPr lang="ru-RU" b="1" i="1" dirty="0" smtClean="0">
                <a:latin typeface="Times New Roman" pitchFamily="18" charset="0"/>
                <a:cs typeface="Times New Roman" pitchFamily="18" charset="0"/>
              </a:rPr>
            </a:br>
            <a:r>
              <a:rPr lang="ru-RU" b="1" i="1" dirty="0" smtClean="0">
                <a:latin typeface="Times New Roman" pitchFamily="18" charset="0"/>
                <a:cs typeface="Times New Roman" pitchFamily="18" charset="0"/>
              </a:rPr>
              <a:t>Подавили эти точки».</a:t>
            </a:r>
          </a:p>
          <a:p>
            <a:pPr algn="r"/>
            <a:r>
              <a:rPr lang="ru-RU" b="1" i="1" dirty="0" smtClean="0"/>
              <a:t> </a:t>
            </a:r>
            <a:r>
              <a:rPr lang="ru-RU" b="1" i="1" dirty="0" smtClean="0">
                <a:latin typeface="Times New Roman" pitchFamily="18" charset="0"/>
                <a:cs typeface="Times New Roman" pitchFamily="18" charset="0"/>
              </a:rPr>
              <a:t>(</a:t>
            </a:r>
            <a:r>
              <a:rPr lang="ru-RU" b="1" i="1" dirty="0" err="1" smtClean="0">
                <a:latin typeface="Times New Roman" pitchFamily="18" charset="0"/>
                <a:cs typeface="Times New Roman" pitchFamily="18" charset="0"/>
              </a:rPr>
              <a:t>Аксельруд</a:t>
            </a:r>
            <a:r>
              <a:rPr lang="ru-RU" b="1" i="1" dirty="0" smtClean="0">
                <a:latin typeface="Times New Roman" pitchFamily="18" charset="0"/>
                <a:cs typeface="Times New Roman" pitchFamily="18" charset="0"/>
              </a:rPr>
              <a:t>)</a:t>
            </a:r>
            <a:endParaRPr lang="ru-RU" b="1" i="1"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437" y="0"/>
            <a:ext cx="9151437" cy="6858000"/>
          </a:xfrm>
          <a:prstGeom prst="rect">
            <a:avLst/>
          </a:prstGeom>
        </p:spPr>
      </p:pic>
      <p:pic>
        <p:nvPicPr>
          <p:cNvPr id="5" name="Рисунок 4" descr="Аширбеков_Ахметрашит.jpg"/>
          <p:cNvPicPr>
            <a:picLocks noChangeAspect="1"/>
          </p:cNvPicPr>
          <p:nvPr/>
        </p:nvPicPr>
        <p:blipFill>
          <a:blip r:embed="rId3" cstate="print"/>
          <a:stretch>
            <a:fillRect/>
          </a:stretch>
        </p:blipFill>
        <p:spPr>
          <a:xfrm>
            <a:off x="3071802" y="428604"/>
            <a:ext cx="4286280" cy="5072098"/>
          </a:xfrm>
          <a:prstGeom prst="rect">
            <a:avLst/>
          </a:prstGeom>
          <a:ln w="228600" cap="sq" cmpd="thickThin">
            <a:solidFill>
              <a:srgbClr val="000000"/>
            </a:solidFill>
            <a:prstDash val="solid"/>
            <a:miter lim="800000"/>
          </a:ln>
          <a:effectLst>
            <a:innerShdw blurRad="76200">
              <a:srgbClr val="000000"/>
            </a:innerShdw>
          </a:effectLst>
        </p:spPr>
      </p:pic>
      <p:sp>
        <p:nvSpPr>
          <p:cNvPr id="6" name="Прямоугольник 5"/>
          <p:cNvSpPr/>
          <p:nvPr/>
        </p:nvSpPr>
        <p:spPr>
          <a:xfrm>
            <a:off x="3000364" y="5715016"/>
            <a:ext cx="4234622" cy="954107"/>
          </a:xfrm>
          <a:prstGeom prst="rect">
            <a:avLst/>
          </a:prstGeom>
        </p:spPr>
        <p:txBody>
          <a:bodyPr wrap="none">
            <a:spAutoFit/>
          </a:bodyPr>
          <a:lstStyle/>
          <a:p>
            <a:pPr algn="ctr"/>
            <a:r>
              <a:rPr lang="vi-VN" sz="2800" b="1" dirty="0" smtClean="0">
                <a:solidFill>
                  <a:schemeClr val="tx1">
                    <a:lumMod val="95000"/>
                    <a:lumOff val="5000"/>
                  </a:schemeClr>
                </a:solidFill>
                <a:latin typeface="Times New Roman" pitchFamily="18" charset="0"/>
                <a:cs typeface="Times New Roman" pitchFamily="18" charset="0"/>
              </a:rPr>
              <a:t>Ахметраши́т Аширбе́ков</a:t>
            </a:r>
            <a:endParaRPr lang="ru-RU" sz="2800" b="1" dirty="0" smtClean="0">
              <a:solidFill>
                <a:schemeClr val="tx1">
                  <a:lumMod val="95000"/>
                  <a:lumOff val="5000"/>
                </a:schemeClr>
              </a:solidFill>
              <a:latin typeface="Times New Roman" pitchFamily="18" charset="0"/>
              <a:cs typeface="Times New Roman" pitchFamily="18" charset="0"/>
            </a:endParaRPr>
          </a:p>
          <a:p>
            <a:pPr algn="ctr"/>
            <a:r>
              <a:rPr lang="ru-RU" sz="2800" b="1" dirty="0" smtClean="0">
                <a:solidFill>
                  <a:schemeClr val="tx1">
                    <a:lumMod val="95000"/>
                    <a:lumOff val="5000"/>
                  </a:schemeClr>
                </a:solidFill>
                <a:latin typeface="Times New Roman" pitchFamily="18" charset="0"/>
                <a:cs typeface="Times New Roman" pitchFamily="18" charset="0"/>
              </a:rPr>
              <a:t>(1914 – 28 января 1944)</a:t>
            </a:r>
            <a:endParaRPr lang="ru-RU" sz="2800" dirty="0">
              <a:solidFill>
                <a:schemeClr val="tx1">
                  <a:lumMod val="95000"/>
                  <a:lumOff val="5000"/>
                </a:schemeClr>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iBRGMLFW2.jpg"/>
          <p:cNvPicPr>
            <a:picLocks noGrp="1" noChangeAspect="1"/>
          </p:cNvPicPr>
          <p:nvPr>
            <p:ph idx="1"/>
          </p:nvPr>
        </p:nvPicPr>
        <p:blipFill>
          <a:blip r:embed="rId2" cstate="print"/>
          <a:stretch>
            <a:fillRect/>
          </a:stretch>
        </p:blipFill>
        <p:spPr>
          <a:xfrm>
            <a:off x="0" y="1928801"/>
            <a:ext cx="9144000" cy="4940469"/>
          </a:xfrm>
          <a:ln w="28575">
            <a:solidFill>
              <a:schemeClr val="tx1"/>
            </a:solidFill>
          </a:ln>
        </p:spPr>
      </p:pic>
      <p:sp>
        <p:nvSpPr>
          <p:cNvPr id="5" name="Прямоугольник 4"/>
          <p:cNvSpPr/>
          <p:nvPr/>
        </p:nvSpPr>
        <p:spPr>
          <a:xfrm>
            <a:off x="0" y="0"/>
            <a:ext cx="9144000" cy="1938992"/>
          </a:xfrm>
          <a:prstGeom prst="rect">
            <a:avLst/>
          </a:prstGeom>
          <a:ln w="38100"/>
        </p:spPr>
        <p:style>
          <a:lnRef idx="1">
            <a:schemeClr val="dk1"/>
          </a:lnRef>
          <a:fillRef idx="2">
            <a:schemeClr val="dk1"/>
          </a:fillRef>
          <a:effectRef idx="1">
            <a:schemeClr val="dk1"/>
          </a:effectRef>
          <a:fontRef idx="minor">
            <a:schemeClr val="dk1"/>
          </a:fontRef>
        </p:style>
        <p:txBody>
          <a:bodyPr wrap="square">
            <a:spAutoFit/>
          </a:bodyPr>
          <a:lstStyle/>
          <a:p>
            <a:r>
              <a:rPr lang="ru-RU" sz="2400" b="1" u="sng" dirty="0" err="1" smtClean="0">
                <a:solidFill>
                  <a:schemeClr val="tx2">
                    <a:lumMod val="50000"/>
                  </a:schemeClr>
                </a:solidFill>
                <a:latin typeface="Times New Roman" pitchFamily="18" charset="0"/>
                <a:cs typeface="Times New Roman" pitchFamily="18" charset="0"/>
              </a:rPr>
              <a:t>Ахметраши́т</a:t>
            </a:r>
            <a:r>
              <a:rPr lang="ru-RU" sz="2400" b="1" u="sng" dirty="0" smtClean="0">
                <a:solidFill>
                  <a:schemeClr val="tx2">
                    <a:lumMod val="50000"/>
                  </a:schemeClr>
                </a:solidFill>
                <a:latin typeface="Times New Roman" pitchFamily="18" charset="0"/>
                <a:cs typeface="Times New Roman" pitchFamily="18" charset="0"/>
              </a:rPr>
              <a:t> </a:t>
            </a:r>
            <a:r>
              <a:rPr lang="ru-RU" sz="2400" b="1" u="sng" dirty="0" err="1" smtClean="0">
                <a:solidFill>
                  <a:schemeClr val="tx2">
                    <a:lumMod val="50000"/>
                  </a:schemeClr>
                </a:solidFill>
                <a:latin typeface="Times New Roman" pitchFamily="18" charset="0"/>
                <a:cs typeface="Times New Roman" pitchFamily="18" charset="0"/>
              </a:rPr>
              <a:t>Аширбе́ков</a:t>
            </a:r>
            <a:r>
              <a:rPr lang="ru-RU" sz="2400" dirty="0" smtClean="0">
                <a:latin typeface="Times New Roman" pitchFamily="18" charset="0"/>
                <a:cs typeface="Times New Roman" pitchFamily="18" charset="0"/>
              </a:rPr>
              <a:t> — </a:t>
            </a:r>
            <a:r>
              <a:rPr lang="ru-RU" sz="2400" dirty="0" smtClean="0">
                <a:solidFill>
                  <a:schemeClr val="tx2">
                    <a:lumMod val="50000"/>
                  </a:schemeClr>
                </a:solidFill>
                <a:latin typeface="Times New Roman" pitchFamily="18" charset="0"/>
                <a:cs typeface="Times New Roman" pitchFamily="18" charset="0"/>
              </a:rPr>
              <a:t>участник Великой Отечественной войны, линейный надсмотрщик 737-й отдельной кабельно-шестовой роты 3-й гвардейской танковой армии, красноармеец. Участвовал в боях на Западном, Юго-Западном, Центральном, Воронежском и Первом Украинском фронтах. </a:t>
            </a:r>
            <a:endParaRPr lang="ru-RU" sz="2400" dirty="0">
              <a:solidFill>
                <a:schemeClr val="tx2">
                  <a:lumMod val="50000"/>
                </a:schemeClr>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iUEU54W01.jpg"/>
          <p:cNvPicPr>
            <a:picLocks noChangeAspect="1"/>
          </p:cNvPicPr>
          <p:nvPr/>
        </p:nvPicPr>
        <p:blipFill>
          <a:blip r:embed="rId2" cstate="print"/>
          <a:stretch>
            <a:fillRect/>
          </a:stretch>
        </p:blipFill>
        <p:spPr>
          <a:xfrm>
            <a:off x="-58743" y="0"/>
            <a:ext cx="9202743" cy="6858000"/>
          </a:xfrm>
          <a:prstGeom prst="rect">
            <a:avLst/>
          </a:prstGeom>
        </p:spPr>
      </p:pic>
      <p:sp>
        <p:nvSpPr>
          <p:cNvPr id="4" name="Прямоугольник 3"/>
          <p:cNvSpPr/>
          <p:nvPr/>
        </p:nvSpPr>
        <p:spPr>
          <a:xfrm>
            <a:off x="285720" y="1928802"/>
            <a:ext cx="5000660" cy="4247317"/>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indent="457200"/>
            <a:r>
              <a:rPr lang="ru-RU" b="1" i="1" dirty="0" err="1" smtClean="0">
                <a:solidFill>
                  <a:schemeClr val="tx2">
                    <a:lumMod val="50000"/>
                  </a:schemeClr>
                </a:solidFill>
                <a:latin typeface="Times New Roman" pitchFamily="18" charset="0"/>
                <a:cs typeface="Times New Roman" pitchFamily="18" charset="0"/>
              </a:rPr>
              <a:t>Ахметрашит</a:t>
            </a:r>
            <a:r>
              <a:rPr lang="ru-RU" b="1" i="1" dirty="0" smtClean="0">
                <a:solidFill>
                  <a:schemeClr val="tx2">
                    <a:lumMod val="50000"/>
                  </a:schemeClr>
                </a:solidFill>
                <a:latin typeface="Times New Roman" pitchFamily="18" charset="0"/>
                <a:cs typeface="Times New Roman" pitchFamily="18" charset="0"/>
              </a:rPr>
              <a:t> родился в 1914 году в деревне </a:t>
            </a:r>
            <a:r>
              <a:rPr lang="ru-RU" b="1" i="1" dirty="0" err="1" smtClean="0">
                <a:solidFill>
                  <a:schemeClr val="tx2">
                    <a:lumMod val="50000"/>
                  </a:schemeClr>
                </a:solidFill>
                <a:latin typeface="Times New Roman" pitchFamily="18" charset="0"/>
                <a:cs typeface="Times New Roman" pitchFamily="18" charset="0"/>
              </a:rPr>
              <a:t>Тураево</a:t>
            </a:r>
            <a:r>
              <a:rPr lang="ru-RU" b="1" i="1" dirty="0" smtClean="0">
                <a:solidFill>
                  <a:schemeClr val="tx2">
                    <a:lumMod val="50000"/>
                  </a:schemeClr>
                </a:solidFill>
                <a:latin typeface="Times New Roman" pitchFamily="18" charset="0"/>
                <a:cs typeface="Times New Roman" pitchFamily="18" charset="0"/>
              </a:rPr>
              <a:t> (ныне Тюменского района Тюменской области), в крестьянской семье. </a:t>
            </a:r>
          </a:p>
          <a:p>
            <a:pPr indent="457200"/>
            <a:r>
              <a:rPr lang="ru-RU" b="1" i="1" dirty="0" smtClean="0">
                <a:solidFill>
                  <a:schemeClr val="tx2">
                    <a:lumMod val="50000"/>
                  </a:schemeClr>
                </a:solidFill>
                <a:latin typeface="Times New Roman" pitchFamily="18" charset="0"/>
                <a:cs typeface="Times New Roman" pitchFamily="18" charset="0"/>
              </a:rPr>
              <a:t>У родителей, </a:t>
            </a:r>
            <a:r>
              <a:rPr lang="ru-RU" b="1" i="1" dirty="0" err="1" smtClean="0">
                <a:solidFill>
                  <a:schemeClr val="tx2">
                    <a:lumMod val="50000"/>
                  </a:schemeClr>
                </a:solidFill>
                <a:latin typeface="Times New Roman" pitchFamily="18" charset="0"/>
                <a:cs typeface="Times New Roman" pitchFamily="18" charset="0"/>
              </a:rPr>
              <a:t>Курбана</a:t>
            </a:r>
            <a:r>
              <a:rPr lang="ru-RU" b="1" i="1" dirty="0" smtClean="0">
                <a:solidFill>
                  <a:schemeClr val="tx2">
                    <a:lumMod val="50000"/>
                  </a:schemeClr>
                </a:solidFill>
                <a:latin typeface="Times New Roman" pitchFamily="18" charset="0"/>
                <a:cs typeface="Times New Roman" pitchFamily="18" charset="0"/>
              </a:rPr>
              <a:t> и </a:t>
            </a:r>
            <a:r>
              <a:rPr lang="ru-RU" b="1" i="1" dirty="0" err="1" smtClean="0">
                <a:solidFill>
                  <a:schemeClr val="tx2">
                    <a:lumMod val="50000"/>
                  </a:schemeClr>
                </a:solidFill>
                <a:latin typeface="Times New Roman" pitchFamily="18" charset="0"/>
                <a:cs typeface="Times New Roman" pitchFamily="18" charset="0"/>
              </a:rPr>
              <a:t>Марики</a:t>
            </a:r>
            <a:r>
              <a:rPr lang="ru-RU" b="1" i="1" dirty="0" smtClean="0">
                <a:solidFill>
                  <a:schemeClr val="tx2">
                    <a:lumMod val="50000"/>
                  </a:schemeClr>
                </a:solidFill>
                <a:latin typeface="Times New Roman" pitchFamily="18" charset="0"/>
                <a:cs typeface="Times New Roman" pitchFamily="18" charset="0"/>
              </a:rPr>
              <a:t> Юмашевых, он был третьим по счёту ребёнком. </a:t>
            </a:r>
            <a:r>
              <a:rPr lang="ru-RU" b="1" i="1" dirty="0" err="1" smtClean="0">
                <a:solidFill>
                  <a:schemeClr val="tx2">
                    <a:lumMod val="50000"/>
                  </a:schemeClr>
                </a:solidFill>
                <a:latin typeface="Times New Roman" pitchFamily="18" charset="0"/>
                <a:cs typeface="Times New Roman" pitchFamily="18" charset="0"/>
              </a:rPr>
              <a:t>Курбан</a:t>
            </a:r>
            <a:r>
              <a:rPr lang="ru-RU" b="1" i="1" dirty="0" smtClean="0">
                <a:solidFill>
                  <a:schemeClr val="tx2">
                    <a:lumMod val="50000"/>
                  </a:schemeClr>
                </a:solidFill>
                <a:latin typeface="Times New Roman" pitchFamily="18" charset="0"/>
                <a:cs typeface="Times New Roman" pitchFamily="18" charset="0"/>
              </a:rPr>
              <a:t> рано умер, оставив молодую вдову с шестью детьми. </a:t>
            </a:r>
          </a:p>
          <a:p>
            <a:pPr indent="457200"/>
            <a:r>
              <a:rPr lang="ru-RU" b="1" i="1" dirty="0" smtClean="0">
                <a:solidFill>
                  <a:schemeClr val="tx2">
                    <a:lumMod val="50000"/>
                  </a:schemeClr>
                </a:solidFill>
                <a:latin typeface="Times New Roman" pitchFamily="18" charset="0"/>
                <a:cs typeface="Times New Roman" pitchFamily="18" charset="0"/>
              </a:rPr>
              <a:t>В одиночку поднять детей было нелегко, и через некоторое время </a:t>
            </a:r>
            <a:r>
              <a:rPr lang="ru-RU" b="1" i="1" dirty="0" err="1" smtClean="0">
                <a:solidFill>
                  <a:schemeClr val="tx2">
                    <a:lumMod val="50000"/>
                  </a:schemeClr>
                </a:solidFill>
                <a:latin typeface="Times New Roman" pitchFamily="18" charset="0"/>
                <a:cs typeface="Times New Roman" pitchFamily="18" charset="0"/>
              </a:rPr>
              <a:t>Марика</a:t>
            </a:r>
            <a:r>
              <a:rPr lang="ru-RU" b="1" i="1" dirty="0" smtClean="0">
                <a:solidFill>
                  <a:schemeClr val="tx2">
                    <a:lumMod val="50000"/>
                  </a:schemeClr>
                </a:solidFill>
                <a:latin typeface="Times New Roman" pitchFamily="18" charset="0"/>
                <a:cs typeface="Times New Roman" pitchFamily="18" charset="0"/>
              </a:rPr>
              <a:t> вышла замуж за </a:t>
            </a:r>
            <a:r>
              <a:rPr lang="ru-RU" b="1" i="1" dirty="0" err="1" smtClean="0">
                <a:solidFill>
                  <a:schemeClr val="tx2">
                    <a:lumMod val="50000"/>
                  </a:schemeClr>
                </a:solidFill>
                <a:latin typeface="Times New Roman" pitchFamily="18" charset="0"/>
                <a:cs typeface="Times New Roman" pitchFamily="18" charset="0"/>
              </a:rPr>
              <a:t>Сафиуллу</a:t>
            </a:r>
            <a:r>
              <a:rPr lang="ru-RU" b="1" i="1" dirty="0" smtClean="0">
                <a:solidFill>
                  <a:schemeClr val="tx2">
                    <a:lumMod val="50000"/>
                  </a:schemeClr>
                </a:solidFill>
                <a:latin typeface="Times New Roman" pitchFamily="18" charset="0"/>
                <a:cs typeface="Times New Roman" pitchFamily="18" charset="0"/>
              </a:rPr>
              <a:t> </a:t>
            </a:r>
            <a:r>
              <a:rPr lang="ru-RU" b="1" i="1" dirty="0" err="1" smtClean="0">
                <a:solidFill>
                  <a:schemeClr val="tx2">
                    <a:lumMod val="50000"/>
                  </a:schemeClr>
                </a:solidFill>
                <a:latin typeface="Times New Roman" pitchFamily="18" charset="0"/>
                <a:cs typeface="Times New Roman" pitchFamily="18" charset="0"/>
              </a:rPr>
              <a:t>Нигматуллина</a:t>
            </a:r>
            <a:r>
              <a:rPr lang="ru-RU" b="1" i="1" dirty="0" smtClean="0">
                <a:solidFill>
                  <a:schemeClr val="tx2">
                    <a:lumMod val="50000"/>
                  </a:schemeClr>
                </a:solidFill>
                <a:latin typeface="Times New Roman" pitchFamily="18" charset="0"/>
                <a:cs typeface="Times New Roman" pitchFamily="18" charset="0"/>
              </a:rPr>
              <a:t>, тоже вдовца, воспитывавшего двоих детей. </a:t>
            </a:r>
          </a:p>
          <a:p>
            <a:pPr indent="457200"/>
            <a:r>
              <a:rPr lang="ru-RU" b="1" i="1" dirty="0" smtClean="0">
                <a:solidFill>
                  <a:schemeClr val="tx2">
                    <a:lumMod val="50000"/>
                  </a:schemeClr>
                </a:solidFill>
                <a:latin typeface="Times New Roman" pitchFamily="18" charset="0"/>
                <a:cs typeface="Times New Roman" pitchFamily="18" charset="0"/>
              </a:rPr>
              <a:t>От совместного брака </a:t>
            </a:r>
            <a:r>
              <a:rPr lang="ru-RU" b="1" i="1" dirty="0" err="1" smtClean="0">
                <a:solidFill>
                  <a:schemeClr val="tx2">
                    <a:lumMod val="50000"/>
                  </a:schemeClr>
                </a:solidFill>
                <a:latin typeface="Times New Roman" pitchFamily="18" charset="0"/>
                <a:cs typeface="Times New Roman" pitchFamily="18" charset="0"/>
              </a:rPr>
              <a:t>Марики</a:t>
            </a:r>
            <a:r>
              <a:rPr lang="ru-RU" b="1" i="1" dirty="0" smtClean="0">
                <a:solidFill>
                  <a:schemeClr val="tx2">
                    <a:lumMod val="50000"/>
                  </a:schemeClr>
                </a:solidFill>
                <a:latin typeface="Times New Roman" pitchFamily="18" charset="0"/>
                <a:cs typeface="Times New Roman" pitchFamily="18" charset="0"/>
              </a:rPr>
              <a:t> и </a:t>
            </a:r>
            <a:r>
              <a:rPr lang="ru-RU" b="1" i="1" dirty="0" err="1" smtClean="0">
                <a:solidFill>
                  <a:schemeClr val="tx2">
                    <a:lumMod val="50000"/>
                  </a:schemeClr>
                </a:solidFill>
                <a:latin typeface="Times New Roman" pitchFamily="18" charset="0"/>
                <a:cs typeface="Times New Roman" pitchFamily="18" charset="0"/>
              </a:rPr>
              <a:t>Сафиуллы</a:t>
            </a:r>
            <a:r>
              <a:rPr lang="ru-RU" b="1" i="1" dirty="0" smtClean="0">
                <a:solidFill>
                  <a:schemeClr val="tx2">
                    <a:lumMod val="50000"/>
                  </a:schemeClr>
                </a:solidFill>
                <a:latin typeface="Times New Roman" pitchFamily="18" charset="0"/>
                <a:cs typeface="Times New Roman" pitchFamily="18" charset="0"/>
              </a:rPr>
              <a:t> на свет появились ещё девять детей. Всего было семнадцать детей (в голодные годы умерло семь).</a:t>
            </a:r>
            <a:endParaRPr lang="ru-RU" b="1" i="1" dirty="0">
              <a:solidFill>
                <a:schemeClr val="tx2">
                  <a:lumMod val="50000"/>
                </a:schemeClr>
              </a:solidFill>
              <a:latin typeface="Times New Roman" pitchFamily="18" charset="0"/>
              <a:cs typeface="Times New Roman" pitchFamily="18" charset="0"/>
            </a:endParaRPr>
          </a:p>
        </p:txBody>
      </p:sp>
      <p:pic>
        <p:nvPicPr>
          <p:cNvPr id="6" name="Рисунок 5" descr="Аширбеков_Ахметрашит.jpg"/>
          <p:cNvPicPr>
            <a:picLocks noChangeAspect="1"/>
          </p:cNvPicPr>
          <p:nvPr/>
        </p:nvPicPr>
        <p:blipFill>
          <a:blip r:embed="rId3" cstate="print"/>
          <a:stretch>
            <a:fillRect/>
          </a:stretch>
        </p:blipFill>
        <p:spPr>
          <a:xfrm>
            <a:off x="5572132" y="1857364"/>
            <a:ext cx="3082269" cy="428628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7" name="Рисунок 6" descr="1.png"/>
          <p:cNvPicPr>
            <a:picLocks noChangeAspect="1"/>
          </p:cNvPicPr>
          <p:nvPr/>
        </p:nvPicPr>
        <p:blipFill>
          <a:blip r:embed="rId4" cstate="print"/>
          <a:srcRect r="467" b="23780"/>
          <a:stretch>
            <a:fillRect/>
          </a:stretch>
        </p:blipFill>
        <p:spPr>
          <a:xfrm>
            <a:off x="0" y="0"/>
            <a:ext cx="9144000" cy="1714488"/>
          </a:xfrm>
          <a:prstGeom prst="rect">
            <a:avLst/>
          </a:prstGeom>
          <a:effectLst>
            <a:softEdge rad="127000"/>
          </a:effectLst>
        </p:spPr>
      </p:pic>
      <p:sp>
        <p:nvSpPr>
          <p:cNvPr id="8" name="Овал 7"/>
          <p:cNvSpPr/>
          <p:nvPr/>
        </p:nvSpPr>
        <p:spPr>
          <a:xfrm>
            <a:off x="7143768" y="357166"/>
            <a:ext cx="1214446" cy="100013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i9B4MQQEY.jpg"/>
          <p:cNvPicPr>
            <a:picLocks noChangeAspect="1"/>
          </p:cNvPicPr>
          <p:nvPr/>
        </p:nvPicPr>
        <p:blipFill>
          <a:blip r:embed="rId2" cstate="print"/>
          <a:stretch>
            <a:fillRect/>
          </a:stretch>
        </p:blipFill>
        <p:spPr>
          <a:xfrm>
            <a:off x="0" y="1214422"/>
            <a:ext cx="9144000" cy="5643578"/>
          </a:xfrm>
          <a:prstGeom prst="rect">
            <a:avLst/>
          </a:prstGeom>
          <a:ln w="19050">
            <a:solidFill>
              <a:schemeClr val="tx1"/>
            </a:solidFill>
          </a:ln>
        </p:spPr>
      </p:pic>
      <p:sp>
        <p:nvSpPr>
          <p:cNvPr id="3" name="Содержимое 2"/>
          <p:cNvSpPr>
            <a:spLocks noGrp="1"/>
          </p:cNvSpPr>
          <p:nvPr>
            <p:ph idx="1"/>
          </p:nvPr>
        </p:nvSpPr>
        <p:spPr>
          <a:xfrm>
            <a:off x="0" y="0"/>
            <a:ext cx="9144000" cy="2714644"/>
          </a:xfrm>
          <a:ln w="38100"/>
        </p:spPr>
        <p:style>
          <a:lnRef idx="1">
            <a:schemeClr val="dk1"/>
          </a:lnRef>
          <a:fillRef idx="2">
            <a:schemeClr val="dk1"/>
          </a:fillRef>
          <a:effectRef idx="1">
            <a:schemeClr val="dk1"/>
          </a:effectRef>
          <a:fontRef idx="minor">
            <a:schemeClr val="dk1"/>
          </a:fontRef>
        </p:style>
        <p:txBody>
          <a:bodyPr>
            <a:normAutofit/>
          </a:bodyPr>
          <a:lstStyle/>
          <a:p>
            <a:r>
              <a:rPr lang="ru-RU" sz="2000" b="1" i="1" dirty="0" smtClean="0">
                <a:solidFill>
                  <a:schemeClr val="tx2">
                    <a:lumMod val="50000"/>
                  </a:schemeClr>
                </a:solidFill>
                <a:latin typeface="Times New Roman" pitchFamily="18" charset="0"/>
                <a:cs typeface="Times New Roman" pitchFamily="18" charset="0"/>
              </a:rPr>
              <a:t>Время было тяжёлое - середина 20-х годов: неурожай, голод, болезни. Родственники старались помочь многодетной семье. И сестра </a:t>
            </a:r>
            <a:r>
              <a:rPr lang="ru-RU" sz="2000" b="1" i="1" dirty="0" err="1" smtClean="0">
                <a:solidFill>
                  <a:schemeClr val="tx2">
                    <a:lumMod val="50000"/>
                  </a:schemeClr>
                </a:solidFill>
                <a:latin typeface="Times New Roman" pitchFamily="18" charset="0"/>
                <a:cs typeface="Times New Roman" pitchFamily="18" charset="0"/>
              </a:rPr>
              <a:t>Курбана</a:t>
            </a:r>
            <a:r>
              <a:rPr lang="ru-RU" sz="2000" b="1" i="1" dirty="0" smtClean="0">
                <a:solidFill>
                  <a:schemeClr val="tx2">
                    <a:lumMod val="50000"/>
                  </a:schemeClr>
                </a:solidFill>
                <a:latin typeface="Times New Roman" pitchFamily="18" charset="0"/>
                <a:cs typeface="Times New Roman" pitchFamily="18" charset="0"/>
              </a:rPr>
              <a:t> - </a:t>
            </a:r>
            <a:r>
              <a:rPr lang="ru-RU" sz="2000" b="1" i="1" dirty="0" err="1" smtClean="0">
                <a:solidFill>
                  <a:schemeClr val="tx2">
                    <a:lumMod val="50000"/>
                  </a:schemeClr>
                </a:solidFill>
                <a:latin typeface="Times New Roman" pitchFamily="18" charset="0"/>
                <a:cs typeface="Times New Roman" pitchFamily="18" charset="0"/>
              </a:rPr>
              <a:t>Хасима</a:t>
            </a:r>
            <a:r>
              <a:rPr lang="ru-RU" sz="2000" b="1" i="1" dirty="0" smtClean="0">
                <a:solidFill>
                  <a:schemeClr val="tx2">
                    <a:lumMod val="50000"/>
                  </a:schemeClr>
                </a:solidFill>
                <a:latin typeface="Times New Roman" pitchFamily="18" charset="0"/>
                <a:cs typeface="Times New Roman" pitchFamily="18" charset="0"/>
              </a:rPr>
              <a:t> Юмашева, бывшая замужем за </a:t>
            </a:r>
            <a:r>
              <a:rPr lang="ru-RU" sz="2000" b="1" i="1" dirty="0" err="1" smtClean="0">
                <a:solidFill>
                  <a:schemeClr val="tx2">
                    <a:lumMod val="50000"/>
                  </a:schemeClr>
                </a:solidFill>
                <a:latin typeface="Times New Roman" pitchFamily="18" charset="0"/>
                <a:cs typeface="Times New Roman" pitchFamily="18" charset="0"/>
              </a:rPr>
              <a:t>Ахметвали</a:t>
            </a:r>
            <a:r>
              <a:rPr lang="ru-RU" sz="2000" b="1" i="1" dirty="0" smtClean="0">
                <a:solidFill>
                  <a:schemeClr val="tx2">
                    <a:lumMod val="50000"/>
                  </a:schemeClr>
                </a:solidFill>
                <a:latin typeface="Times New Roman" pitchFamily="18" charset="0"/>
                <a:cs typeface="Times New Roman" pitchFamily="18" charset="0"/>
              </a:rPr>
              <a:t> </a:t>
            </a:r>
            <a:r>
              <a:rPr lang="ru-RU" sz="2000" b="1" i="1" dirty="0" err="1" smtClean="0">
                <a:solidFill>
                  <a:schemeClr val="tx2">
                    <a:lumMod val="50000"/>
                  </a:schemeClr>
                </a:solidFill>
                <a:latin typeface="Times New Roman" pitchFamily="18" charset="0"/>
                <a:cs typeface="Times New Roman" pitchFamily="18" charset="0"/>
              </a:rPr>
              <a:t>Аширбековым</a:t>
            </a:r>
            <a:r>
              <a:rPr lang="ru-RU" sz="2000" b="1" i="1" dirty="0" smtClean="0">
                <a:solidFill>
                  <a:schemeClr val="tx2">
                    <a:lumMod val="50000"/>
                  </a:schemeClr>
                </a:solidFill>
                <a:latin typeface="Times New Roman" pitchFamily="18" charset="0"/>
                <a:cs typeface="Times New Roman" pitchFamily="18" charset="0"/>
              </a:rPr>
              <a:t> и не имевшая собственных детей, решила взять на воспитание одного из племянников. Выбор пал на </a:t>
            </a:r>
            <a:r>
              <a:rPr lang="ru-RU" sz="2000" b="1" i="1" dirty="0" err="1" smtClean="0">
                <a:solidFill>
                  <a:schemeClr val="tx2">
                    <a:lumMod val="50000"/>
                  </a:schemeClr>
                </a:solidFill>
                <a:latin typeface="Times New Roman" pitchFamily="18" charset="0"/>
                <a:cs typeface="Times New Roman" pitchFamily="18" charset="0"/>
              </a:rPr>
              <a:t>Ахметрашита</a:t>
            </a:r>
            <a:r>
              <a:rPr lang="ru-RU" sz="2000" b="1" i="1" dirty="0" smtClean="0">
                <a:solidFill>
                  <a:schemeClr val="tx2">
                    <a:lumMod val="50000"/>
                  </a:schemeClr>
                </a:solidFill>
                <a:latin typeface="Times New Roman" pitchFamily="18" charset="0"/>
                <a:cs typeface="Times New Roman" pitchFamily="18" charset="0"/>
              </a:rPr>
              <a:t>, ему в ту пору было девять лет. После окончания школы он пошёл учиться на тракториста. Выросший в семье тёти, он так привык к её фамилии, что на призывном пункте назвался </a:t>
            </a:r>
            <a:r>
              <a:rPr lang="ru-RU" sz="2000" b="1" i="1" dirty="0" err="1" smtClean="0">
                <a:solidFill>
                  <a:schemeClr val="tx2">
                    <a:lumMod val="50000"/>
                  </a:schemeClr>
                </a:solidFill>
                <a:latin typeface="Times New Roman" pitchFamily="18" charset="0"/>
                <a:cs typeface="Times New Roman" pitchFamily="18" charset="0"/>
              </a:rPr>
              <a:t>Аширбековым</a:t>
            </a:r>
            <a:r>
              <a:rPr lang="ru-RU" sz="2000" b="1" i="1" dirty="0" smtClean="0">
                <a:solidFill>
                  <a:schemeClr val="tx2">
                    <a:lumMod val="50000"/>
                  </a:schemeClr>
                </a:solidFill>
                <a:latin typeface="Times New Roman" pitchFamily="18" charset="0"/>
                <a:cs typeface="Times New Roman" pitchFamily="18" charset="0"/>
              </a:rPr>
              <a:t> (в деревне в те годы люди не имели паспортов).</a:t>
            </a:r>
            <a:endParaRPr lang="ru-RU" sz="2000" b="1" i="1" dirty="0">
              <a:solidFill>
                <a:schemeClr val="tx2">
                  <a:lumMod val="50000"/>
                </a:schemeClr>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iI08BECPO.jpg"/>
          <p:cNvPicPr>
            <a:picLocks noChangeAspect="1"/>
          </p:cNvPicPr>
          <p:nvPr/>
        </p:nvPicPr>
        <p:blipFill>
          <a:blip r:embed="rId2" cstate="print"/>
          <a:stretch>
            <a:fillRect/>
          </a:stretch>
        </p:blipFill>
        <p:spPr>
          <a:xfrm>
            <a:off x="0" y="0"/>
            <a:ext cx="9144000" cy="4429132"/>
          </a:xfrm>
          <a:prstGeom prst="rect">
            <a:avLst/>
          </a:prstGeom>
          <a:ln w="19050">
            <a:solidFill>
              <a:srgbClr val="7030A0"/>
            </a:solidFill>
          </a:ln>
        </p:spPr>
      </p:pic>
      <p:sp>
        <p:nvSpPr>
          <p:cNvPr id="3" name="Содержимое 2"/>
          <p:cNvSpPr>
            <a:spLocks noGrp="1"/>
          </p:cNvSpPr>
          <p:nvPr>
            <p:ph idx="1"/>
          </p:nvPr>
        </p:nvSpPr>
        <p:spPr>
          <a:xfrm>
            <a:off x="0" y="4286256"/>
            <a:ext cx="9144000" cy="2571744"/>
          </a:xfrm>
          <a:ln w="28575"/>
        </p:spPr>
        <p:style>
          <a:lnRef idx="1">
            <a:schemeClr val="accent4"/>
          </a:lnRef>
          <a:fillRef idx="2">
            <a:schemeClr val="accent4"/>
          </a:fillRef>
          <a:effectRef idx="1">
            <a:schemeClr val="accent4"/>
          </a:effectRef>
          <a:fontRef idx="minor">
            <a:schemeClr val="dk1"/>
          </a:fontRef>
        </p:style>
        <p:txBody>
          <a:bodyPr>
            <a:noAutofit/>
          </a:bodyPr>
          <a:lstStyle/>
          <a:p>
            <a:r>
              <a:rPr lang="ru-RU" sz="2000" dirty="0" err="1" smtClean="0">
                <a:solidFill>
                  <a:schemeClr val="tx2">
                    <a:lumMod val="50000"/>
                  </a:schemeClr>
                </a:solidFill>
                <a:latin typeface="Times New Roman" pitchFamily="18" charset="0"/>
                <a:cs typeface="Times New Roman" pitchFamily="18" charset="0"/>
              </a:rPr>
              <a:t>Сафиулла</a:t>
            </a:r>
            <a:r>
              <a:rPr lang="ru-RU" sz="2000" dirty="0" smtClean="0">
                <a:solidFill>
                  <a:schemeClr val="tx2">
                    <a:lumMod val="50000"/>
                  </a:schemeClr>
                </a:solidFill>
                <a:latin typeface="Times New Roman" pitchFamily="18" charset="0"/>
                <a:cs typeface="Times New Roman" pitchFamily="18" charset="0"/>
              </a:rPr>
              <a:t> и их сыновья работали в колхозе "Урал", в деревне </a:t>
            </a:r>
            <a:r>
              <a:rPr lang="ru-RU" sz="2000" dirty="0" err="1" smtClean="0">
                <a:solidFill>
                  <a:schemeClr val="tx2">
                    <a:lumMod val="50000"/>
                  </a:schemeClr>
                </a:solidFill>
                <a:latin typeface="Times New Roman" pitchFamily="18" charset="0"/>
                <a:cs typeface="Times New Roman" pitchFamily="18" charset="0"/>
              </a:rPr>
              <a:t>Тураево</a:t>
            </a:r>
            <a:r>
              <a:rPr lang="ru-RU" sz="2000" dirty="0" smtClean="0">
                <a:solidFill>
                  <a:schemeClr val="tx2">
                    <a:lumMod val="50000"/>
                  </a:schemeClr>
                </a:solidFill>
                <a:latin typeface="Times New Roman" pitchFamily="18" charset="0"/>
                <a:cs typeface="Times New Roman" pitchFamily="18" charset="0"/>
              </a:rPr>
              <a:t> Тюменского района. </a:t>
            </a:r>
            <a:r>
              <a:rPr lang="ru-RU" sz="2000" dirty="0" err="1" smtClean="0">
                <a:solidFill>
                  <a:schemeClr val="tx2">
                    <a:lumMod val="50000"/>
                  </a:schemeClr>
                </a:solidFill>
                <a:latin typeface="Times New Roman" pitchFamily="18" charset="0"/>
                <a:cs typeface="Times New Roman" pitchFamily="18" charset="0"/>
              </a:rPr>
              <a:t>Ахметрашит</a:t>
            </a:r>
            <a:r>
              <a:rPr lang="ru-RU" sz="2000" dirty="0" smtClean="0">
                <a:solidFill>
                  <a:schemeClr val="tx2">
                    <a:lumMod val="50000"/>
                  </a:schemeClr>
                </a:solidFill>
                <a:latin typeface="Times New Roman" pitchFamily="18" charset="0"/>
                <a:cs typeface="Times New Roman" pitchFamily="18" charset="0"/>
              </a:rPr>
              <a:t> был заведующим складом, </a:t>
            </a:r>
            <a:r>
              <a:rPr lang="ru-RU" sz="2000" dirty="0" err="1" smtClean="0">
                <a:solidFill>
                  <a:schemeClr val="tx2">
                    <a:lumMod val="50000"/>
                  </a:schemeClr>
                </a:solidFill>
                <a:latin typeface="Times New Roman" pitchFamily="18" charset="0"/>
                <a:cs typeface="Times New Roman" pitchFamily="18" charset="0"/>
              </a:rPr>
              <a:t>Ахметзакир</a:t>
            </a:r>
            <a:r>
              <a:rPr lang="ru-RU" sz="2000" dirty="0" smtClean="0">
                <a:solidFill>
                  <a:schemeClr val="tx2">
                    <a:lumMod val="50000"/>
                  </a:schemeClr>
                </a:solidFill>
                <a:latin typeface="Times New Roman" pitchFamily="18" charset="0"/>
                <a:cs typeface="Times New Roman" pitchFamily="18" charset="0"/>
              </a:rPr>
              <a:t> работал в полеводстве, а </a:t>
            </a:r>
            <a:r>
              <a:rPr lang="ru-RU" sz="2000" dirty="0" err="1" smtClean="0">
                <a:solidFill>
                  <a:schemeClr val="tx2">
                    <a:lumMod val="50000"/>
                  </a:schemeClr>
                </a:solidFill>
                <a:latin typeface="Times New Roman" pitchFamily="18" charset="0"/>
                <a:cs typeface="Times New Roman" pitchFamily="18" charset="0"/>
              </a:rPr>
              <a:t>Такиулла</a:t>
            </a:r>
            <a:r>
              <a:rPr lang="ru-RU" sz="2000" dirty="0" smtClean="0">
                <a:solidFill>
                  <a:schemeClr val="tx2">
                    <a:lumMod val="50000"/>
                  </a:schemeClr>
                </a:solidFill>
                <a:latin typeface="Times New Roman" pitchFamily="18" charset="0"/>
                <a:cs typeface="Times New Roman" pitchFamily="18" charset="0"/>
              </a:rPr>
              <a:t> - счетоводом. </a:t>
            </a:r>
            <a:r>
              <a:rPr lang="ru-RU" sz="2000" dirty="0" err="1" smtClean="0">
                <a:solidFill>
                  <a:schemeClr val="tx2">
                    <a:lumMod val="50000"/>
                  </a:schemeClr>
                </a:solidFill>
                <a:latin typeface="Times New Roman" pitchFamily="18" charset="0"/>
                <a:cs typeface="Times New Roman" pitchFamily="18" charset="0"/>
              </a:rPr>
              <a:t>Арибулла</a:t>
            </a:r>
            <a:r>
              <a:rPr lang="ru-RU" sz="2000" dirty="0" smtClean="0">
                <a:solidFill>
                  <a:schemeClr val="tx2">
                    <a:lumMod val="50000"/>
                  </a:schemeClr>
                </a:solidFill>
                <a:latin typeface="Times New Roman" pitchFamily="18" charset="0"/>
                <a:cs typeface="Times New Roman" pitchFamily="18" charset="0"/>
              </a:rPr>
              <a:t> вернулся с войны раненым, находился дома на лечении. Ибрагим жил в д. Новые Юрты (сейчас это территория Парфеново) и работал на Тюменском </a:t>
            </a:r>
            <a:r>
              <a:rPr lang="ru-RU" sz="2000" dirty="0" err="1" smtClean="0">
                <a:solidFill>
                  <a:schemeClr val="tx2">
                    <a:lumMod val="50000"/>
                  </a:schemeClr>
                </a:solidFill>
                <a:latin typeface="Times New Roman" pitchFamily="18" charset="0"/>
                <a:cs typeface="Times New Roman" pitchFamily="18" charset="0"/>
              </a:rPr>
              <a:t>фанерокомбинате</a:t>
            </a:r>
            <a:r>
              <a:rPr lang="ru-RU" sz="2000" dirty="0" smtClean="0">
                <a:solidFill>
                  <a:schemeClr val="tx2">
                    <a:lumMod val="50000"/>
                  </a:schemeClr>
                </a:solidFill>
                <a:latin typeface="Times New Roman" pitchFamily="18" charset="0"/>
                <a:cs typeface="Times New Roman" pitchFamily="18" charset="0"/>
              </a:rPr>
              <a:t> мастером. Мать, </a:t>
            </a:r>
            <a:r>
              <a:rPr lang="ru-RU" sz="2000" dirty="0" err="1" smtClean="0">
                <a:solidFill>
                  <a:schemeClr val="tx2">
                    <a:lumMod val="50000"/>
                  </a:schemeClr>
                </a:solidFill>
                <a:latin typeface="Times New Roman" pitchFamily="18" charset="0"/>
                <a:cs typeface="Times New Roman" pitchFamily="18" charset="0"/>
              </a:rPr>
              <a:t>Марика</a:t>
            </a:r>
            <a:r>
              <a:rPr lang="ru-RU" sz="2000" dirty="0" smtClean="0">
                <a:solidFill>
                  <a:schemeClr val="tx2">
                    <a:lumMod val="50000"/>
                  </a:schemeClr>
                </a:solidFill>
                <a:latin typeface="Times New Roman" pitchFamily="18" charset="0"/>
                <a:cs typeface="Times New Roman" pitchFamily="18" charset="0"/>
              </a:rPr>
              <a:t>, успевала заниматься воспитанием младших детей и трудиться на колхозном поле. У них было также большое домашнее хозяйство (коровы, лошади, гуси).</a:t>
            </a:r>
            <a:endParaRPr lang="ru-RU" sz="2000" dirty="0">
              <a:solidFill>
                <a:schemeClr val="tx2">
                  <a:lumMod val="50000"/>
                </a:schemeClr>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15f0e35f25f4e07b8a05e179575780d7.jpg"/>
          <p:cNvPicPr>
            <a:picLocks noChangeAspect="1"/>
          </p:cNvPicPr>
          <p:nvPr/>
        </p:nvPicPr>
        <p:blipFill>
          <a:blip r:embed="rId2" cstate="print"/>
          <a:stretch>
            <a:fillRect/>
          </a:stretch>
        </p:blipFill>
        <p:spPr>
          <a:xfrm>
            <a:off x="1192" y="0"/>
            <a:ext cx="9142808" cy="6857999"/>
          </a:xfrm>
          <a:prstGeom prst="rect">
            <a:avLst/>
          </a:prstGeom>
        </p:spPr>
      </p:pic>
      <p:sp>
        <p:nvSpPr>
          <p:cNvPr id="4" name="Прямоугольник 3"/>
          <p:cNvSpPr/>
          <p:nvPr/>
        </p:nvSpPr>
        <p:spPr>
          <a:xfrm>
            <a:off x="5500694" y="1357298"/>
            <a:ext cx="3643306" cy="378565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indent="457200"/>
            <a:r>
              <a:rPr lang="ru-RU" sz="2400" b="1" i="1" dirty="0" smtClean="0">
                <a:solidFill>
                  <a:schemeClr val="bg2">
                    <a:lumMod val="10000"/>
                  </a:schemeClr>
                </a:solidFill>
                <a:latin typeface="Times New Roman" pitchFamily="18" charset="0"/>
                <a:cs typeface="Times New Roman" pitchFamily="18" charset="0"/>
              </a:rPr>
              <a:t>22 июня 1941 на нашу страну вероломно напала фашистская Германия. </a:t>
            </a:r>
          </a:p>
          <a:p>
            <a:pPr indent="457200"/>
            <a:r>
              <a:rPr lang="ru-RU" sz="2400" b="1" i="1" dirty="0" smtClean="0">
                <a:solidFill>
                  <a:schemeClr val="bg2">
                    <a:lumMod val="10000"/>
                  </a:schemeClr>
                </a:solidFill>
                <a:latin typeface="Times New Roman" pitchFamily="18" charset="0"/>
                <a:cs typeface="Times New Roman" pitchFamily="18" charset="0"/>
              </a:rPr>
              <a:t>19 июля 1941-го самым первым на фронт ушёл </a:t>
            </a:r>
            <a:r>
              <a:rPr lang="ru-RU" sz="2400" b="1" i="1" dirty="0" err="1" smtClean="0">
                <a:solidFill>
                  <a:schemeClr val="bg2">
                    <a:lumMod val="10000"/>
                  </a:schemeClr>
                </a:solidFill>
                <a:latin typeface="Times New Roman" pitchFamily="18" charset="0"/>
                <a:cs typeface="Times New Roman" pitchFamily="18" charset="0"/>
              </a:rPr>
              <a:t>Ахметрашит</a:t>
            </a:r>
            <a:r>
              <a:rPr lang="ru-RU" sz="2400" b="1" i="1" dirty="0" smtClean="0">
                <a:solidFill>
                  <a:schemeClr val="bg2">
                    <a:lumMod val="10000"/>
                  </a:schemeClr>
                </a:solidFill>
                <a:latin typeface="Times New Roman" pitchFamily="18" charset="0"/>
                <a:cs typeface="Times New Roman" pitchFamily="18" charset="0"/>
              </a:rPr>
              <a:t>. </a:t>
            </a:r>
          </a:p>
          <a:p>
            <a:pPr indent="457200"/>
            <a:r>
              <a:rPr lang="ru-RU" sz="2400" b="1" i="1" dirty="0" smtClean="0">
                <a:solidFill>
                  <a:schemeClr val="bg2">
                    <a:lumMod val="10000"/>
                  </a:schemeClr>
                </a:solidFill>
                <a:latin typeface="Times New Roman" pitchFamily="18" charset="0"/>
                <a:cs typeface="Times New Roman" pitchFamily="18" charset="0"/>
              </a:rPr>
              <a:t>Затем - </a:t>
            </a:r>
            <a:r>
              <a:rPr lang="ru-RU" sz="2400" b="1" i="1" dirty="0" err="1" smtClean="0">
                <a:solidFill>
                  <a:schemeClr val="bg2">
                    <a:lumMod val="10000"/>
                  </a:schemeClr>
                </a:solidFill>
                <a:latin typeface="Times New Roman" pitchFamily="18" charset="0"/>
                <a:cs typeface="Times New Roman" pitchFamily="18" charset="0"/>
              </a:rPr>
              <a:t>Ахметзакир</a:t>
            </a:r>
            <a:r>
              <a:rPr lang="ru-RU" sz="2400" b="1" i="1" dirty="0" smtClean="0">
                <a:solidFill>
                  <a:schemeClr val="bg2">
                    <a:lumMod val="10000"/>
                  </a:schemeClr>
                </a:solidFill>
                <a:latin typeface="Times New Roman" pitchFamily="18" charset="0"/>
                <a:cs typeface="Times New Roman" pitchFamily="18" charset="0"/>
              </a:rPr>
              <a:t>, следом - </a:t>
            </a:r>
            <a:r>
              <a:rPr lang="ru-RU" sz="2400" b="1" i="1" dirty="0" err="1" smtClean="0">
                <a:solidFill>
                  <a:schemeClr val="bg2">
                    <a:lumMod val="10000"/>
                  </a:schemeClr>
                </a:solidFill>
                <a:latin typeface="Times New Roman" pitchFamily="18" charset="0"/>
                <a:cs typeface="Times New Roman" pitchFamily="18" charset="0"/>
              </a:rPr>
              <a:t>Арибулла</a:t>
            </a:r>
            <a:r>
              <a:rPr lang="ru-RU" sz="2400" b="1" i="1" dirty="0" smtClean="0">
                <a:solidFill>
                  <a:schemeClr val="bg2">
                    <a:lumMod val="10000"/>
                  </a:schemeClr>
                </a:solidFill>
                <a:latin typeface="Times New Roman" pitchFamily="18" charset="0"/>
                <a:cs typeface="Times New Roman" pitchFamily="18" charset="0"/>
              </a:rPr>
              <a:t>, а в 1942 году - </a:t>
            </a:r>
            <a:r>
              <a:rPr lang="ru-RU" sz="2400" b="1" i="1" dirty="0" err="1" smtClean="0">
                <a:solidFill>
                  <a:schemeClr val="bg2">
                    <a:lumMod val="10000"/>
                  </a:schemeClr>
                </a:solidFill>
                <a:latin typeface="Times New Roman" pitchFamily="18" charset="0"/>
                <a:cs typeface="Times New Roman" pitchFamily="18" charset="0"/>
              </a:rPr>
              <a:t>Такиулла</a:t>
            </a:r>
            <a:r>
              <a:rPr lang="ru-RU" sz="2400" b="1" i="1" dirty="0" smtClean="0">
                <a:solidFill>
                  <a:schemeClr val="bg2">
                    <a:lumMod val="10000"/>
                  </a:schemeClr>
                </a:solidFill>
                <a:latin typeface="Times New Roman" pitchFamily="18" charset="0"/>
                <a:cs typeface="Times New Roman" pitchFamily="18" charset="0"/>
              </a:rPr>
              <a:t>.</a:t>
            </a:r>
            <a:endParaRPr lang="ru-RU" sz="2400" b="1" i="1" dirty="0">
              <a:solidFill>
                <a:schemeClr val="bg2">
                  <a:lumMod val="10000"/>
                </a:schemeClr>
              </a:solidFill>
              <a:latin typeface="Times New Roman" pitchFamily="18" charset="0"/>
              <a:cs typeface="Times New Roman" pitchFamily="18" charset="0"/>
            </a:endParaRPr>
          </a:p>
        </p:txBody>
      </p:sp>
      <p:pic>
        <p:nvPicPr>
          <p:cNvPr id="6" name="Рисунок 5" descr="iCD19D4NQ.jpg"/>
          <p:cNvPicPr>
            <a:picLocks noChangeAspect="1"/>
          </p:cNvPicPr>
          <p:nvPr/>
        </p:nvPicPr>
        <p:blipFill>
          <a:blip r:embed="rId3" cstate="print"/>
          <a:stretch>
            <a:fillRect/>
          </a:stretch>
        </p:blipFill>
        <p:spPr>
          <a:xfrm>
            <a:off x="0" y="0"/>
            <a:ext cx="4000496" cy="3149914"/>
          </a:xfrm>
          <a:prstGeom prst="rect">
            <a:avLst/>
          </a:prstGeom>
          <a:effectLst>
            <a:softEdge rad="127000"/>
          </a:effectLst>
        </p:spPr>
      </p:pic>
      <p:pic>
        <p:nvPicPr>
          <p:cNvPr id="7" name="Рисунок 6" descr="scale_1200.jpg"/>
          <p:cNvPicPr>
            <a:picLocks noChangeAspect="1"/>
          </p:cNvPicPr>
          <p:nvPr/>
        </p:nvPicPr>
        <p:blipFill>
          <a:blip r:embed="rId4" cstate="print"/>
          <a:srcRect l="1627" r="1627" b="9615"/>
          <a:stretch>
            <a:fillRect/>
          </a:stretch>
        </p:blipFill>
        <p:spPr>
          <a:xfrm>
            <a:off x="1500166" y="1785926"/>
            <a:ext cx="4021823" cy="3000396"/>
          </a:xfrm>
          <a:prstGeom prst="rect">
            <a:avLst/>
          </a:prstGeom>
          <a:effectLst>
            <a:softEdge rad="127000"/>
          </a:effectLst>
        </p:spPr>
      </p:pic>
      <p:pic>
        <p:nvPicPr>
          <p:cNvPr id="8" name="Рисунок 7" descr="w1056h594fill.jpg"/>
          <p:cNvPicPr>
            <a:picLocks noChangeAspect="1"/>
          </p:cNvPicPr>
          <p:nvPr/>
        </p:nvPicPr>
        <p:blipFill>
          <a:blip r:embed="rId5" cstate="print"/>
          <a:srcRect r="12098"/>
          <a:stretch>
            <a:fillRect/>
          </a:stretch>
        </p:blipFill>
        <p:spPr>
          <a:xfrm>
            <a:off x="0" y="4071942"/>
            <a:ext cx="4094798" cy="2786058"/>
          </a:xfrm>
          <a:prstGeom prst="rect">
            <a:avLst/>
          </a:prstGeom>
          <a:effectLst>
            <a:softEdge rad="127000"/>
          </a:effec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descr="iUEU54W01.jpg"/>
          <p:cNvPicPr>
            <a:picLocks noChangeAspect="1"/>
          </p:cNvPicPr>
          <p:nvPr/>
        </p:nvPicPr>
        <p:blipFill>
          <a:blip r:embed="rId2" cstate="print"/>
          <a:stretch>
            <a:fillRect/>
          </a:stretch>
        </p:blipFill>
        <p:spPr>
          <a:xfrm>
            <a:off x="-1" y="0"/>
            <a:ext cx="9202743" cy="6858001"/>
          </a:xfrm>
          <a:prstGeom prst="rect">
            <a:avLst/>
          </a:prstGeom>
        </p:spPr>
      </p:pic>
      <p:pic>
        <p:nvPicPr>
          <p:cNvPr id="3" name="Рисунок 2" descr="s1200.jpg"/>
          <p:cNvPicPr>
            <a:picLocks noChangeAspect="1"/>
          </p:cNvPicPr>
          <p:nvPr/>
        </p:nvPicPr>
        <p:blipFill>
          <a:blip r:embed="rId3" cstate="print"/>
          <a:srcRect t="9092" r="9740"/>
          <a:stretch>
            <a:fillRect/>
          </a:stretch>
        </p:blipFill>
        <p:spPr>
          <a:xfrm>
            <a:off x="4604611" y="1"/>
            <a:ext cx="4539389" cy="3429000"/>
          </a:xfrm>
          <a:prstGeom prst="rect">
            <a:avLst/>
          </a:prstGeom>
          <a:effectLst>
            <a:softEdge rad="127000"/>
          </a:effectLst>
        </p:spPr>
      </p:pic>
      <p:pic>
        <p:nvPicPr>
          <p:cNvPr id="6" name="Рисунок 5" descr="13528579.jpg"/>
          <p:cNvPicPr>
            <a:picLocks noChangeAspect="1"/>
          </p:cNvPicPr>
          <p:nvPr/>
        </p:nvPicPr>
        <p:blipFill>
          <a:blip r:embed="rId4" cstate="print"/>
          <a:stretch>
            <a:fillRect/>
          </a:stretch>
        </p:blipFill>
        <p:spPr>
          <a:xfrm>
            <a:off x="4571968" y="3563470"/>
            <a:ext cx="4572032" cy="3294530"/>
          </a:xfrm>
          <a:prstGeom prst="rect">
            <a:avLst/>
          </a:prstGeom>
          <a:effectLst>
            <a:softEdge rad="127000"/>
          </a:effectLst>
        </p:spPr>
      </p:pic>
      <p:pic>
        <p:nvPicPr>
          <p:cNvPr id="5" name="Рисунок 4" descr="iVZOXEPES.jpg"/>
          <p:cNvPicPr>
            <a:picLocks noChangeAspect="1"/>
          </p:cNvPicPr>
          <p:nvPr/>
        </p:nvPicPr>
        <p:blipFill>
          <a:blip r:embed="rId5" cstate="print"/>
          <a:stretch>
            <a:fillRect/>
          </a:stretch>
        </p:blipFill>
        <p:spPr>
          <a:xfrm>
            <a:off x="714348" y="4195106"/>
            <a:ext cx="3357586" cy="2662894"/>
          </a:xfrm>
          <a:prstGeom prst="rect">
            <a:avLst/>
          </a:prstGeom>
          <a:effectLst>
            <a:softEdge rad="127000"/>
          </a:effectLst>
        </p:spPr>
      </p:pic>
      <p:sp>
        <p:nvSpPr>
          <p:cNvPr id="2" name="Прямоугольник 1"/>
          <p:cNvSpPr/>
          <p:nvPr/>
        </p:nvSpPr>
        <p:spPr>
          <a:xfrm>
            <a:off x="357158" y="142852"/>
            <a:ext cx="4000528" cy="3970318"/>
          </a:xfrm>
          <a:prstGeom prst="rect">
            <a:avLst/>
          </a:prstGeom>
          <a:solidFill>
            <a:schemeClr val="accent1">
              <a:lumMod val="40000"/>
              <a:lumOff val="60000"/>
            </a:schemeClr>
          </a:solidFill>
        </p:spPr>
        <p:style>
          <a:lnRef idx="1">
            <a:schemeClr val="dk1"/>
          </a:lnRef>
          <a:fillRef idx="2">
            <a:schemeClr val="dk1"/>
          </a:fillRef>
          <a:effectRef idx="1">
            <a:schemeClr val="dk1"/>
          </a:effectRef>
          <a:fontRef idx="minor">
            <a:schemeClr val="dk1"/>
          </a:fontRef>
        </p:style>
        <p:txBody>
          <a:bodyPr wrap="square">
            <a:spAutoFit/>
          </a:bodyPr>
          <a:lstStyle/>
          <a:p>
            <a:pPr indent="457200"/>
            <a:r>
              <a:rPr lang="ru-RU" i="1" dirty="0" err="1" smtClean="0">
                <a:solidFill>
                  <a:schemeClr val="bg2">
                    <a:lumMod val="10000"/>
                  </a:schemeClr>
                </a:solidFill>
                <a:latin typeface="Times New Roman" pitchFamily="18" charset="0"/>
                <a:cs typeface="Times New Roman" pitchFamily="18" charset="0"/>
              </a:rPr>
              <a:t>Ахметрашит</a:t>
            </a:r>
            <a:r>
              <a:rPr lang="ru-RU" i="1" dirty="0" smtClean="0">
                <a:solidFill>
                  <a:schemeClr val="bg2">
                    <a:lumMod val="10000"/>
                  </a:schemeClr>
                </a:solidFill>
                <a:latin typeface="Times New Roman" pitchFamily="18" charset="0"/>
                <a:cs typeface="Times New Roman" pitchFamily="18" charset="0"/>
              </a:rPr>
              <a:t> проживал с семьёй в сельском доме (сегодня это улица </a:t>
            </a:r>
            <a:r>
              <a:rPr lang="ru-RU" i="1" dirty="0" err="1" smtClean="0">
                <a:solidFill>
                  <a:schemeClr val="bg2">
                    <a:lumMod val="10000"/>
                  </a:schemeClr>
                </a:solidFill>
                <a:latin typeface="Times New Roman" pitchFamily="18" charset="0"/>
                <a:cs typeface="Times New Roman" pitchFamily="18" charset="0"/>
              </a:rPr>
              <a:t>Тураевская</a:t>
            </a:r>
            <a:r>
              <a:rPr lang="ru-RU" i="1" dirty="0" smtClean="0">
                <a:solidFill>
                  <a:schemeClr val="bg2">
                    <a:lumMod val="10000"/>
                  </a:schemeClr>
                </a:solidFill>
                <a:latin typeface="Times New Roman" pitchFamily="18" charset="0"/>
                <a:cs typeface="Times New Roman" pitchFamily="18" charset="0"/>
              </a:rPr>
              <a:t>, дом N 15).</a:t>
            </a:r>
          </a:p>
          <a:p>
            <a:pPr indent="457200"/>
            <a:r>
              <a:rPr lang="ru-RU" i="1" dirty="0" smtClean="0">
                <a:solidFill>
                  <a:schemeClr val="bg2">
                    <a:lumMod val="10000"/>
                  </a:schemeClr>
                </a:solidFill>
                <a:latin typeface="Times New Roman" pitchFamily="18" charset="0"/>
                <a:cs typeface="Times New Roman" pitchFamily="18" charset="0"/>
              </a:rPr>
              <a:t> Его жена </a:t>
            </a:r>
            <a:r>
              <a:rPr lang="ru-RU" i="1" dirty="0" err="1" smtClean="0">
                <a:solidFill>
                  <a:schemeClr val="bg2">
                    <a:lumMod val="10000"/>
                  </a:schemeClr>
                </a:solidFill>
                <a:latin typeface="Times New Roman" pitchFamily="18" charset="0"/>
                <a:cs typeface="Times New Roman" pitchFamily="18" charset="0"/>
              </a:rPr>
              <a:t>Майкамал</a:t>
            </a:r>
            <a:r>
              <a:rPr lang="ru-RU" i="1" dirty="0" smtClean="0">
                <a:solidFill>
                  <a:schemeClr val="bg2">
                    <a:lumMod val="10000"/>
                  </a:schemeClr>
                </a:solidFill>
                <a:latin typeface="Times New Roman" pitchFamily="18" charset="0"/>
                <a:cs typeface="Times New Roman" pitchFamily="18" charset="0"/>
              </a:rPr>
              <a:t> осталась одна с двумя детьми. Она работала в </a:t>
            </a:r>
            <a:r>
              <a:rPr lang="ru-RU" i="1" dirty="0" err="1" smtClean="0">
                <a:solidFill>
                  <a:schemeClr val="bg2">
                    <a:lumMod val="10000"/>
                  </a:schemeClr>
                </a:solidFill>
                <a:latin typeface="Times New Roman" pitchFamily="18" charset="0"/>
                <a:cs typeface="Times New Roman" pitchFamily="18" charset="0"/>
              </a:rPr>
              <a:t>Ембаевской</a:t>
            </a:r>
            <a:r>
              <a:rPr lang="ru-RU" i="1" dirty="0" smtClean="0">
                <a:solidFill>
                  <a:schemeClr val="bg2">
                    <a:lumMod val="10000"/>
                  </a:schemeClr>
                </a:solidFill>
                <a:latin typeface="Times New Roman" pitchFamily="18" charset="0"/>
                <a:cs typeface="Times New Roman" pitchFamily="18" charset="0"/>
              </a:rPr>
              <a:t> семилетней школе пионервожатой. </a:t>
            </a:r>
          </a:p>
          <a:p>
            <a:pPr indent="457200"/>
            <a:r>
              <a:rPr lang="ru-RU" i="1" dirty="0" smtClean="0">
                <a:solidFill>
                  <a:schemeClr val="bg2">
                    <a:lumMod val="10000"/>
                  </a:schemeClr>
                </a:solidFill>
                <a:latin typeface="Times New Roman" pitchFamily="18" charset="0"/>
                <a:cs typeface="Times New Roman" pitchFamily="18" charset="0"/>
              </a:rPr>
              <a:t>После ухода мужа на фронт умер их сын, </a:t>
            </a:r>
            <a:r>
              <a:rPr lang="ru-RU" i="1" dirty="0" err="1" smtClean="0">
                <a:solidFill>
                  <a:schemeClr val="bg2">
                    <a:lumMod val="10000"/>
                  </a:schemeClr>
                </a:solidFill>
                <a:latin typeface="Times New Roman" pitchFamily="18" charset="0"/>
                <a:cs typeface="Times New Roman" pitchFamily="18" charset="0"/>
              </a:rPr>
              <a:t>Ришат</a:t>
            </a:r>
            <a:r>
              <a:rPr lang="ru-RU" i="1" dirty="0" smtClean="0">
                <a:solidFill>
                  <a:schemeClr val="bg2">
                    <a:lumMod val="10000"/>
                  </a:schemeClr>
                </a:solidFill>
                <a:latin typeface="Times New Roman" pitchFamily="18" charset="0"/>
                <a:cs typeface="Times New Roman" pitchFamily="18" charset="0"/>
              </a:rPr>
              <a:t>. Ухудшилось здоровье </a:t>
            </a:r>
            <a:r>
              <a:rPr lang="ru-RU" i="1" dirty="0" err="1" smtClean="0">
                <a:solidFill>
                  <a:schemeClr val="bg2">
                    <a:lumMod val="10000"/>
                  </a:schemeClr>
                </a:solidFill>
                <a:latin typeface="Times New Roman" pitchFamily="18" charset="0"/>
                <a:cs typeface="Times New Roman" pitchFamily="18" charset="0"/>
              </a:rPr>
              <a:t>Майкамал</a:t>
            </a:r>
            <a:r>
              <a:rPr lang="ru-RU" i="1" dirty="0" smtClean="0">
                <a:solidFill>
                  <a:schemeClr val="bg2">
                    <a:lumMod val="10000"/>
                  </a:schemeClr>
                </a:solidFill>
                <a:latin typeface="Times New Roman" pitchFamily="18" charset="0"/>
                <a:cs typeface="Times New Roman" pitchFamily="18" charset="0"/>
              </a:rPr>
              <a:t>. Лекарств не было. После тяжёлой болезни она скончалась. Их дочь, </a:t>
            </a:r>
            <a:r>
              <a:rPr lang="ru-RU" i="1" dirty="0" err="1" smtClean="0">
                <a:solidFill>
                  <a:schemeClr val="bg2">
                    <a:lumMod val="10000"/>
                  </a:schemeClr>
                </a:solidFill>
                <a:latin typeface="Times New Roman" pitchFamily="18" charset="0"/>
                <a:cs typeface="Times New Roman" pitchFamily="18" charset="0"/>
              </a:rPr>
              <a:t>Нурдида</a:t>
            </a:r>
            <a:r>
              <a:rPr lang="ru-RU" i="1" dirty="0" smtClean="0">
                <a:solidFill>
                  <a:schemeClr val="bg2">
                    <a:lumMod val="10000"/>
                  </a:schemeClr>
                </a:solidFill>
                <a:latin typeface="Times New Roman" pitchFamily="18" charset="0"/>
                <a:cs typeface="Times New Roman" pitchFamily="18" charset="0"/>
              </a:rPr>
              <a:t>, осталась круглой сиротой. Она воспитывалась у тёти </a:t>
            </a:r>
            <a:r>
              <a:rPr lang="ru-RU" i="1" dirty="0" err="1" smtClean="0">
                <a:solidFill>
                  <a:schemeClr val="bg2">
                    <a:lumMod val="10000"/>
                  </a:schemeClr>
                </a:solidFill>
                <a:latin typeface="Times New Roman" pitchFamily="18" charset="0"/>
                <a:cs typeface="Times New Roman" pitchFamily="18" charset="0"/>
              </a:rPr>
              <a:t>Ахметрашита</a:t>
            </a:r>
            <a:r>
              <a:rPr lang="ru-RU" i="1" dirty="0" smtClean="0">
                <a:solidFill>
                  <a:schemeClr val="bg2">
                    <a:lumMod val="10000"/>
                  </a:schemeClr>
                </a:solidFill>
                <a:latin typeface="Times New Roman" pitchFamily="18" charset="0"/>
                <a:cs typeface="Times New Roman" pitchFamily="18" charset="0"/>
              </a:rPr>
              <a:t> - </a:t>
            </a:r>
            <a:r>
              <a:rPr lang="ru-RU" i="1" dirty="0" err="1" smtClean="0">
                <a:solidFill>
                  <a:schemeClr val="bg2">
                    <a:lumMod val="10000"/>
                  </a:schemeClr>
                </a:solidFill>
                <a:latin typeface="Times New Roman" pitchFamily="18" charset="0"/>
                <a:cs typeface="Times New Roman" pitchFamily="18" charset="0"/>
              </a:rPr>
              <a:t>Хасимы</a:t>
            </a:r>
            <a:r>
              <a:rPr lang="ru-RU" i="1" dirty="0" smtClean="0">
                <a:solidFill>
                  <a:schemeClr val="bg2">
                    <a:lumMod val="10000"/>
                  </a:schemeClr>
                </a:solidFill>
                <a:latin typeface="Times New Roman" pitchFamily="18" charset="0"/>
                <a:cs typeface="Times New Roman" pitchFamily="18" charset="0"/>
              </a:rPr>
              <a:t>.</a:t>
            </a:r>
            <a:endParaRPr lang="ru-RU" i="1" dirty="0">
              <a:solidFill>
                <a:schemeClr val="bg2">
                  <a:lumMod val="10000"/>
                </a:schemeClr>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iBRGMLFW2.jpg"/>
          <p:cNvPicPr>
            <a:picLocks noChangeAspect="1"/>
          </p:cNvPicPr>
          <p:nvPr/>
        </p:nvPicPr>
        <p:blipFill>
          <a:blip r:embed="rId2" cstate="print"/>
          <a:stretch>
            <a:fillRect/>
          </a:stretch>
        </p:blipFill>
        <p:spPr>
          <a:xfrm>
            <a:off x="0" y="0"/>
            <a:ext cx="9143999" cy="6858000"/>
          </a:xfrm>
          <a:prstGeom prst="rect">
            <a:avLst/>
          </a:prstGeom>
        </p:spPr>
      </p:pic>
      <p:sp>
        <p:nvSpPr>
          <p:cNvPr id="5" name="Прямоугольник 4"/>
          <p:cNvSpPr/>
          <p:nvPr/>
        </p:nvSpPr>
        <p:spPr>
          <a:xfrm>
            <a:off x="2143108" y="142852"/>
            <a:ext cx="6786610" cy="1323439"/>
          </a:xfrm>
          <a:prstGeom prst="rect">
            <a:avLst/>
          </a:prstGeom>
          <a:solidFill>
            <a:schemeClr val="accent1">
              <a:lumMod val="40000"/>
              <a:lumOff val="60000"/>
            </a:schemeClr>
          </a:solidFill>
          <a:ln w="28575"/>
        </p:spPr>
        <p:style>
          <a:lnRef idx="1">
            <a:schemeClr val="accent5"/>
          </a:lnRef>
          <a:fillRef idx="2">
            <a:schemeClr val="accent5"/>
          </a:fillRef>
          <a:effectRef idx="1">
            <a:schemeClr val="accent5"/>
          </a:effectRef>
          <a:fontRef idx="minor">
            <a:schemeClr val="dk1"/>
          </a:fontRef>
        </p:style>
        <p:txBody>
          <a:bodyPr wrap="square">
            <a:spAutoFit/>
          </a:bodyPr>
          <a:lstStyle/>
          <a:p>
            <a:r>
              <a:rPr lang="ru-RU" sz="2000" b="1" i="1" dirty="0" err="1" smtClean="0">
                <a:solidFill>
                  <a:schemeClr val="tx2">
                    <a:lumMod val="50000"/>
                  </a:schemeClr>
                </a:solidFill>
                <a:latin typeface="Times New Roman" pitchFamily="18" charset="0"/>
                <a:cs typeface="Times New Roman" pitchFamily="18" charset="0"/>
              </a:rPr>
              <a:t>Ахметрашит</a:t>
            </a:r>
            <a:r>
              <a:rPr lang="ru-RU" sz="2000" b="1" i="1" dirty="0" smtClean="0">
                <a:solidFill>
                  <a:schemeClr val="tx2">
                    <a:lumMod val="50000"/>
                  </a:schemeClr>
                </a:solidFill>
                <a:latin typeface="Times New Roman" pitchFamily="18" charset="0"/>
                <a:cs typeface="Times New Roman" pitchFamily="18" charset="0"/>
              </a:rPr>
              <a:t> был связистом в танковой дивизии под командованием генерала П.С.Рыбалко. Участвовал в боях на Западном, Юго-Западном, Центральном, Воронежском и Первом Украинском фронтах. </a:t>
            </a:r>
            <a:endParaRPr lang="ru-RU" sz="2000" b="1" i="1" dirty="0">
              <a:solidFill>
                <a:schemeClr val="tx2">
                  <a:lumMod val="50000"/>
                </a:schemeClr>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ChangeAspect="1"/>
          </p:cNvPicPr>
          <p:nvPr/>
        </p:nvPicPr>
        <p:blipFill rotWithShape="1">
          <a:blip r:embed="rId3" cstate="print">
            <a:extLst>
              <a:ext uri="{28A0092B-C50C-407E-A947-70E740481C1C}">
                <a14:useLocalDpi xmlns:a14="http://schemas.microsoft.com/office/drawing/2010/main" val="0"/>
              </a:ext>
            </a:extLst>
          </a:blip>
          <a:srcRect t="20430"/>
          <a:stretch/>
        </p:blipFill>
        <p:spPr>
          <a:xfrm>
            <a:off x="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Прямоугольник 5"/>
          <p:cNvSpPr/>
          <p:nvPr/>
        </p:nvSpPr>
        <p:spPr>
          <a:xfrm>
            <a:off x="1285852" y="214290"/>
            <a:ext cx="6643734" cy="1569660"/>
          </a:xfrm>
          <a:prstGeom prst="rect">
            <a:avLst/>
          </a:prstGeom>
          <a:ln w="28575">
            <a:solidFill>
              <a:schemeClr val="accent6">
                <a:lumMod val="50000"/>
              </a:schemeClr>
            </a:solidFill>
          </a:ln>
        </p:spPr>
        <p:style>
          <a:lnRef idx="1">
            <a:schemeClr val="accent2"/>
          </a:lnRef>
          <a:fillRef idx="2">
            <a:schemeClr val="accent2"/>
          </a:fillRef>
          <a:effectRef idx="1">
            <a:schemeClr val="accent2"/>
          </a:effectRef>
          <a:fontRef idx="minor">
            <a:schemeClr val="dk1"/>
          </a:fontRef>
        </p:style>
        <p:txBody>
          <a:bodyPr wrap="square">
            <a:spAutoFit/>
          </a:bodyPr>
          <a:lstStyle/>
          <a:p>
            <a:r>
              <a:rPr lang="ru-RU" sz="2400" b="1" i="1" dirty="0" smtClean="0">
                <a:solidFill>
                  <a:schemeClr val="accent2">
                    <a:lumMod val="50000"/>
                  </a:schemeClr>
                </a:solidFill>
                <a:latin typeface="Times New Roman" pitchFamily="18" charset="0"/>
                <a:cs typeface="Times New Roman" pitchFamily="18" charset="0"/>
              </a:rPr>
              <a:t>Указом Президиума Верховного Совета СССР удостоен звания Героя Советского Союза за мужество и отвагу, проявленные при обеспечении связи на Днепре.</a:t>
            </a:r>
            <a:endParaRPr lang="ru-RU" sz="2400" b="1" i="1" dirty="0">
              <a:solidFill>
                <a:schemeClr val="accent2">
                  <a:lumMod val="50000"/>
                </a:schemeClr>
              </a:solidFill>
              <a:latin typeface="Times New Roman" pitchFamily="18" charset="0"/>
              <a:cs typeface="Times New Roman" pitchFamily="18" charset="0"/>
            </a:endParaRPr>
          </a:p>
        </p:txBody>
      </p:sp>
      <p:pic>
        <p:nvPicPr>
          <p:cNvPr id="7" name="Рисунок 6" descr="1200px-Герой_Советского_Союза_звание.jpg"/>
          <p:cNvPicPr>
            <a:picLocks noChangeAspect="1"/>
          </p:cNvPicPr>
          <p:nvPr/>
        </p:nvPicPr>
        <p:blipFill>
          <a:blip r:embed="rId4" cstate="print"/>
          <a:srcRect l="1075" t="2463" r="1075" b="1710"/>
          <a:stretch>
            <a:fillRect/>
          </a:stretch>
        </p:blipFill>
        <p:spPr>
          <a:xfrm>
            <a:off x="1357290" y="1785926"/>
            <a:ext cx="6500858" cy="4643470"/>
          </a:xfrm>
          <a:prstGeom prst="rect">
            <a:avLst/>
          </a:prstGeom>
          <a:ln w="76200">
            <a:solidFill>
              <a:srgbClr val="FF0000"/>
            </a:solidFill>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t="20430"/>
          <a:stretch/>
        </p:blipFill>
        <p:spPr>
          <a:xfrm>
            <a:off x="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Рисунок 3" descr="днепр%20image1308171977.jpg"/>
          <p:cNvPicPr>
            <a:picLocks noChangeAspect="1"/>
          </p:cNvPicPr>
          <p:nvPr/>
        </p:nvPicPr>
        <p:blipFill>
          <a:blip r:embed="rId3" cstate="print"/>
          <a:srcRect b="4268"/>
          <a:stretch>
            <a:fillRect/>
          </a:stretch>
        </p:blipFill>
        <p:spPr>
          <a:xfrm>
            <a:off x="0" y="571456"/>
            <a:ext cx="9144000" cy="6286544"/>
          </a:xfrm>
          <a:prstGeom prst="rect">
            <a:avLst/>
          </a:prstGeom>
          <a:ln w="76200">
            <a:noFill/>
          </a:ln>
          <a:effectLst>
            <a:softEdge rad="127000"/>
          </a:effectLst>
        </p:spPr>
      </p:pic>
      <p:sp>
        <p:nvSpPr>
          <p:cNvPr id="2" name="Прямоугольник 1"/>
          <p:cNvSpPr/>
          <p:nvPr/>
        </p:nvSpPr>
        <p:spPr>
          <a:xfrm>
            <a:off x="0" y="0"/>
            <a:ext cx="9144000" cy="1754326"/>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ru-RU" i="1" dirty="0" smtClean="0">
                <a:solidFill>
                  <a:schemeClr val="accent2">
                    <a:lumMod val="50000"/>
                  </a:schemeClr>
                </a:solidFill>
                <a:latin typeface="Times New Roman" pitchFamily="18" charset="0"/>
                <a:cs typeface="Times New Roman" pitchFamily="18" charset="0"/>
              </a:rPr>
              <a:t>Форсирование Днепра - незабываемая страница в бессмертной летописи Великой Отечественной войны. Фашистское командование во что бы то ни стало стремилось удержать правый берег. На всём протяжении реки немцы создали глубоко эшелонированную оборонительную линию. Сюда враг стянул тысячи орудий, много танков, самолётов. В сентябре 1943 года над седым Днепром не прекращались воздушные схватки. По ночам вспыхивали ракеты противника.</a:t>
            </a:r>
            <a:endParaRPr lang="ru-RU" i="1" dirty="0">
              <a:solidFill>
                <a:schemeClr val="accent2">
                  <a:lumMod val="50000"/>
                </a:schemeClr>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DI5GDRP4.jpg"/>
          <p:cNvPicPr>
            <a:picLocks noChangeAspect="1"/>
          </p:cNvPicPr>
          <p:nvPr/>
        </p:nvPicPr>
        <p:blipFill>
          <a:blip r:embed="rId2" cstate="print"/>
          <a:stretch>
            <a:fillRect/>
          </a:stretch>
        </p:blipFill>
        <p:spPr>
          <a:xfrm>
            <a:off x="1" y="1126786"/>
            <a:ext cx="9144000" cy="5731214"/>
          </a:xfrm>
          <a:prstGeom prst="rect">
            <a:avLst/>
          </a:prstGeom>
          <a:ln w="19050">
            <a:solidFill>
              <a:schemeClr val="tx1"/>
            </a:solidFill>
          </a:ln>
        </p:spPr>
      </p:pic>
      <p:sp>
        <p:nvSpPr>
          <p:cNvPr id="2" name="Прямоугольник 1"/>
          <p:cNvSpPr/>
          <p:nvPr/>
        </p:nvSpPr>
        <p:spPr>
          <a:xfrm>
            <a:off x="0" y="0"/>
            <a:ext cx="9144000" cy="1938992"/>
          </a:xfrm>
          <a:prstGeom prst="rect">
            <a:avLst/>
          </a:prstGeom>
          <a:ln w="57150"/>
        </p:spPr>
        <p:style>
          <a:lnRef idx="1">
            <a:schemeClr val="dk1"/>
          </a:lnRef>
          <a:fillRef idx="2">
            <a:schemeClr val="dk1"/>
          </a:fillRef>
          <a:effectRef idx="1">
            <a:schemeClr val="dk1"/>
          </a:effectRef>
          <a:fontRef idx="minor">
            <a:schemeClr val="dk1"/>
          </a:fontRef>
        </p:style>
        <p:txBody>
          <a:bodyPr wrap="square">
            <a:spAutoFit/>
          </a:bodyPr>
          <a:lstStyle/>
          <a:p>
            <a:r>
              <a:rPr lang="ru-RU" sz="2400" b="1" i="1" dirty="0" smtClean="0">
                <a:solidFill>
                  <a:srgbClr val="C00000"/>
                </a:solidFill>
                <a:latin typeface="Times New Roman" pitchFamily="18" charset="0"/>
                <a:cs typeface="Times New Roman" pitchFamily="18" charset="0"/>
              </a:rPr>
              <a:t>На </a:t>
            </a:r>
            <a:r>
              <a:rPr lang="ru-RU" sz="2400" b="1" i="1" dirty="0" err="1" smtClean="0">
                <a:solidFill>
                  <a:srgbClr val="C00000"/>
                </a:solidFill>
                <a:latin typeface="Times New Roman" pitchFamily="18" charset="0"/>
                <a:cs typeface="Times New Roman" pitchFamily="18" charset="0"/>
              </a:rPr>
              <a:t>левоборежье</a:t>
            </a:r>
            <a:r>
              <a:rPr lang="ru-RU" sz="2400" b="1" i="1" dirty="0" smtClean="0">
                <a:solidFill>
                  <a:srgbClr val="C00000"/>
                </a:solidFill>
                <a:latin typeface="Times New Roman" pitchFamily="18" charset="0"/>
                <a:cs typeface="Times New Roman" pitchFamily="18" charset="0"/>
              </a:rPr>
              <a:t>, куда Красная Армия подтянула свои дивизии и корпуса, простреливался почти каждый метр. Вот в таких сложных условиях вела бой 737-я отдельная кабельно-шестовая рота, в которой служил линейным надсмотрщиком - рядовой </a:t>
            </a:r>
            <a:r>
              <a:rPr lang="ru-RU" sz="2400" b="1" i="1" dirty="0" err="1" smtClean="0">
                <a:solidFill>
                  <a:srgbClr val="C00000"/>
                </a:solidFill>
                <a:latin typeface="Times New Roman" pitchFamily="18" charset="0"/>
                <a:cs typeface="Times New Roman" pitchFamily="18" charset="0"/>
              </a:rPr>
              <a:t>Ахметрашит</a:t>
            </a:r>
            <a:r>
              <a:rPr lang="ru-RU" sz="2400" b="1" i="1" dirty="0" smtClean="0">
                <a:solidFill>
                  <a:srgbClr val="C00000"/>
                </a:solidFill>
                <a:latin typeface="Times New Roman" pitchFamily="18" charset="0"/>
                <a:cs typeface="Times New Roman" pitchFamily="18" charset="0"/>
              </a:rPr>
              <a:t> </a:t>
            </a:r>
            <a:r>
              <a:rPr lang="ru-RU" sz="2400" b="1" i="1" dirty="0" err="1" smtClean="0">
                <a:solidFill>
                  <a:srgbClr val="C00000"/>
                </a:solidFill>
                <a:latin typeface="Times New Roman" pitchFamily="18" charset="0"/>
                <a:cs typeface="Times New Roman" pitchFamily="18" charset="0"/>
              </a:rPr>
              <a:t>Аширбеков</a:t>
            </a:r>
            <a:r>
              <a:rPr lang="ru-RU" sz="2400" b="1" i="1" dirty="0" smtClean="0">
                <a:solidFill>
                  <a:srgbClr val="C00000"/>
                </a:solidFill>
                <a:latin typeface="Times New Roman" pitchFamily="18" charset="0"/>
                <a:cs typeface="Times New Roman" pitchFamily="18" charset="0"/>
              </a:rPr>
              <a:t>.</a:t>
            </a:r>
            <a:endParaRPr lang="ru-RU" sz="2400" b="1" i="1" dirty="0">
              <a:solidFill>
                <a:srgbClr val="C00000"/>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iUEU54W01.jpg"/>
          <p:cNvPicPr>
            <a:picLocks noChangeAspect="1"/>
          </p:cNvPicPr>
          <p:nvPr/>
        </p:nvPicPr>
        <p:blipFill>
          <a:blip r:embed="rId2" cstate="print"/>
          <a:stretch>
            <a:fillRect/>
          </a:stretch>
        </p:blipFill>
        <p:spPr>
          <a:xfrm>
            <a:off x="0" y="2209799"/>
            <a:ext cx="9144000" cy="4693123"/>
          </a:xfrm>
          <a:prstGeom prst="rect">
            <a:avLst/>
          </a:prstGeom>
        </p:spPr>
      </p:pic>
      <p:sp>
        <p:nvSpPr>
          <p:cNvPr id="2" name="Прямоугольник 1"/>
          <p:cNvSpPr/>
          <p:nvPr/>
        </p:nvSpPr>
        <p:spPr>
          <a:xfrm>
            <a:off x="0" y="0"/>
            <a:ext cx="9144000" cy="2585323"/>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indent="457200" fontAlgn="base"/>
            <a:r>
              <a:rPr lang="ru-RU" b="1" i="1" dirty="0" smtClean="0">
                <a:solidFill>
                  <a:schemeClr val="accent6">
                    <a:lumMod val="50000"/>
                  </a:schemeClr>
                </a:solidFill>
                <a:latin typeface="Times New Roman" pitchFamily="18" charset="0"/>
                <a:cs typeface="Times New Roman" pitchFamily="18" charset="0"/>
              </a:rPr>
              <a:t>24 сентября 1943 года в разгар боя оборвалась связь командующего Третьей гвардейской танковой армией генерала П.С.Рыбалко с частями. Как управлять сложным боем?</a:t>
            </a:r>
          </a:p>
          <a:p>
            <a:pPr indent="457200" fontAlgn="base"/>
            <a:r>
              <a:rPr lang="ru-RU" b="1" i="1" dirty="0" smtClean="0">
                <a:solidFill>
                  <a:schemeClr val="accent6">
                    <a:lumMod val="50000"/>
                  </a:schemeClr>
                </a:solidFill>
                <a:latin typeface="Times New Roman" pitchFamily="18" charset="0"/>
                <a:cs typeface="Times New Roman" pitchFamily="18" charset="0"/>
              </a:rPr>
              <a:t>- </a:t>
            </a:r>
            <a:r>
              <a:rPr lang="ru-RU" b="1" i="1" dirty="0" err="1" smtClean="0">
                <a:solidFill>
                  <a:schemeClr val="accent6">
                    <a:lumMod val="50000"/>
                  </a:schemeClr>
                </a:solidFill>
                <a:latin typeface="Times New Roman" pitchFamily="18" charset="0"/>
                <a:cs typeface="Times New Roman" pitchFamily="18" charset="0"/>
              </a:rPr>
              <a:t>Аширбеков</a:t>
            </a:r>
            <a:r>
              <a:rPr lang="ru-RU" b="1" i="1" dirty="0" smtClean="0">
                <a:solidFill>
                  <a:schemeClr val="accent6">
                    <a:lumMod val="50000"/>
                  </a:schemeClr>
                </a:solidFill>
                <a:latin typeface="Times New Roman" pitchFamily="18" charset="0"/>
                <a:cs typeface="Times New Roman" pitchFamily="18" charset="0"/>
              </a:rPr>
              <a:t>! - крикнул подбежавший к реке командир отделения Литовченко. - На линии обрыв телефонного провода!</a:t>
            </a:r>
          </a:p>
          <a:p>
            <a:pPr indent="457200" fontAlgn="base"/>
            <a:r>
              <a:rPr lang="ru-RU" b="1" i="1" dirty="0" err="1" smtClean="0">
                <a:solidFill>
                  <a:schemeClr val="accent6">
                    <a:lumMod val="50000"/>
                  </a:schemeClr>
                </a:solidFill>
                <a:latin typeface="Times New Roman" pitchFamily="18" charset="0"/>
                <a:cs typeface="Times New Roman" pitchFamily="18" charset="0"/>
              </a:rPr>
              <a:t>Ахметрашит</a:t>
            </a:r>
            <a:r>
              <a:rPr lang="ru-RU" b="1" i="1" dirty="0" smtClean="0">
                <a:solidFill>
                  <a:schemeClr val="accent6">
                    <a:lumMod val="50000"/>
                  </a:schemeClr>
                </a:solidFill>
                <a:latin typeface="Times New Roman" pitchFamily="18" charset="0"/>
                <a:cs typeface="Times New Roman" pitchFamily="18" charset="0"/>
              </a:rPr>
              <a:t> отлично понимал, что нельзя медлить ни минуты. Но где обрыв кабеля? Полбеды, если на суше, а ну как посреди Днепра? Связист, не мешкая, бросается в холодную воду, вплавь добирается до места повреждения (150 метров от берега) и исправляет повреждённый кабель.</a:t>
            </a:r>
            <a:endParaRPr lang="ru-RU" b="1" i="1" dirty="0">
              <a:solidFill>
                <a:schemeClr val="accent6">
                  <a:lumMod val="50000"/>
                </a:schemeClr>
              </a:solidFill>
              <a:latin typeface="Times New Roman" pitchFamily="18" charset="0"/>
              <a:cs typeface="Times New Roman" pitchFamily="18" charset="0"/>
            </a:endParaRPr>
          </a:p>
        </p:txBody>
      </p:sp>
      <p:pic>
        <p:nvPicPr>
          <p:cNvPr id="3" name="Рисунок 2" descr="iL31QN827.jpg"/>
          <p:cNvPicPr>
            <a:picLocks noChangeAspect="1"/>
          </p:cNvPicPr>
          <p:nvPr/>
        </p:nvPicPr>
        <p:blipFill>
          <a:blip r:embed="rId3" cstate="print"/>
          <a:stretch>
            <a:fillRect/>
          </a:stretch>
        </p:blipFill>
        <p:spPr>
          <a:xfrm>
            <a:off x="428596" y="2571744"/>
            <a:ext cx="3143240" cy="4286256"/>
          </a:xfrm>
          <a:prstGeom prst="rect">
            <a:avLst/>
          </a:prstGeom>
          <a:effectLst>
            <a:softEdge rad="127000"/>
          </a:effectLst>
        </p:spPr>
      </p:pic>
      <p:pic>
        <p:nvPicPr>
          <p:cNvPr id="4" name="Рисунок 3" descr="iSD7R12O0.jpg"/>
          <p:cNvPicPr>
            <a:picLocks noChangeAspect="1"/>
          </p:cNvPicPr>
          <p:nvPr/>
        </p:nvPicPr>
        <p:blipFill>
          <a:blip r:embed="rId4" cstate="print"/>
          <a:stretch>
            <a:fillRect/>
          </a:stretch>
        </p:blipFill>
        <p:spPr>
          <a:xfrm>
            <a:off x="3929058" y="2786058"/>
            <a:ext cx="4857752" cy="3857628"/>
          </a:xfrm>
          <a:prstGeom prst="rect">
            <a:avLst/>
          </a:prstGeom>
          <a:effectLst>
            <a:softEdge rad="127000"/>
          </a:effec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descr="iUEU54W01.jpg"/>
          <p:cNvPicPr>
            <a:picLocks noChangeAspect="1"/>
          </p:cNvPicPr>
          <p:nvPr/>
        </p:nvPicPr>
        <p:blipFill>
          <a:blip r:embed="rId2" cstate="print"/>
          <a:stretch>
            <a:fillRect/>
          </a:stretch>
        </p:blipFill>
        <p:spPr>
          <a:xfrm>
            <a:off x="0" y="2000241"/>
            <a:ext cx="9144000" cy="4902682"/>
          </a:xfrm>
          <a:prstGeom prst="rect">
            <a:avLst/>
          </a:prstGeom>
        </p:spPr>
      </p:pic>
      <p:sp>
        <p:nvSpPr>
          <p:cNvPr id="3" name="Прямоугольник 2"/>
          <p:cNvSpPr/>
          <p:nvPr/>
        </p:nvSpPr>
        <p:spPr>
          <a:xfrm>
            <a:off x="0" y="0"/>
            <a:ext cx="9144000" cy="2031325"/>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r>
              <a:rPr lang="ru-RU" b="1" i="1" dirty="0" smtClean="0">
                <a:solidFill>
                  <a:schemeClr val="accent6">
                    <a:lumMod val="50000"/>
                  </a:schemeClr>
                </a:solidFill>
                <a:latin typeface="Times New Roman" pitchFamily="18" charset="0"/>
                <a:cs typeface="Times New Roman" pitchFamily="18" charset="0"/>
              </a:rPr>
              <a:t>На следующий день, 25 сентября 1943 г. в 13.00 при артиллерийском обстреле линии, с большим риском для жизни </a:t>
            </a:r>
            <a:r>
              <a:rPr lang="ru-RU" b="1" i="1" dirty="0" err="1" smtClean="0">
                <a:solidFill>
                  <a:schemeClr val="accent6">
                    <a:lumMod val="50000"/>
                  </a:schemeClr>
                </a:solidFill>
                <a:latin typeface="Times New Roman" pitchFamily="18" charset="0"/>
                <a:cs typeface="Times New Roman" pitchFamily="18" charset="0"/>
              </a:rPr>
              <a:t>Ахметрашит</a:t>
            </a:r>
            <a:r>
              <a:rPr lang="ru-RU" b="1" i="1" dirty="0" smtClean="0">
                <a:solidFill>
                  <a:schemeClr val="accent6">
                    <a:lumMod val="50000"/>
                  </a:schemeClr>
                </a:solidFill>
                <a:latin typeface="Times New Roman" pitchFamily="18" charset="0"/>
                <a:cs typeface="Times New Roman" pitchFamily="18" charset="0"/>
              </a:rPr>
              <a:t> снова вошёл в холодную реку. Обмундирование намокло и тянуло ко дну. Неподалёку разорвалась бомба. Пенистая волна резко отбросила бойца в сторону. Силы на исходе, но надо плыть и устранять повреждения. Метрах в двадцати от противоположного берега герой-связист нашёл поломку. Связь восстановлена. Боец едва добрался до своего берега. За эти подвиги командарм Рыбалко представил его к награждению Золотой Звездой Героя.</a:t>
            </a:r>
            <a:endParaRPr lang="ru-RU" b="1" i="1" dirty="0">
              <a:solidFill>
                <a:schemeClr val="accent6">
                  <a:lumMod val="50000"/>
                </a:schemeClr>
              </a:solidFill>
              <a:latin typeface="Times New Roman" pitchFamily="18" charset="0"/>
              <a:cs typeface="Times New Roman" pitchFamily="18" charset="0"/>
            </a:endParaRPr>
          </a:p>
        </p:txBody>
      </p:sp>
      <p:pic>
        <p:nvPicPr>
          <p:cNvPr id="4" name="Рисунок 3" descr="i5L06XBPS.jpg"/>
          <p:cNvPicPr>
            <a:picLocks noChangeAspect="1"/>
          </p:cNvPicPr>
          <p:nvPr/>
        </p:nvPicPr>
        <p:blipFill>
          <a:blip r:embed="rId3" cstate="print"/>
          <a:srcRect t="4350" b="6467"/>
          <a:stretch>
            <a:fillRect/>
          </a:stretch>
        </p:blipFill>
        <p:spPr>
          <a:xfrm>
            <a:off x="1428728" y="3929042"/>
            <a:ext cx="6118860" cy="2928958"/>
          </a:xfrm>
          <a:prstGeom prst="rect">
            <a:avLst/>
          </a:prstGeom>
          <a:effectLst>
            <a:softEdge rad="127000"/>
          </a:effectLst>
        </p:spPr>
      </p:pic>
      <p:pic>
        <p:nvPicPr>
          <p:cNvPr id="6" name="Рисунок 5" descr="iDI5GDRP4.jpg"/>
          <p:cNvPicPr>
            <a:picLocks noChangeAspect="1"/>
          </p:cNvPicPr>
          <p:nvPr/>
        </p:nvPicPr>
        <p:blipFill>
          <a:blip r:embed="rId4" cstate="print"/>
          <a:stretch>
            <a:fillRect/>
          </a:stretch>
        </p:blipFill>
        <p:spPr>
          <a:xfrm>
            <a:off x="285720" y="2071678"/>
            <a:ext cx="4143372" cy="2705401"/>
          </a:xfrm>
          <a:prstGeom prst="rect">
            <a:avLst/>
          </a:prstGeom>
          <a:effectLst>
            <a:softEdge rad="127000"/>
          </a:effectLst>
        </p:spPr>
      </p:pic>
      <p:pic>
        <p:nvPicPr>
          <p:cNvPr id="7" name="Рисунок 6" descr="iWUQX3LVO.jpg"/>
          <p:cNvPicPr>
            <a:picLocks noChangeAspect="1"/>
          </p:cNvPicPr>
          <p:nvPr/>
        </p:nvPicPr>
        <p:blipFill>
          <a:blip r:embed="rId5" cstate="print"/>
          <a:stretch>
            <a:fillRect/>
          </a:stretch>
        </p:blipFill>
        <p:spPr>
          <a:xfrm>
            <a:off x="4786314" y="2071678"/>
            <a:ext cx="3976678" cy="2714616"/>
          </a:xfrm>
          <a:prstGeom prst="rect">
            <a:avLst/>
          </a:prstGeom>
          <a:effectLst>
            <a:softEdge rad="127000"/>
          </a:effec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13528579.jpg"/>
          <p:cNvPicPr>
            <a:picLocks noChangeAspect="1"/>
          </p:cNvPicPr>
          <p:nvPr/>
        </p:nvPicPr>
        <p:blipFill>
          <a:blip r:embed="rId2" cstate="print"/>
          <a:stretch>
            <a:fillRect/>
          </a:stretch>
        </p:blipFill>
        <p:spPr>
          <a:xfrm>
            <a:off x="0" y="0"/>
            <a:ext cx="9144000" cy="6858000"/>
          </a:xfrm>
          <a:prstGeom prst="rect">
            <a:avLst/>
          </a:prstGeom>
        </p:spPr>
      </p:pic>
      <p:sp>
        <p:nvSpPr>
          <p:cNvPr id="2" name="Прямоугольник 1"/>
          <p:cNvSpPr/>
          <p:nvPr/>
        </p:nvSpPr>
        <p:spPr>
          <a:xfrm>
            <a:off x="0" y="0"/>
            <a:ext cx="9144000" cy="2185214"/>
          </a:xfrm>
          <a:prstGeom prst="rect">
            <a:avLst/>
          </a:prstGeom>
          <a:ln w="28575"/>
        </p:spPr>
        <p:style>
          <a:lnRef idx="1">
            <a:schemeClr val="dk1"/>
          </a:lnRef>
          <a:fillRef idx="2">
            <a:schemeClr val="dk1"/>
          </a:fillRef>
          <a:effectRef idx="1">
            <a:schemeClr val="dk1"/>
          </a:effectRef>
          <a:fontRef idx="minor">
            <a:schemeClr val="dk1"/>
          </a:fontRef>
        </p:style>
        <p:txBody>
          <a:bodyPr wrap="square">
            <a:spAutoFit/>
          </a:bodyPr>
          <a:lstStyle/>
          <a:p>
            <a:pPr indent="457200" fontAlgn="base"/>
            <a:endParaRPr lang="ru-RU" b="1" dirty="0"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endParaRPr>
          </a:p>
          <a:p>
            <a:pPr indent="457200" fontAlgn="base"/>
            <a:r>
              <a:rPr lang="ru-RU" sz="2000" b="1" dirty="0"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После Днепра он с боями дошёл до города Бердичева Житомирской области. Там в боях и погиб. На военном кладбище ему установили мраморный памятник. </a:t>
            </a:r>
          </a:p>
          <a:p>
            <a:pPr indent="457200" fontAlgn="base"/>
            <a:r>
              <a:rPr lang="ru-RU" sz="2000" b="1" dirty="0"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Из его братьев домой никто не вернулся. Все погибли на фронте в разные годы войны.</a:t>
            </a:r>
          </a:p>
          <a:p>
            <a:endParaRPr lang="ru-RU" dirty="0"/>
          </a:p>
        </p:txBody>
      </p:sp>
      <p:pic>
        <p:nvPicPr>
          <p:cNvPr id="3" name="Рисунок 2" descr="ukr-krym.jpg"/>
          <p:cNvPicPr>
            <a:picLocks noChangeAspect="1"/>
          </p:cNvPicPr>
          <p:nvPr/>
        </p:nvPicPr>
        <p:blipFill>
          <a:blip r:embed="rId3" cstate="print"/>
          <a:srcRect l="1334" t="1562" r="2649" b="7812"/>
          <a:stretch>
            <a:fillRect/>
          </a:stretch>
        </p:blipFill>
        <p:spPr>
          <a:xfrm>
            <a:off x="214282" y="2571744"/>
            <a:ext cx="4788809" cy="38576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Рисунок 3" descr="ashirbekov_8.jpg"/>
          <p:cNvPicPr>
            <a:picLocks noChangeAspect="1"/>
          </p:cNvPicPr>
          <p:nvPr/>
        </p:nvPicPr>
        <p:blipFill>
          <a:blip r:embed="rId4" cstate="print"/>
          <a:srcRect l="26562" t="2445" r="21093" b="5842"/>
          <a:stretch>
            <a:fillRect/>
          </a:stretch>
        </p:blipFill>
        <p:spPr>
          <a:xfrm>
            <a:off x="5286380" y="2285992"/>
            <a:ext cx="3643338" cy="44046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Овал 5"/>
          <p:cNvSpPr/>
          <p:nvPr/>
        </p:nvSpPr>
        <p:spPr>
          <a:xfrm>
            <a:off x="1571604" y="3143248"/>
            <a:ext cx="714380" cy="428628"/>
          </a:xfrm>
          <a:prstGeom prst="ellipse">
            <a:avLst/>
          </a:prstGeom>
          <a:noFill/>
          <a:ln>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iUEU54W01.jpg"/>
          <p:cNvPicPr>
            <a:picLocks noChangeAspect="1"/>
          </p:cNvPicPr>
          <p:nvPr/>
        </p:nvPicPr>
        <p:blipFill>
          <a:blip r:embed="rId2" cstate="print"/>
          <a:stretch>
            <a:fillRect/>
          </a:stretch>
        </p:blipFill>
        <p:spPr>
          <a:xfrm>
            <a:off x="0" y="0"/>
            <a:ext cx="9202743" cy="6858000"/>
          </a:xfrm>
          <a:prstGeom prst="rect">
            <a:avLst/>
          </a:prstGeom>
        </p:spPr>
      </p:pic>
      <p:sp>
        <p:nvSpPr>
          <p:cNvPr id="2" name="Прямоугольник 1"/>
          <p:cNvSpPr/>
          <p:nvPr/>
        </p:nvSpPr>
        <p:spPr>
          <a:xfrm>
            <a:off x="428596" y="214290"/>
            <a:ext cx="3643338" cy="2308324"/>
          </a:xfrm>
          <a:prstGeom prst="rect">
            <a:avLst/>
          </a:prstGeom>
          <a:solidFill>
            <a:schemeClr val="accent5">
              <a:lumMod val="20000"/>
              <a:lumOff val="80000"/>
            </a:schemeClr>
          </a:solidFill>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sz="2400" b="1" dirty="0" smtClean="0">
                <a:solidFill>
                  <a:schemeClr val="tx2">
                    <a:lumMod val="50000"/>
                  </a:schemeClr>
                </a:solidFill>
                <a:latin typeface="Times New Roman" pitchFamily="18" charset="0"/>
                <a:cs typeface="Times New Roman" pitchFamily="18" charset="0"/>
              </a:rPr>
              <a:t>В 1973 г. комитет ВЛКСМ </a:t>
            </a:r>
            <a:r>
              <a:rPr lang="ru-RU" sz="2400" b="1" dirty="0" err="1" smtClean="0">
                <a:solidFill>
                  <a:schemeClr val="tx2">
                    <a:lumMod val="50000"/>
                  </a:schemeClr>
                </a:solidFill>
                <a:latin typeface="Times New Roman" pitchFamily="18" charset="0"/>
                <a:cs typeface="Times New Roman" pitchFamily="18" charset="0"/>
              </a:rPr>
              <a:t>Ембаевской</a:t>
            </a:r>
            <a:r>
              <a:rPr lang="ru-RU" sz="2400" b="1" dirty="0" smtClean="0">
                <a:solidFill>
                  <a:schemeClr val="tx2">
                    <a:lumMod val="50000"/>
                  </a:schemeClr>
                </a:solidFill>
                <a:latin typeface="Times New Roman" pitchFamily="18" charset="0"/>
                <a:cs typeface="Times New Roman" pitchFamily="18" charset="0"/>
              </a:rPr>
              <a:t> школы решил установить в </a:t>
            </a:r>
            <a:r>
              <a:rPr lang="ru-RU" sz="2400" b="1" dirty="0" err="1" smtClean="0">
                <a:solidFill>
                  <a:schemeClr val="tx2">
                    <a:lumMod val="50000"/>
                  </a:schemeClr>
                </a:solidFill>
                <a:latin typeface="Times New Roman" pitchFamily="18" charset="0"/>
                <a:cs typeface="Times New Roman" pitchFamily="18" charset="0"/>
              </a:rPr>
              <a:t>с.Тураево</a:t>
            </a:r>
            <a:r>
              <a:rPr lang="ru-RU" sz="2400" b="1" dirty="0" smtClean="0">
                <a:solidFill>
                  <a:schemeClr val="tx2">
                    <a:lumMod val="50000"/>
                  </a:schemeClr>
                </a:solidFill>
                <a:latin typeface="Times New Roman" pitchFamily="18" charset="0"/>
                <a:cs typeface="Times New Roman" pitchFamily="18" charset="0"/>
              </a:rPr>
              <a:t>, где жил </a:t>
            </a:r>
            <a:r>
              <a:rPr lang="ru-RU" sz="2400" b="1" dirty="0" err="1" smtClean="0">
                <a:solidFill>
                  <a:schemeClr val="tx2">
                    <a:lumMod val="50000"/>
                  </a:schemeClr>
                </a:solidFill>
                <a:latin typeface="Times New Roman" pitchFamily="18" charset="0"/>
                <a:cs typeface="Times New Roman" pitchFamily="18" charset="0"/>
              </a:rPr>
              <a:t>Аширбеков</a:t>
            </a:r>
            <a:r>
              <a:rPr lang="ru-RU" sz="2400" b="1" dirty="0" smtClean="0">
                <a:solidFill>
                  <a:schemeClr val="tx2">
                    <a:lumMod val="50000"/>
                  </a:schemeClr>
                </a:solidFill>
                <a:latin typeface="Times New Roman" pitchFamily="18" charset="0"/>
                <a:cs typeface="Times New Roman" pitchFamily="18" charset="0"/>
              </a:rPr>
              <a:t>, памятник. </a:t>
            </a:r>
          </a:p>
        </p:txBody>
      </p:sp>
      <p:pic>
        <p:nvPicPr>
          <p:cNvPr id="3" name="Рисунок 2" descr="5Nw8j_Sp4gk.jpg"/>
          <p:cNvPicPr>
            <a:picLocks noChangeAspect="1"/>
          </p:cNvPicPr>
          <p:nvPr/>
        </p:nvPicPr>
        <p:blipFill>
          <a:blip r:embed="rId3" cstate="print"/>
          <a:stretch>
            <a:fillRect/>
          </a:stretch>
        </p:blipFill>
        <p:spPr>
          <a:xfrm>
            <a:off x="0" y="2728890"/>
            <a:ext cx="5505480" cy="4129110"/>
          </a:xfrm>
          <a:prstGeom prst="rect">
            <a:avLst/>
          </a:prstGeom>
          <a:effectLst>
            <a:softEdge rad="127000"/>
          </a:effectLst>
        </p:spPr>
      </p:pic>
      <p:pic>
        <p:nvPicPr>
          <p:cNvPr id="4" name="Рисунок 3" descr="1829587383389471_eb27.jpg"/>
          <p:cNvPicPr>
            <a:picLocks noChangeAspect="1"/>
          </p:cNvPicPr>
          <p:nvPr/>
        </p:nvPicPr>
        <p:blipFill>
          <a:blip r:embed="rId4" cstate="print"/>
          <a:srcRect l="10972"/>
          <a:stretch>
            <a:fillRect/>
          </a:stretch>
        </p:blipFill>
        <p:spPr>
          <a:xfrm>
            <a:off x="4500562" y="0"/>
            <a:ext cx="4643438" cy="3473245"/>
          </a:xfrm>
          <a:prstGeom prst="rect">
            <a:avLst/>
          </a:prstGeom>
          <a:effectLst>
            <a:softEdge rad="127000"/>
          </a:effectLst>
        </p:spPr>
      </p:pic>
      <p:sp>
        <p:nvSpPr>
          <p:cNvPr id="5" name="Прямоугольник 4"/>
          <p:cNvSpPr/>
          <p:nvPr/>
        </p:nvSpPr>
        <p:spPr>
          <a:xfrm>
            <a:off x="5643570" y="4143380"/>
            <a:ext cx="3357554" cy="156966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sz="2400" b="1" dirty="0" smtClean="0">
                <a:solidFill>
                  <a:schemeClr val="tx2">
                    <a:lumMod val="50000"/>
                  </a:schemeClr>
                </a:solidFill>
                <a:latin typeface="Times New Roman" pitchFamily="18" charset="0"/>
                <a:cs typeface="Times New Roman" pitchFamily="18" charset="0"/>
              </a:rPr>
              <a:t>9 мая 1974 г. состоялось торжественное открытие памятника.</a:t>
            </a:r>
            <a:endParaRPr lang="ru-RU" sz="2400" b="1" dirty="0">
              <a:solidFill>
                <a:schemeClr val="tx2">
                  <a:lumMod val="50000"/>
                </a:schemeClr>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iUEU54W01.jpg"/>
          <p:cNvPicPr>
            <a:picLocks noChangeAspect="1"/>
          </p:cNvPicPr>
          <p:nvPr/>
        </p:nvPicPr>
        <p:blipFill>
          <a:blip r:embed="rId2" cstate="print"/>
          <a:stretch>
            <a:fillRect/>
          </a:stretch>
        </p:blipFill>
        <p:spPr>
          <a:xfrm>
            <a:off x="0" y="0"/>
            <a:ext cx="9202743" cy="6858000"/>
          </a:xfrm>
          <a:prstGeom prst="rect">
            <a:avLst/>
          </a:prstGeom>
        </p:spPr>
      </p:pic>
      <p:sp>
        <p:nvSpPr>
          <p:cNvPr id="2" name="Прямоугольник 1"/>
          <p:cNvSpPr/>
          <p:nvPr/>
        </p:nvSpPr>
        <p:spPr>
          <a:xfrm>
            <a:off x="285720" y="142852"/>
            <a:ext cx="8643998" cy="95410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sz="2800" b="1" dirty="0" err="1" smtClean="0">
                <a:latin typeface="Times New Roman" pitchFamily="18" charset="0"/>
                <a:cs typeface="Times New Roman" pitchFamily="18" charset="0"/>
              </a:rPr>
              <a:t>Ембаевская</a:t>
            </a:r>
            <a:r>
              <a:rPr lang="ru-RU" sz="2800" b="1" dirty="0" smtClean="0">
                <a:latin typeface="Times New Roman" pitchFamily="18" charset="0"/>
                <a:cs typeface="Times New Roman" pitchFamily="18" charset="0"/>
              </a:rPr>
              <a:t> средняя школа, где ранее обучался </a:t>
            </a:r>
            <a:r>
              <a:rPr lang="ru-RU" sz="2800" b="1" dirty="0" err="1" smtClean="0">
                <a:latin typeface="Times New Roman" pitchFamily="18" charset="0"/>
                <a:cs typeface="Times New Roman" pitchFamily="18" charset="0"/>
              </a:rPr>
              <a:t>Ахметрашит</a:t>
            </a:r>
            <a:r>
              <a:rPr lang="ru-RU" sz="2800" b="1" dirty="0" smtClean="0">
                <a:latin typeface="Times New Roman" pitchFamily="18" charset="0"/>
                <a:cs typeface="Times New Roman" pitchFamily="18" charset="0"/>
              </a:rPr>
              <a:t>, носит имя </a:t>
            </a:r>
            <a:r>
              <a:rPr lang="ru-RU" sz="2800" b="1" dirty="0" err="1" smtClean="0">
                <a:latin typeface="Times New Roman" pitchFamily="18" charset="0"/>
                <a:cs typeface="Times New Roman" pitchFamily="18" charset="0"/>
              </a:rPr>
              <a:t>А.Аширбекова</a:t>
            </a:r>
            <a:r>
              <a:rPr lang="ru-RU" sz="2800" b="1" dirty="0" smtClean="0">
                <a:latin typeface="Times New Roman" pitchFamily="18" charset="0"/>
                <a:cs typeface="Times New Roman" pitchFamily="18" charset="0"/>
              </a:rPr>
              <a:t>.</a:t>
            </a:r>
            <a:endParaRPr lang="ru-RU" sz="2800" b="1" dirty="0">
              <a:latin typeface="Times New Roman" pitchFamily="18" charset="0"/>
              <a:cs typeface="Times New Roman" pitchFamily="18" charset="0"/>
            </a:endParaRPr>
          </a:p>
        </p:txBody>
      </p:sp>
      <p:pic>
        <p:nvPicPr>
          <p:cNvPr id="3" name="Рисунок 2" descr="1325088582.jpg"/>
          <p:cNvPicPr>
            <a:picLocks noChangeAspect="1"/>
          </p:cNvPicPr>
          <p:nvPr/>
        </p:nvPicPr>
        <p:blipFill>
          <a:blip r:embed="rId3" cstate="print"/>
          <a:stretch>
            <a:fillRect/>
          </a:stretch>
        </p:blipFill>
        <p:spPr>
          <a:xfrm>
            <a:off x="928662" y="1285860"/>
            <a:ext cx="7429552" cy="5335768"/>
          </a:xfrm>
          <a:prstGeom prst="rect">
            <a:avLst/>
          </a:prstGeom>
          <a:effectLst>
            <a:softEdge rad="127000"/>
          </a:effec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Объект 3"/>
          <p:cNvPicPr>
            <a:picLocks noChangeAspect="1"/>
          </p:cNvPicPr>
          <p:nvPr/>
        </p:nvPicPr>
        <p:blipFill rotWithShape="1">
          <a:blip r:embed="rId2" cstate="print">
            <a:extLst>
              <a:ext uri="{28A0092B-C50C-407E-A947-70E740481C1C}">
                <a14:useLocalDpi xmlns:a14="http://schemas.microsoft.com/office/drawing/2010/main" val="0"/>
              </a:ext>
            </a:extLst>
          </a:blip>
          <a:srcRect l="3985" t="5703"/>
          <a:stretch/>
        </p:blipFill>
        <p:spPr>
          <a:xfrm>
            <a:off x="0" y="-2212"/>
            <a:ext cx="9144000" cy="68602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Содержимое 2"/>
          <p:cNvSpPr>
            <a:spLocks noGrp="1"/>
          </p:cNvSpPr>
          <p:nvPr>
            <p:ph idx="1"/>
          </p:nvPr>
        </p:nvSpPr>
        <p:spPr>
          <a:xfrm>
            <a:off x="357158" y="3571876"/>
            <a:ext cx="8501122" cy="3000396"/>
          </a:xfrm>
          <a:solidFill>
            <a:schemeClr val="bg1">
              <a:lumMod val="95000"/>
            </a:schemeClr>
          </a:solidFill>
          <a:ln w="38100">
            <a:solidFill>
              <a:schemeClr val="accent2">
                <a:lumMod val="75000"/>
              </a:schemeClr>
            </a:solidFill>
          </a:ln>
        </p:spPr>
        <p:style>
          <a:lnRef idx="1">
            <a:schemeClr val="dk1"/>
          </a:lnRef>
          <a:fillRef idx="2">
            <a:schemeClr val="dk1"/>
          </a:fillRef>
          <a:effectRef idx="1">
            <a:schemeClr val="dk1"/>
          </a:effectRef>
          <a:fontRef idx="minor">
            <a:schemeClr val="dk1"/>
          </a:fontRef>
        </p:style>
        <p:txBody>
          <a:bodyPr>
            <a:normAutofit/>
          </a:bodyPr>
          <a:lstStyle/>
          <a:p>
            <a:pPr algn="ctr">
              <a:buNone/>
            </a:pPr>
            <a:r>
              <a:rPr lang="ru-RU" sz="2000" b="1" dirty="0" smtClean="0">
                <a:latin typeface="Times New Roman" pitchFamily="18" charset="0"/>
                <a:cs typeface="Times New Roman" pitchFamily="18" charset="0"/>
              </a:rPr>
              <a:t>  Список используемых источников:</a:t>
            </a:r>
          </a:p>
          <a:p>
            <a:pPr>
              <a:buNone/>
            </a:pPr>
            <a:r>
              <a:rPr lang="ru-RU" sz="2000" dirty="0" smtClean="0">
                <a:latin typeface="Times New Roman" pitchFamily="18" charset="0"/>
                <a:cs typeface="Times New Roman" pitchFamily="18" charset="0"/>
              </a:rPr>
              <a:t>1. </a:t>
            </a:r>
            <a:r>
              <a:rPr lang="ru-RU" sz="2000" dirty="0" err="1" smtClean="0">
                <a:latin typeface="Times New Roman" pitchFamily="18" charset="0"/>
                <a:cs typeface="Times New Roman" pitchFamily="18" charset="0"/>
              </a:rPr>
              <a:t>Вокуев</a:t>
            </a:r>
            <a:r>
              <a:rPr lang="ru-RU" sz="2000" dirty="0" smtClean="0">
                <a:latin typeface="Times New Roman" pitchFamily="18" charset="0"/>
                <a:cs typeface="Times New Roman" pitchFamily="18" charset="0"/>
              </a:rPr>
              <a:t> Н.Т. Герои земли тюменской/Сост. </a:t>
            </a:r>
            <a:r>
              <a:rPr lang="ru-RU" sz="2000" dirty="0" err="1" smtClean="0">
                <a:latin typeface="Times New Roman" pitchFamily="18" charset="0"/>
                <a:cs typeface="Times New Roman" pitchFamily="18" charset="0"/>
              </a:rPr>
              <a:t>Н.Т.Вокуев.-Тюмень</a:t>
            </a:r>
            <a:r>
              <a:rPr lang="ru-RU" sz="2000" dirty="0" smtClean="0">
                <a:latin typeface="Times New Roman" pitchFamily="18" charset="0"/>
                <a:cs typeface="Times New Roman" pitchFamily="18" charset="0"/>
              </a:rPr>
              <a:t>: Изд. "Тюменская правда", 1991. </a:t>
            </a:r>
          </a:p>
          <a:p>
            <a:pPr>
              <a:buNone/>
            </a:pPr>
            <a:r>
              <a:rPr lang="ru-RU" sz="2000" dirty="0" smtClean="0">
                <a:latin typeface="Times New Roman" pitchFamily="18" charset="0"/>
                <a:cs typeface="Times New Roman" pitchFamily="18" charset="0"/>
              </a:rPr>
              <a:t>2. Герои земли Тюменской. Свердловск, 1975. </a:t>
            </a:r>
          </a:p>
          <a:p>
            <a:pPr>
              <a:buNone/>
            </a:pPr>
            <a:r>
              <a:rPr lang="ru-RU" sz="2000" dirty="0" smtClean="0">
                <a:latin typeface="Times New Roman" pitchFamily="18" charset="0"/>
                <a:cs typeface="Times New Roman" pitchFamily="18" charset="0"/>
              </a:rPr>
              <a:t>3. Днепр — река героев. Киев, 1983.</a:t>
            </a:r>
          </a:p>
          <a:p>
            <a:pPr>
              <a:buNone/>
            </a:pPr>
            <a:r>
              <a:rPr lang="ru-RU" sz="2000" dirty="0" smtClean="0">
                <a:latin typeface="Times New Roman" pitchFamily="18" charset="0"/>
                <a:cs typeface="Times New Roman" pitchFamily="18" charset="0"/>
              </a:rPr>
              <a:t>4. Красное знамя </a:t>
            </a:r>
            <a:r>
              <a:rPr lang="en-US" sz="2000" dirty="0" smtClean="0">
                <a:latin typeface="Times New Roman" pitchFamily="18" charset="0"/>
                <a:cs typeface="Times New Roman" pitchFamily="18" charset="0"/>
                <a:hlinkClick r:id="rId3"/>
              </a:rPr>
              <a:t>https://tyumedia.ru/93188.html</a:t>
            </a:r>
            <a:r>
              <a:rPr lang="ru-RU"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Электронный ресурс</a:t>
            </a:r>
            <a:r>
              <a:rPr lang="en-US" sz="2000"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a:t>
            </a:r>
          </a:p>
          <a:p>
            <a:pPr>
              <a:buNone/>
            </a:pPr>
            <a:r>
              <a:rPr lang="ru-RU" sz="2000" dirty="0" smtClean="0">
                <a:latin typeface="Times New Roman" pitchFamily="18" charset="0"/>
                <a:cs typeface="Times New Roman" pitchFamily="18" charset="0"/>
              </a:rPr>
              <a:t>5. Свободная энциклопедия / </a:t>
            </a:r>
            <a:r>
              <a:rPr lang="ru-RU" sz="2000" dirty="0" err="1" smtClean="0">
                <a:latin typeface="Times New Roman" panose="02020603050405020304" pitchFamily="18" charset="0"/>
                <a:cs typeface="Times New Roman" panose="02020603050405020304" pitchFamily="18" charset="0"/>
              </a:rPr>
              <a:t>Википедия</a:t>
            </a:r>
            <a:r>
              <a:rPr lang="ru-RU" sz="2000" dirty="0" smtClean="0">
                <a:latin typeface="Times New Roman" panose="02020603050405020304" pitchFamily="18" charset="0"/>
                <a:cs typeface="Times New Roman" panose="02020603050405020304" pitchFamily="18" charset="0"/>
              </a:rPr>
              <a:t> </a:t>
            </a:r>
            <a:r>
              <a:rPr lang="en-US" sz="2000" dirty="0" smtClean="0">
                <a:latin typeface="Times New Roman" pitchFamily="18" charset="0"/>
                <a:cs typeface="Times New Roman" pitchFamily="18" charset="0"/>
                <a:hlinkClick r:id="rId4"/>
              </a:rPr>
              <a:t>https://wiki2.org/ru/</a:t>
            </a:r>
            <a:r>
              <a:rPr lang="ru-RU" sz="2000" dirty="0" err="1" smtClean="0">
                <a:latin typeface="Times New Roman" pitchFamily="18" charset="0"/>
                <a:cs typeface="Times New Roman" pitchFamily="18" charset="0"/>
                <a:hlinkClick r:id="rId4"/>
              </a:rPr>
              <a:t>Аширбеков,_Ахметрашит</a:t>
            </a:r>
            <a:r>
              <a:rPr lang="ru-RU"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Электронный ресурс</a:t>
            </a:r>
            <a:r>
              <a:rPr lang="en-US" sz="2000"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a:t>
            </a:r>
          </a:p>
        </p:txBody>
      </p:sp>
      <p:sp>
        <p:nvSpPr>
          <p:cNvPr id="5" name="Прямоугольник 4"/>
          <p:cNvSpPr/>
          <p:nvPr/>
        </p:nvSpPr>
        <p:spPr>
          <a:xfrm>
            <a:off x="1142976" y="214290"/>
            <a:ext cx="7215238" cy="3416320"/>
          </a:xfrm>
          <a:prstGeom prst="rect">
            <a:avLst/>
          </a:prstGeom>
          <a:ln w="38100">
            <a:noFill/>
          </a:ln>
        </p:spPr>
        <p:txBody>
          <a:bodyPr wrap="square">
            <a:spAutoFit/>
          </a:bodyPr>
          <a:lstStyle/>
          <a:p>
            <a:r>
              <a:rPr lang="ru-RU" sz="2800" b="1" i="1" dirty="0" smtClean="0">
                <a:solidFill>
                  <a:srgbClr val="C00000"/>
                </a:solidFill>
                <a:latin typeface="Times New Roman" pitchFamily="18" charset="0"/>
                <a:cs typeface="Times New Roman" pitchFamily="18" charset="0"/>
              </a:rPr>
              <a:t>«Никто не забыт и ничто не забыто» -</a:t>
            </a:r>
            <a:br>
              <a:rPr lang="ru-RU" sz="2800" b="1" i="1" dirty="0" smtClean="0">
                <a:solidFill>
                  <a:srgbClr val="C00000"/>
                </a:solidFill>
                <a:latin typeface="Times New Roman" pitchFamily="18" charset="0"/>
                <a:cs typeface="Times New Roman" pitchFamily="18" charset="0"/>
              </a:rPr>
            </a:br>
            <a:r>
              <a:rPr lang="ru-RU" sz="2800" b="1" i="1" dirty="0" smtClean="0">
                <a:solidFill>
                  <a:srgbClr val="C00000"/>
                </a:solidFill>
                <a:latin typeface="Times New Roman" pitchFamily="18" charset="0"/>
                <a:cs typeface="Times New Roman" pitchFamily="18" charset="0"/>
              </a:rPr>
              <a:t>Горящая надпись на глыбе гранита.</a:t>
            </a:r>
            <a:br>
              <a:rPr lang="ru-RU" sz="2800" b="1" i="1" dirty="0" smtClean="0">
                <a:solidFill>
                  <a:srgbClr val="C00000"/>
                </a:solidFill>
                <a:latin typeface="Times New Roman" pitchFamily="18" charset="0"/>
                <a:cs typeface="Times New Roman" pitchFamily="18" charset="0"/>
              </a:rPr>
            </a:br>
            <a:r>
              <a:rPr lang="ru-RU" sz="2800" b="1" i="1" dirty="0" smtClean="0">
                <a:solidFill>
                  <a:srgbClr val="C00000"/>
                </a:solidFill>
                <a:latin typeface="Times New Roman" pitchFamily="18" charset="0"/>
                <a:cs typeface="Times New Roman" pitchFamily="18" charset="0"/>
              </a:rPr>
              <a:t>Поблекшими листьями ветер играет</a:t>
            </a:r>
            <a:br>
              <a:rPr lang="ru-RU" sz="2800" b="1" i="1" dirty="0" smtClean="0">
                <a:solidFill>
                  <a:srgbClr val="C00000"/>
                </a:solidFill>
                <a:latin typeface="Times New Roman" pitchFamily="18" charset="0"/>
                <a:cs typeface="Times New Roman" pitchFamily="18" charset="0"/>
              </a:rPr>
            </a:br>
            <a:r>
              <a:rPr lang="ru-RU" sz="2800" b="1" i="1" dirty="0" smtClean="0">
                <a:solidFill>
                  <a:srgbClr val="C00000"/>
                </a:solidFill>
                <a:latin typeface="Times New Roman" pitchFamily="18" charset="0"/>
                <a:cs typeface="Times New Roman" pitchFamily="18" charset="0"/>
              </a:rPr>
              <a:t>И снегом холодным венки засыпает.</a:t>
            </a:r>
            <a:br>
              <a:rPr lang="ru-RU" sz="2800" b="1" i="1" dirty="0" smtClean="0">
                <a:solidFill>
                  <a:srgbClr val="C00000"/>
                </a:solidFill>
                <a:latin typeface="Times New Roman" pitchFamily="18" charset="0"/>
                <a:cs typeface="Times New Roman" pitchFamily="18" charset="0"/>
              </a:rPr>
            </a:br>
            <a:r>
              <a:rPr lang="ru-RU" sz="2800" b="1" i="1" dirty="0" smtClean="0">
                <a:solidFill>
                  <a:srgbClr val="C00000"/>
                </a:solidFill>
                <a:latin typeface="Times New Roman" pitchFamily="18" charset="0"/>
                <a:cs typeface="Times New Roman" pitchFamily="18" charset="0"/>
              </a:rPr>
              <a:t>Но, словно огонь, у подножья – гвоздика.</a:t>
            </a:r>
            <a:br>
              <a:rPr lang="ru-RU" sz="2800" b="1" i="1" dirty="0" smtClean="0">
                <a:solidFill>
                  <a:srgbClr val="C00000"/>
                </a:solidFill>
                <a:latin typeface="Times New Roman" pitchFamily="18" charset="0"/>
                <a:cs typeface="Times New Roman" pitchFamily="18" charset="0"/>
              </a:rPr>
            </a:br>
            <a:r>
              <a:rPr lang="ru-RU" sz="2800" b="1" i="1" dirty="0" smtClean="0">
                <a:solidFill>
                  <a:srgbClr val="C00000"/>
                </a:solidFill>
                <a:latin typeface="Times New Roman" pitchFamily="18" charset="0"/>
                <a:cs typeface="Times New Roman" pitchFamily="18" charset="0"/>
              </a:rPr>
              <a:t>Никто не забыт и ничто не забыто!</a:t>
            </a:r>
          </a:p>
          <a:p>
            <a:pPr algn="r"/>
            <a:r>
              <a:rPr lang="ru-RU" sz="2400" b="1" dirty="0" smtClean="0">
                <a:solidFill>
                  <a:srgbClr val="C00000"/>
                </a:solidFill>
                <a:latin typeface="Times New Roman" pitchFamily="18" charset="0"/>
                <a:cs typeface="Times New Roman" pitchFamily="18" charset="0"/>
              </a:rPr>
              <a:t> А. </a:t>
            </a:r>
            <a:r>
              <a:rPr lang="ru-RU" sz="2400" b="1" dirty="0" err="1" smtClean="0">
                <a:solidFill>
                  <a:srgbClr val="C00000"/>
                </a:solidFill>
                <a:latin typeface="Times New Roman" pitchFamily="18" charset="0"/>
                <a:cs typeface="Times New Roman" pitchFamily="18" charset="0"/>
              </a:rPr>
              <a:t>Шамарин</a:t>
            </a:r>
            <a:endParaRPr lang="ru-RU" sz="2400" dirty="0" smtClean="0">
              <a:solidFill>
                <a:srgbClr val="C00000"/>
              </a:solidFill>
            </a:endParaRPr>
          </a:p>
          <a:p>
            <a:endParaRPr lang="ru-RU" sz="2400" dirty="0">
              <a:solidFill>
                <a:srgbClr val="C00000"/>
              </a:solidFill>
            </a:endParaRPr>
          </a:p>
        </p:txBody>
      </p:sp>
      <p:sp>
        <p:nvSpPr>
          <p:cNvPr id="6" name="Прямоугольник 5"/>
          <p:cNvSpPr/>
          <p:nvPr/>
        </p:nvSpPr>
        <p:spPr>
          <a:xfrm>
            <a:off x="2714612" y="2643182"/>
            <a:ext cx="184731" cy="369332"/>
          </a:xfrm>
          <a:prstGeom prst="rect">
            <a:avLst/>
          </a:prstGeom>
        </p:spPr>
        <p:txBody>
          <a:bodyPr wrap="none">
            <a:spAutoFit/>
          </a:bodyPr>
          <a:lstStyle/>
          <a:p>
            <a:endParaRPr lang="ru-RU"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pamyat-jiva.png"/>
          <p:cNvPicPr>
            <a:picLocks noGrp="1" noChangeAspect="1"/>
          </p:cNvPicPr>
          <p:nvPr>
            <p:ph idx="1"/>
          </p:nvPr>
        </p:nvPicPr>
        <p:blipFill>
          <a:blip r:embed="rId2" cstate="print"/>
          <a:stretch>
            <a:fillRect/>
          </a:stretch>
        </p:blipFill>
        <p:spPr>
          <a:xfrm>
            <a:off x="0" y="0"/>
            <a:ext cx="9144000" cy="6858000"/>
          </a:xfrm>
        </p:spPr>
      </p:pic>
      <p:pic>
        <p:nvPicPr>
          <p:cNvPr id="6" name="Рисунок 5" descr="9.jpg"/>
          <p:cNvPicPr>
            <a:picLocks noChangeAspect="1"/>
          </p:cNvPicPr>
          <p:nvPr/>
        </p:nvPicPr>
        <p:blipFill>
          <a:blip r:embed="rId3" cstate="print"/>
          <a:srcRect l="11131" t="3125" r="11132"/>
          <a:stretch>
            <a:fillRect/>
          </a:stretch>
        </p:blipFill>
        <p:spPr>
          <a:xfrm>
            <a:off x="928662" y="142852"/>
            <a:ext cx="2545381" cy="3857652"/>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653</TotalTime>
  <Words>945</Words>
  <Application>Microsoft Office PowerPoint</Application>
  <PresentationFormat>Экран (4:3)</PresentationFormat>
  <Paragraphs>48</Paragraphs>
  <Slides>22</Slides>
  <Notes>2</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22</vt:i4>
      </vt:variant>
    </vt:vector>
  </HeadingPairs>
  <TitlesOfParts>
    <vt:vector size="26" baseType="lpstr">
      <vt:lpstr>Arial</vt:lpstr>
      <vt:lpstr>Calibri</vt:lpstr>
      <vt:lpstr>Times New Roman</vt:lpstr>
      <vt:lpstr>Тема Office</vt:lpstr>
      <vt:lpstr>Презентация PowerPoint</vt:lpstr>
      <vt:lpstr>Презентация PowerPoint</vt:lpstr>
      <vt:lpstr> Посвящается Герою-земляку,  участнику Великой Отечественной войны, удостоенному звания  Героя Советского Союза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1253126</dc:creator>
  <cp:lastModifiedBy>User</cp:lastModifiedBy>
  <cp:revision>48</cp:revision>
  <dcterms:created xsi:type="dcterms:W3CDTF">2019-05-31T08:48:21Z</dcterms:created>
  <dcterms:modified xsi:type="dcterms:W3CDTF">2022-05-03T18:59:24Z</dcterms:modified>
</cp:coreProperties>
</file>