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4" r:id="rId2"/>
    <p:sldId id="332" r:id="rId3"/>
    <p:sldId id="317" r:id="rId4"/>
    <p:sldId id="298" r:id="rId5"/>
    <p:sldId id="333" r:id="rId6"/>
    <p:sldId id="330" r:id="rId7"/>
    <p:sldId id="300" r:id="rId8"/>
    <p:sldId id="325" r:id="rId9"/>
    <p:sldId id="328" r:id="rId10"/>
    <p:sldId id="327" r:id="rId11"/>
    <p:sldId id="335" r:id="rId12"/>
    <p:sldId id="337" r:id="rId13"/>
    <p:sldId id="336" r:id="rId14"/>
    <p:sldId id="304" r:id="rId15"/>
    <p:sldId id="339" r:id="rId16"/>
    <p:sldId id="338" r:id="rId17"/>
    <p:sldId id="321" r:id="rId18"/>
    <p:sldId id="340" r:id="rId19"/>
    <p:sldId id="343" r:id="rId20"/>
    <p:sldId id="34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35" autoAdjust="0"/>
    <p:restoredTop sz="94660"/>
  </p:normalViewPr>
  <p:slideViewPr>
    <p:cSldViewPr>
      <p:cViewPr varScale="1">
        <p:scale>
          <a:sx n="68" d="100"/>
          <a:sy n="68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EC5BC-EE28-4161-B42E-6AEBC2F0E398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DD237-6519-4F88-8DF3-F876A7ABA7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94150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DD237-6519-4F88-8DF3-F876A7ABA73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5E472-4D8F-4550-BCFD-742D4142E824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32934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45699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351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66473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8243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4722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7135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63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03250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6316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46813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51031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BFE61-9E34-4E83-A899-B5AC9F866D23}" type="datetimeFigureOut">
              <a:rPr lang="ru-RU" smtClean="0"/>
              <a:pPr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3A157-42FC-4CB3-90BD-EC252A215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159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54;&#1073;&#1083;&#1072;&#1089;&#1090;&#1085;&#1086;&#1081;%20&#1082;&#1086;&#1085;&#1082;&#1091;&#1088;&#1089;%20&#1089;&#1077;&#1084;&#1100;&#1103;\video-05-03-24-07-52-1.mov" TargetMode="Externa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54;&#1073;&#1083;&#1072;&#1089;&#1090;&#1085;&#1086;&#1081;%20&#1082;&#1086;&#1085;&#1082;&#1091;&#1088;&#1089;%20&#1089;&#1077;&#1084;&#1100;&#1103;\video-05-03-24-07-52.mov" TargetMode="Externa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00608" y="274638"/>
            <a:ext cx="11089232" cy="423448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по нравственно –патриотическому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воспитанию  детей младшего дошкольного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возраста : «Семья - что может быть дороже!»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2605017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4005064"/>
            <a:ext cx="69127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Ф.И.О педагога :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Угловская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Ольга Анатольевна,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воспитатель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95309" y="1772816"/>
            <a:ext cx="41533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76672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«Детский сад № 2 “Ромашка”»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38400" y="5877272"/>
            <a:ext cx="6390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Великий Устюг,2024 год</a:t>
            </a:r>
            <a:endParaRPr lang="ru-RU" sz="24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7192"/>
            <a:ext cx="2123728" cy="170080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2400" y="629072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446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" y="-100322"/>
            <a:ext cx="9131174" cy="695832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404664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User\Downloads\img_274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0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3528" y="1196752"/>
            <a:ext cx="849694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 должен осознать себя членом семьи, неотъемлемой частью своей малой родины, именно семья является хранителем традиций, обеспечивает преемственность поколений, сохраняет и развивает лучшие качества людей. Это корни, которые связывают его с родным домом и ближайшим окружением, а пример взрослых, особенно близких людей, имеет огромное значение в становлении личности ребенка. Ознакомление детей с понятием «семья».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0"/>
            <a:ext cx="61926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Актуальность</a:t>
            </a:r>
            <a:endParaRPr lang="ru-RU" sz="5400" dirty="0"/>
          </a:p>
        </p:txBody>
      </p:sp>
    </p:spTree>
    <p:extLst>
      <p:ext uri="{BB962C8B-B14F-4D97-AF65-F5344CB8AC3E}">
        <p14:creationId xmlns="" xmlns:p14="http://schemas.microsoft.com/office/powerpoint/2010/main" val="12676343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4594522"/>
          </a:xfrm>
        </p:spPr>
        <p:txBody>
          <a:bodyPr>
            <a:normAutofit fontScale="90000"/>
          </a:bodyPr>
          <a:lstStyle/>
          <a:p>
            <a:pPr lvl="0" algn="l">
              <a:buFont typeface="Wingdings" pitchFamily="2" charset="2"/>
              <a:buChar char="§"/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Формирование предпосылок нравственно-патриотического воспитания у детей  младшего дошкольного возраста через знакомство с семьей, ближайшим окружением.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Задачи: </a:t>
            </a: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воспитывать у детей любовь и уважение к членам семьи, традициям,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-формировать умение проявлять заботу о родных людях;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-формировать опыт правильной оценки хороших и плохих поступков;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-учить жить дружно, помогать друг другу;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-развивать игровые, познавательные, речевые способности детей;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-способствовать активному вовлечению родителей в совместную деятельность с ребёнком в условиях семьи и детского сада.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792" y="5163045"/>
            <a:ext cx="1872208" cy="16949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0446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" y="-100322"/>
            <a:ext cx="9131174" cy="695832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404664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User\Downloads\img_274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76672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5536" y="692696"/>
            <a:ext cx="72008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Планируемый результат проекта</a:t>
            </a:r>
          </a:p>
          <a:p>
            <a:endParaRPr lang="ru-RU" sz="32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детей 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узнать  больше о своей семье, о родственных отношениях, о том, что такое семья.</a:t>
            </a:r>
          </a:p>
          <a:p>
            <a:pPr algn="just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родителей: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повысить  педагогическую  культуру родителей, укрепить  доверительные, партнёрские отношения.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63045"/>
            <a:ext cx="1872208" cy="16949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676343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2605018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Лента лицом вниз 4"/>
          <p:cNvSpPr/>
          <p:nvPr/>
        </p:nvSpPr>
        <p:spPr>
          <a:xfrm>
            <a:off x="1403648" y="2636912"/>
            <a:ext cx="6768752" cy="1656184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Реализация проекта в разных видах деятельности</a:t>
            </a:r>
            <a:endParaRPr lang="ru-RU" sz="24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7544" y="404664"/>
            <a:ext cx="244827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Опрос, беседы, рассматривание с детьми иллюстраций, </a:t>
            </a:r>
            <a:r>
              <a:rPr lang="ru-RU" sz="2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картин</a:t>
            </a:r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просмотр презентаций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131840" y="620688"/>
            <a:ext cx="2520280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Чтение художественной </a:t>
            </a:r>
            <a:r>
              <a:rPr lang="ru-RU" sz="2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литературы. Познавательные занятия</a:t>
            </a:r>
            <a:endParaRPr lang="ru-RU" sz="20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99992" y="4420950"/>
            <a:ext cx="3672408" cy="1528330"/>
          </a:xfrm>
          <a:prstGeom prst="roundRect">
            <a:avLst>
              <a:gd name="adj" fmla="val 129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Консультации,  папки – передвижки, памятки для родителей. </a:t>
            </a:r>
            <a:r>
              <a:rPr lang="ru-RU" sz="16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Выставка </a:t>
            </a:r>
            <a:r>
              <a:rPr lang="ru-RU" sz="16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рисунков </a:t>
            </a:r>
            <a:r>
              <a:rPr lang="ru-RU" sz="16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,поделок. </a:t>
            </a:r>
            <a:endParaRPr lang="ru-RU" sz="16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Выставка семейных </a:t>
            </a:r>
            <a:r>
              <a:rPr lang="ru-RU" sz="16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фотографий </a:t>
            </a:r>
            <a:endParaRPr lang="ru-RU" sz="16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99592" y="4420950"/>
            <a:ext cx="3168352" cy="16003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Итоговое </a:t>
            </a:r>
            <a:r>
              <a:rPr lang="ru-RU" sz="2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мероприятие. </a:t>
            </a:r>
            <a:r>
              <a:rPr lang="ru-RU" sz="20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Проведение родительского собрания «Моя семья»</a:t>
            </a:r>
            <a:endParaRPr lang="ru-RU" sz="20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868144" y="332656"/>
            <a:ext cx="2880320" cy="22322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Игры: </a:t>
            </a:r>
            <a:r>
              <a:rPr lang="ru-RU" sz="2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театрализованные </a:t>
            </a:r>
            <a:r>
              <a:rPr lang="ru-RU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сюжетно – ролевые, дидактические, игры из строительного материала и т.д.</a:t>
            </a:r>
          </a:p>
        </p:txBody>
      </p:sp>
    </p:spTree>
    <p:extLst>
      <p:ext uri="{BB962C8B-B14F-4D97-AF65-F5344CB8AC3E}">
        <p14:creationId xmlns="" xmlns:p14="http://schemas.microsoft.com/office/powerpoint/2010/main" val="210446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395537" y="260350"/>
            <a:ext cx="8748464" cy="7207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«Рассматривание  фотографий»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s://sun9-71.userapi.com/impg/KLQJE28pjebkDOYxACapyuofC4sRNbGMkjuVvw/4gNdy_H6XQY.jpg?size=807x807&amp;quality=95&amp;sign=9ad49eb77b676104d600500308f74431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340768"/>
            <a:ext cx="3024336" cy="2811211"/>
          </a:xfrm>
          <a:prstGeom prst="rect">
            <a:avLst/>
          </a:prstGeom>
          <a:noFill/>
        </p:spPr>
      </p:pic>
      <p:pic>
        <p:nvPicPr>
          <p:cNvPr id="16386" name="Picture 2" descr="https://sun9-69.userapi.com/impg/IRVB2XWer9RpS6kfwv3sgh4XB0axkEsOQFY9Mg/0Z5eGKC1Ue8.jpg?size=1280x1280&amp;quality=95&amp;sign=0662107f92b6eca6d2081072c58dc192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356992"/>
            <a:ext cx="3024336" cy="3024336"/>
          </a:xfrm>
          <a:prstGeom prst="rect">
            <a:avLst/>
          </a:prstGeom>
          <a:noFill/>
        </p:spPr>
      </p:pic>
      <p:pic>
        <p:nvPicPr>
          <p:cNvPr id="7" name="Picture 8" descr="https://sun9-7.userapi.com/impg/e04nOWy7uWHLEtovozC4Y3dLbpJkdVujpFOnPg/sdcMrrzWPrE.jpg?size=605x807&amp;quality=95&amp;sign=83efe160dec5aff8a31ffb76c9da212e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4293096"/>
            <a:ext cx="1872208" cy="2160240"/>
          </a:xfrm>
          <a:prstGeom prst="rect">
            <a:avLst/>
          </a:prstGeom>
          <a:noFill/>
        </p:spPr>
      </p:pic>
      <p:pic>
        <p:nvPicPr>
          <p:cNvPr id="8" name="Picture 2" descr="https://sun9-61.userapi.com/impg/EYsaS6zNua-9JIeDRYroAJAt1FZFo3IkAzj3wQ/20FUeR3OyJ0.jpg?size=807x605&amp;quality=95&amp;sign=392c461406346ffcb938fcdac3201cfb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1268760"/>
            <a:ext cx="2808312" cy="1944216"/>
          </a:xfrm>
          <a:prstGeom prst="rect">
            <a:avLst/>
          </a:prstGeom>
          <a:noFill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63045"/>
            <a:ext cx="1872208" cy="16949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09996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2245"/>
            <a:ext cx="9144000" cy="69802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274638"/>
            <a:ext cx="10297144" cy="2002234"/>
          </a:xfrm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Чтение сказок:«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Теремок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»,«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Курочка Ряба»,«Колобок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«Три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медведя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»,«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Волк и семеро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козлят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»;</a:t>
            </a:r>
            <a:b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игр-драматизаций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сказкам 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Колобок» и «Рукавичка»,  «Три поросенка»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«Репка» с использованием театра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988840"/>
            <a:ext cx="81369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/>
              <a:cs typeface="Times New Roman" pitchFamily="18" charset="0"/>
              <a:sym typeface="Times New Roman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71600" y="3501008"/>
            <a:ext cx="41044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i="1" dirty="0" smtClean="0"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Picture 2" descr="https://sun9-43.userapi.com/impg/NZFg1S1cakQti7nyfP2Ib70j1yeVDmV9NJEVXg/gVGQyGD61W4.jpg?size=807x605&amp;quality=95&amp;sign=dfd683ebdc3a03771d67871c094e452a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509120"/>
            <a:ext cx="1944216" cy="1982537"/>
          </a:xfrm>
          <a:prstGeom prst="rect">
            <a:avLst/>
          </a:prstGeom>
          <a:noFill/>
        </p:spPr>
      </p:pic>
      <p:pic>
        <p:nvPicPr>
          <p:cNvPr id="17410" name="Picture 2" descr="https://sun9-33.userapi.com/impg/puRH_sYNDVmhmuyhGawcR1vy-T0E48uz5Zsq5w/3mB7jYe-ldM.jpg?size=605x807&amp;quality=95&amp;sign=b455c06d08e1b8b7d4b3f417628d8ac3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348880"/>
            <a:ext cx="1944216" cy="2593360"/>
          </a:xfrm>
          <a:prstGeom prst="rect">
            <a:avLst/>
          </a:prstGeom>
          <a:noFill/>
        </p:spPr>
      </p:pic>
      <p:pic>
        <p:nvPicPr>
          <p:cNvPr id="16386" name="Picture 2" descr="https://sun9-28.userapi.com/impg/hp-_LcOxFRRMr8xarrm5QGAVEDG8uDWL-Z_YEQ/QUuDpcr8cOg.jpg?size=807x605&amp;quality=95&amp;sign=6c4d4548321d5676617aa8b053f02845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4718955"/>
            <a:ext cx="2304256" cy="2139045"/>
          </a:xfrm>
          <a:prstGeom prst="rect">
            <a:avLst/>
          </a:prstGeom>
          <a:noFill/>
        </p:spPr>
      </p:pic>
      <p:pic>
        <p:nvPicPr>
          <p:cNvPr id="15362" name="Picture 2" descr="https://sun9-38.userapi.com/impg/ZkFJzLjvcEMwUaFJQDSTAQgfGC3jTRNh3259sA/9qx4DpO95uA.jpg?size=807x605&amp;quality=95&amp;sign=7082cd27b17ef1c21783b3c84d84a6a4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2420888"/>
            <a:ext cx="2448272" cy="2089969"/>
          </a:xfrm>
          <a:prstGeom prst="rect">
            <a:avLst/>
          </a:prstGeom>
          <a:noFill/>
        </p:spPr>
      </p:pic>
      <p:pic>
        <p:nvPicPr>
          <p:cNvPr id="4" name="Picture 2" descr="https://sun9-29.userapi.com/impg/ihAvDepvELcKy2HzEZ5BZoyT6gsnSA9CEe6ZbQ/eXkaZNWbE_k.jpg?size=807x605&amp;quality=95&amp;sign=2ed5c88cb0e0861afbc4103b92968104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2564904"/>
            <a:ext cx="2452493" cy="18386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186677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83084"/>
            <a:ext cx="9252520" cy="704108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52" y="548680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ru-RU" dirty="0" smtClean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lang="ru-RU" dirty="0"/>
          </a:p>
          <a:p>
            <a:endParaRPr lang="ru-RU" dirty="0"/>
          </a:p>
        </p:txBody>
      </p:sp>
      <p:pic>
        <p:nvPicPr>
          <p:cNvPr id="10242" name="Picture 2" descr="https://sun9-56.userapi.com/impg/9uJuho-I3_kFA8sZ74fd-eVbcD_0Ar4xUIsxZw/21sVtaEORMQ.jpg?size=807x605&amp;quality=95&amp;sign=9c7c2386ad2f0e643abefb638324512d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700808"/>
            <a:ext cx="3457812" cy="295232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188640"/>
            <a:ext cx="9396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Дидактические  игры: «Семья», «Три медведя»</a:t>
            </a:r>
            <a:endParaRPr lang="ru-RU" sz="3200" dirty="0"/>
          </a:p>
        </p:txBody>
      </p:sp>
      <p:pic>
        <p:nvPicPr>
          <p:cNvPr id="10244" name="Picture 4" descr="https://sun9-77.userapi.com/impg/am9DtQwEk5bFmfKu2bPnG4ZRuUKHlkJT-9Ou2A/vsWDvYEVaVA.jpg?size=605x807&amp;quality=95&amp;sign=d9bb165fb9913639d0e0cdbb4cb301aa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556792"/>
            <a:ext cx="2160240" cy="3288899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792" y="5163045"/>
            <a:ext cx="1872208" cy="16949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583974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9144000" cy="68580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-1692696" y="260350"/>
            <a:ext cx="10836697" cy="72072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Знакомство с народной игрушкой- матрешкой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792" y="5163045"/>
            <a:ext cx="1872208" cy="1694955"/>
          </a:xfrm>
          <a:prstGeom prst="rect">
            <a:avLst/>
          </a:prstGeom>
        </p:spPr>
      </p:pic>
      <p:pic>
        <p:nvPicPr>
          <p:cNvPr id="12290" name="Picture 2" descr="https://sun9-59.userapi.com/impg/G9bXdSP6rpsqSeEQi-taHW-OvncVNDycox0PkA/JHepXSGv4Vc.jpg?size=605x807&amp;quality=95&amp;sign=67e1fc2e31adaa63d3867abdea020e68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556792"/>
            <a:ext cx="2376264" cy="3169661"/>
          </a:xfrm>
          <a:prstGeom prst="rect">
            <a:avLst/>
          </a:prstGeom>
          <a:noFill/>
        </p:spPr>
      </p:pic>
      <p:pic>
        <p:nvPicPr>
          <p:cNvPr id="12292" name="Picture 4" descr="https://sun9-58.userapi.com/impg/2DNxKDC63EpKsI_K9CyQP7mcHZihrkdoY0SMPg/Qmd8kYaSRyk.jpg?size=607x807&amp;quality=95&amp;sign=19467d7714d3c348d526605f78438257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196752"/>
            <a:ext cx="2599783" cy="3456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09996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395537" y="260350"/>
            <a:ext cx="8748464" cy="7207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Наши добрые дела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293096"/>
            <a:ext cx="2674057" cy="2420888"/>
          </a:xfrm>
          <a:prstGeom prst="rect">
            <a:avLst/>
          </a:prstGeom>
        </p:spPr>
      </p:pic>
      <p:pic>
        <p:nvPicPr>
          <p:cNvPr id="1026" name="Picture 2" descr="https://sun9-70.userapi.com/impg/AQJrGpzwN08wCkSA-4lSwfQ5icA60P8LS1JyaQ/jlI9x7Olp30.jpg?size=605x807&amp;quality=95&amp;sign=dd3ece9886f082bd665d3c62c97f3a67&amp;type=album"/>
          <p:cNvPicPr>
            <a:picLocks noChangeAspect="1" noChangeArrowheads="1"/>
          </p:cNvPicPr>
          <p:nvPr/>
        </p:nvPicPr>
        <p:blipFill>
          <a:blip r:embed="rId4" cstate="print"/>
          <a:srcRect t="9367"/>
          <a:stretch>
            <a:fillRect/>
          </a:stretch>
        </p:blipFill>
        <p:spPr bwMode="auto">
          <a:xfrm>
            <a:off x="2627784" y="2420888"/>
            <a:ext cx="1987664" cy="2736304"/>
          </a:xfrm>
          <a:prstGeom prst="rect">
            <a:avLst/>
          </a:prstGeom>
          <a:noFill/>
        </p:spPr>
      </p:pic>
      <p:pic>
        <p:nvPicPr>
          <p:cNvPr id="1028" name="Picture 4" descr="https://sun9-56.userapi.com/impg/AgPitO30RYHo44zNf4vmT2rMbkeriAF0zYT1Yg/NdM3Q83txu8.jpg?size=810x1080&amp;quality=95&amp;sign=bc663dcdd323184febae9dd7598b8afd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980728"/>
            <a:ext cx="2170138" cy="2893517"/>
          </a:xfrm>
          <a:prstGeom prst="rect">
            <a:avLst/>
          </a:prstGeom>
          <a:noFill/>
        </p:spPr>
      </p:pic>
      <p:pic>
        <p:nvPicPr>
          <p:cNvPr id="1030" name="Picture 6" descr="https://sun9-69.userapi.com/impg/RNVDOdZzVIkm-anS89OahHRR7YihJ1Xih8Z-iA/8aaYdwX1HLM.jpg?size=810x1080&amp;quality=95&amp;sign=c3bbf6bc718eb24336861e1ca3e7cfb4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836713"/>
            <a:ext cx="2062126" cy="2749501"/>
          </a:xfrm>
          <a:prstGeom prst="rect">
            <a:avLst/>
          </a:prstGeom>
          <a:noFill/>
        </p:spPr>
      </p:pic>
      <p:pic>
        <p:nvPicPr>
          <p:cNvPr id="11266" name="Picture 2" descr="https://sun9-68.userapi.com/impg/q1v_OeXeqeKkHSG-o1QOXRyhYhooaIJnEcqOAQ/5twu2t3PUbc.jpg?size=605x807&amp;quality=95&amp;sign=6f05b213b9836113416e64797425f1c9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700808"/>
            <a:ext cx="1835445" cy="2448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09996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80512" cy="68580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0" y="476250"/>
            <a:ext cx="9143999" cy="7205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Сюжетно-ролевая  игры :«Семья»,игровые  ситуации :«Уложи куклу спать», «На прогулку с малышом», Кормление кукол», «Кукла Катя заболела»,«День Рождения » ,«Путешествие с     семьей»…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https://sun9-48.userapi.com/impg/5SbsJOBAXHl08a0ellsO0-NJUii9-dCY1XMaPA/4c3fa0g8ru8.jpg?size=807x731&amp;quality=95&amp;sign=d0286c2e27df3aeee2fca9231dadcaad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844824"/>
            <a:ext cx="2592288" cy="2160240"/>
          </a:xfrm>
          <a:prstGeom prst="rect">
            <a:avLst/>
          </a:prstGeom>
          <a:noFill/>
        </p:spPr>
      </p:pic>
      <p:pic>
        <p:nvPicPr>
          <p:cNvPr id="6146" name="Picture 2" descr="https://sun9-73.userapi.com/impg/FiFKeAhWlzP4E-_OwbG92cmQ5r4sWY8kqyemCA/OrPXpQxF-i4.jpg?size=605x807&amp;quality=95&amp;sign=5e7f9b057621939d3dae5c099a964589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7" y="3140968"/>
            <a:ext cx="2232248" cy="3168352"/>
          </a:xfrm>
          <a:prstGeom prst="rect">
            <a:avLst/>
          </a:prstGeom>
          <a:noFill/>
        </p:spPr>
      </p:pic>
      <p:pic>
        <p:nvPicPr>
          <p:cNvPr id="6150" name="Picture 6" descr="https://sun9-73.userapi.com/impg/xHdtq0KP1c2jJW6cL_m4pVB-UrQ72ehKQoXyMQ/K7fK_uH7iEU.jpg?size=605x807&amp;quality=95&amp;sign=7e658e6b39b5e3e417483e20df7b8b80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1916832"/>
            <a:ext cx="1851634" cy="2592288"/>
          </a:xfrm>
          <a:prstGeom prst="rect">
            <a:avLst/>
          </a:prstGeom>
          <a:noFill/>
        </p:spPr>
      </p:pic>
      <p:pic>
        <p:nvPicPr>
          <p:cNvPr id="6152" name="Picture 8" descr="https://sun9-28.userapi.com/impg/NHmLmg6t9GBPB8djqDe3ceKnE2VrgOOvm-o4Kg/OzoPeZo1vM8.jpg?size=605x807&amp;quality=95&amp;sign=289208b56c549b44c8720f89188edc7e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4077072"/>
            <a:ext cx="2016224" cy="25649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827878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0" y="260350"/>
            <a:ext cx="9144001" cy="72072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НОД  «Петушок и его семья» </a:t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Подвижная игра «Наседка и цыплята»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293096"/>
            <a:ext cx="2674057" cy="2420888"/>
          </a:xfrm>
          <a:prstGeom prst="rect">
            <a:avLst/>
          </a:prstGeom>
        </p:spPr>
      </p:pic>
      <p:pic>
        <p:nvPicPr>
          <p:cNvPr id="35842" name="Picture 2" descr="https://sun9-64.userapi.com/impg/kzzZ-iP74ePtdMKGYoSmA0fco57WgGSeuljfJQ/2TYcRoi92Jg.jpg?size=605x807&amp;quality=95&amp;sign=cc554421bdf78d8a02e80a26311ffef6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556792"/>
            <a:ext cx="2160240" cy="3024336"/>
          </a:xfrm>
          <a:prstGeom prst="rect">
            <a:avLst/>
          </a:prstGeom>
          <a:noFill/>
        </p:spPr>
      </p:pic>
      <p:pic>
        <p:nvPicPr>
          <p:cNvPr id="35844" name="Picture 4" descr="https://sun9-34.userapi.com/impg/sHgiwWM4tYV36uCeYKDYwSsH5qEXy8TBwFMqhA/fEJUeF1fTdQ.jpg?size=605x807&amp;quality=95&amp;sign=75492aa6e18ef05ebdc641c39431295c&amp;type=album"/>
          <p:cNvPicPr>
            <a:picLocks noChangeAspect="1" noChangeArrowheads="1"/>
          </p:cNvPicPr>
          <p:nvPr/>
        </p:nvPicPr>
        <p:blipFill>
          <a:blip r:embed="rId5" cstate="print"/>
          <a:srcRect l="18741"/>
          <a:stretch>
            <a:fillRect/>
          </a:stretch>
        </p:blipFill>
        <p:spPr bwMode="auto">
          <a:xfrm>
            <a:off x="6156176" y="1412776"/>
            <a:ext cx="1971404" cy="2641682"/>
          </a:xfrm>
          <a:prstGeom prst="rect">
            <a:avLst/>
          </a:prstGeom>
          <a:noFill/>
        </p:spPr>
      </p:pic>
      <p:pic>
        <p:nvPicPr>
          <p:cNvPr id="35846" name="Picture 6" descr="https://sun9-27.userapi.com/impg/R_dswFqRTNBeAjc8Hj-cS0fw9WTM8tAOH7Kklg/JcjZVocCIRk.jpg?size=807x605&amp;quality=95&amp;sign=238d6b7a3a15c6bc5d6ba2904da5a8bf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1" y="2204864"/>
            <a:ext cx="2381610" cy="1944216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2400" y="1628800"/>
            <a:ext cx="9144001" cy="43204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9996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539553" y="260350"/>
            <a:ext cx="8136904" cy="72072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Конструирование :«Домики для семьи»</a:t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https://sun9-4.userapi.com/impg/ox7PUvKak1ygrMmzXv3aKyZwSfwo5BwaFmyMAg/qMKcA2KhUGs.jpg?size=605x807&amp;quality=95&amp;sign=67ab8bd3bfa5f219e34b03e80cba050d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340768"/>
            <a:ext cx="2725769" cy="363586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6000" y="241333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 </a:t>
            </a:r>
            <a:endParaRPr lang="ru-RU" dirty="0"/>
          </a:p>
        </p:txBody>
      </p:sp>
      <p:pic>
        <p:nvPicPr>
          <p:cNvPr id="8194" name="Picture 2" descr="https://sun9-23.userapi.com/impg/kPXEeaiN-aLYSwEs5rZ1eAAqdv7_-L5o98kTuw/UyI9HlT7s9s.jpg?size=807x605&amp;quality=95&amp;sign=996661b39ec3ef2170f9874e138ac7e8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052736"/>
            <a:ext cx="4516683" cy="3386113"/>
          </a:xfrm>
          <a:prstGeom prst="rect">
            <a:avLst/>
          </a:prstGeom>
          <a:noFill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63045"/>
            <a:ext cx="1872208" cy="16949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09996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390"/>
            <a:ext cx="9252520" cy="693939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0" y="260648"/>
            <a:ext cx="91440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Фотомарафон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«Семьи счастливые моменты»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s://sun9-60.userapi.com/impg/rj340AH56sh5gqM24GL4XfZh7y9xkEbhS5ZqeA/Xwqn8rW1NSI.jpg?size=807x708&amp;quality=95&amp;sign=370791975ae80f50e4221e1b470f3140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412776"/>
            <a:ext cx="3059832" cy="2684463"/>
          </a:xfrm>
          <a:prstGeom prst="rect">
            <a:avLst/>
          </a:prstGeom>
          <a:noFill/>
        </p:spPr>
      </p:pic>
      <p:pic>
        <p:nvPicPr>
          <p:cNvPr id="5122" name="Picture 2" descr="https://sun9-61.userapi.com/impg/EYsaS6zNua-9JIeDRYroAJAt1FZFo3IkAzj3wQ/20FUeR3OyJ0.jpg?size=807x605&amp;quality=95&amp;sign=392c461406346ffcb938fcdac3201cfb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581128"/>
            <a:ext cx="2808312" cy="1944216"/>
          </a:xfrm>
          <a:prstGeom prst="rect">
            <a:avLst/>
          </a:prstGeom>
          <a:noFill/>
        </p:spPr>
      </p:pic>
      <p:pic>
        <p:nvPicPr>
          <p:cNvPr id="5124" name="Picture 4" descr="https://sun9-77.userapi.com/impg/_rX-Q40MOR71pGkz47a_zPkbmvQT7zJzB56KoA/yHQQf8EnJNk.jpg?size=605x807&amp;quality=95&amp;sign=eb38f5ffad9d62a4a08494866e7dc3d8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1772816"/>
            <a:ext cx="1681697" cy="2243190"/>
          </a:xfrm>
          <a:prstGeom prst="rect">
            <a:avLst/>
          </a:prstGeom>
          <a:noFill/>
        </p:spPr>
      </p:pic>
      <p:pic>
        <p:nvPicPr>
          <p:cNvPr id="5126" name="Picture 6" descr="https://sun9-6.userapi.com/impg/-qit6gs_NmyUGYaOFZB4BhapT_RfD7BBtrrYsw/z4eroEM0hNc.jpg?size=547x807&amp;quality=95&amp;sign=051c22aee2bff8cf3af20ab7778149cd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4293096"/>
            <a:ext cx="1728192" cy="2333613"/>
          </a:xfrm>
          <a:prstGeom prst="rect">
            <a:avLst/>
          </a:prstGeom>
          <a:noFill/>
        </p:spPr>
      </p:pic>
      <p:pic>
        <p:nvPicPr>
          <p:cNvPr id="5128" name="Picture 8" descr="https://sun9-7.userapi.com/impg/e04nOWy7uWHLEtovozC4Y3dLbpJkdVujpFOnPg/sdcMrrzWPrE.jpg?size=605x807&amp;quality=95&amp;sign=83efe160dec5aff8a31ffb76c9da212e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1412776"/>
            <a:ext cx="2088232" cy="2664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143491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" y="0"/>
            <a:ext cx="9131690" cy="6844995"/>
          </a:xfrm>
          <a:prstGeom prst="rect">
            <a:avLst/>
          </a:prstGeom>
        </p:spPr>
      </p:pic>
      <p:sp>
        <p:nvSpPr>
          <p:cNvPr id="6" name="Rectangle 2"/>
          <p:cNvSpPr>
            <a:spLocks noGrp="1"/>
          </p:cNvSpPr>
          <p:nvPr/>
        </p:nvSpPr>
        <p:spPr bwMode="auto">
          <a:xfrm>
            <a:off x="0" y="404664"/>
            <a:ext cx="968456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Участие родителей в различных конкурсах и  акциях.</a:t>
            </a:r>
          </a:p>
        </p:txBody>
      </p:sp>
      <p:sp>
        <p:nvSpPr>
          <p:cNvPr id="7" name="Rectangle 3"/>
          <p:cNvSpPr>
            <a:spLocks noGrp="1"/>
          </p:cNvSpPr>
          <p:nvPr/>
        </p:nvSpPr>
        <p:spPr bwMode="auto">
          <a:xfrm>
            <a:off x="539552" y="155679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ru-RU" alt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s://sun9-41.userapi.com/impg/pNM3pJW1abTQupbxUz5B0KhoCVwwXONs5f9qUQ/aOmngaGS0L0.jpg?size=605x807&amp;quality=95&amp;sign=7926594b1a3555036136cb54c974c09d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844824"/>
            <a:ext cx="2376264" cy="2952328"/>
          </a:xfrm>
          <a:prstGeom prst="rect">
            <a:avLst/>
          </a:prstGeom>
          <a:noFill/>
        </p:spPr>
      </p:pic>
      <p:pic>
        <p:nvPicPr>
          <p:cNvPr id="5122" name="Picture 2" descr="https://sun9-12.userapi.com/impg/P3LnaKJhAkanUv6B6Y7ZurTXob0t49QrED0_zQ/DysipuBhYZY.jpg?size=807x605&amp;quality=95&amp;sign=523fbaf4eb1b08693fb8ebaff0c1f028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700808"/>
            <a:ext cx="3170137" cy="2718726"/>
          </a:xfrm>
          <a:prstGeom prst="rect">
            <a:avLst/>
          </a:prstGeom>
          <a:noFill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792" y="5163045"/>
            <a:ext cx="1872208" cy="16949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85609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" y="13004"/>
            <a:ext cx="9131690" cy="6844995"/>
          </a:xfrm>
          <a:prstGeom prst="rect">
            <a:avLst/>
          </a:prstGeom>
        </p:spPr>
      </p:pic>
      <p:sp>
        <p:nvSpPr>
          <p:cNvPr id="6" name="Rectangle 2"/>
          <p:cNvSpPr>
            <a:spLocks noGrp="1"/>
          </p:cNvSpPr>
          <p:nvPr/>
        </p:nvSpPr>
        <p:spPr bwMode="auto">
          <a:xfrm>
            <a:off x="467544" y="404664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Мастер -класс «Цветы для милой мамы»</a:t>
            </a:r>
          </a:p>
        </p:txBody>
      </p:sp>
      <p:sp>
        <p:nvSpPr>
          <p:cNvPr id="7" name="Rectangle 3"/>
          <p:cNvSpPr>
            <a:spLocks noGrp="1"/>
          </p:cNvSpPr>
          <p:nvPr/>
        </p:nvSpPr>
        <p:spPr bwMode="auto">
          <a:xfrm>
            <a:off x="539552" y="155679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ru-RU" alt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https://sun9-7.userapi.com/impg/yDcVYzg1pmt3pG24xvvsdgQgI6Wq3XZU3gFSsg/AZq4VPd3qOI.jpg?size=605x807&amp;quality=95&amp;sign=efd96f5e47f654c304398d9404547ce3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645024"/>
            <a:ext cx="1699722" cy="2267233"/>
          </a:xfrm>
          <a:prstGeom prst="rect">
            <a:avLst/>
          </a:prstGeom>
          <a:noFill/>
        </p:spPr>
      </p:pic>
      <p:pic>
        <p:nvPicPr>
          <p:cNvPr id="8196" name="Picture 4" descr="https://sun9-71.userapi.com/impg/5-_A9C9vlQWlGgVYMj-VrHPh1gtQroAe4a1Lxg/Wd8yPaObx74.jpg?size=807x736&amp;quality=95&amp;sign=374833d4d12076c0be22a7dbd7ecb76a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772816"/>
            <a:ext cx="2757944" cy="2515300"/>
          </a:xfrm>
          <a:prstGeom prst="rect">
            <a:avLst/>
          </a:prstGeom>
          <a:noFill/>
        </p:spPr>
      </p:pic>
      <p:pic>
        <p:nvPicPr>
          <p:cNvPr id="8198" name="Picture 6" descr="https://sun9-22.userapi.com/impg/B1m1okkry_YXDRk8sLv1jXhIv6PqFHUGUjOAjg/EUJ77XZMYiA.jpg?size=807x605&amp;quality=95&amp;sign=b95479b71cc5f6499d5e72da73e6fab2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492896"/>
            <a:ext cx="3364674" cy="2522463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63045"/>
            <a:ext cx="1872208" cy="16949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85609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" y="13004"/>
            <a:ext cx="9131690" cy="6844995"/>
          </a:xfrm>
          <a:prstGeom prst="rect">
            <a:avLst/>
          </a:prstGeom>
        </p:spPr>
      </p:pic>
      <p:sp>
        <p:nvSpPr>
          <p:cNvPr id="6" name="Rectangle 2"/>
          <p:cNvSpPr>
            <a:spLocks noGrp="1"/>
          </p:cNvSpPr>
          <p:nvPr/>
        </p:nvSpPr>
        <p:spPr bwMode="auto">
          <a:xfrm>
            <a:off x="467544" y="404664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alt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Фотовыставки:  «Мой папа самый лучший»  и  «Мамина улыбка»</a:t>
            </a:r>
          </a:p>
        </p:txBody>
      </p:sp>
      <p:sp>
        <p:nvSpPr>
          <p:cNvPr id="7" name="Rectangle 3"/>
          <p:cNvSpPr>
            <a:spLocks noGrp="1"/>
          </p:cNvSpPr>
          <p:nvPr/>
        </p:nvSpPr>
        <p:spPr bwMode="auto">
          <a:xfrm>
            <a:off x="539552" y="155679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ru-RU" alt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https://sun9-77.userapi.com/impg/7Te50aDunrH-l34fDSG44lkMHUQMVob9e3KZfA/OqCasWaVofQ.jpg?size=807x605&amp;quality=95&amp;sign=c2715c4bbb11f434ed4c3e0b6fc0b1b0&amp;type=album"/>
          <p:cNvPicPr>
            <a:picLocks noChangeAspect="1" noChangeArrowheads="1"/>
          </p:cNvPicPr>
          <p:nvPr/>
        </p:nvPicPr>
        <p:blipFill>
          <a:blip r:embed="rId3" cstate="print"/>
          <a:srcRect t="24989" b="6247"/>
          <a:stretch>
            <a:fillRect/>
          </a:stretch>
        </p:blipFill>
        <p:spPr bwMode="auto">
          <a:xfrm>
            <a:off x="539552" y="1700808"/>
            <a:ext cx="3960440" cy="2520280"/>
          </a:xfrm>
          <a:prstGeom prst="rect">
            <a:avLst/>
          </a:prstGeom>
          <a:noFill/>
        </p:spPr>
      </p:pic>
      <p:pic>
        <p:nvPicPr>
          <p:cNvPr id="11266" name="Picture 2" descr="https://sun9-70.userapi.com/impg/ih45VfDz-eFOAiEgxrwgC6K0DH-n40RLp-qylw/51M2Q5GstJM.jpg?size=807x605&amp;quality=95&amp;sign=e82a34377862015fe631304287e7b60e&amp;type=album"/>
          <p:cNvPicPr>
            <a:picLocks noChangeAspect="1" noChangeArrowheads="1"/>
          </p:cNvPicPr>
          <p:nvPr/>
        </p:nvPicPr>
        <p:blipFill>
          <a:blip r:embed="rId4" cstate="print"/>
          <a:srcRect t="24989" r="2342"/>
          <a:stretch>
            <a:fillRect/>
          </a:stretch>
        </p:blipFill>
        <p:spPr bwMode="auto">
          <a:xfrm>
            <a:off x="5004048" y="2060848"/>
            <a:ext cx="3658227" cy="2250559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792" y="5163045"/>
            <a:ext cx="1872208" cy="16949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85609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" y="13004"/>
            <a:ext cx="9131690" cy="6844995"/>
          </a:xfrm>
          <a:prstGeom prst="rect">
            <a:avLst/>
          </a:prstGeom>
        </p:spPr>
      </p:pic>
      <p:sp>
        <p:nvSpPr>
          <p:cNvPr id="6" name="Rectangle 2"/>
          <p:cNvSpPr>
            <a:spLocks noGrp="1"/>
          </p:cNvSpPr>
          <p:nvPr/>
        </p:nvSpPr>
        <p:spPr bwMode="auto">
          <a:xfrm>
            <a:off x="467544" y="404664"/>
            <a:ext cx="8229600" cy="21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alt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Видеоролик  семьи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Осиевых</a:t>
            </a:r>
            <a:endParaRPr lang="ru-RU" alt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« Наши семейные традиции» </a:t>
            </a:r>
          </a:p>
        </p:txBody>
      </p:sp>
      <p:sp>
        <p:nvSpPr>
          <p:cNvPr id="7" name="Rectangle 3"/>
          <p:cNvSpPr>
            <a:spLocks noGrp="1"/>
          </p:cNvSpPr>
          <p:nvPr/>
        </p:nvSpPr>
        <p:spPr bwMode="auto">
          <a:xfrm>
            <a:off x="539552" y="155679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ru-RU" alt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video-05-03-24-07-52-1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331640" y="2132856"/>
            <a:ext cx="6348536" cy="36092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85609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" y="13004"/>
            <a:ext cx="9131690" cy="6844995"/>
          </a:xfrm>
          <a:prstGeom prst="rect">
            <a:avLst/>
          </a:prstGeom>
        </p:spPr>
      </p:pic>
      <p:sp>
        <p:nvSpPr>
          <p:cNvPr id="6" name="Rectangle 2"/>
          <p:cNvSpPr>
            <a:spLocks noGrp="1"/>
          </p:cNvSpPr>
          <p:nvPr/>
        </p:nvSpPr>
        <p:spPr bwMode="auto">
          <a:xfrm>
            <a:off x="467544" y="404664"/>
            <a:ext cx="8229600" cy="21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alt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Видеоролик  </a:t>
            </a:r>
          </a:p>
          <a:p>
            <a:pPr eaLnBrk="1" hangingPunct="1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«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Супер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папа » </a:t>
            </a:r>
          </a:p>
        </p:txBody>
      </p:sp>
      <p:sp>
        <p:nvSpPr>
          <p:cNvPr id="7" name="Rectangle 3"/>
          <p:cNvSpPr>
            <a:spLocks noGrp="1"/>
          </p:cNvSpPr>
          <p:nvPr/>
        </p:nvSpPr>
        <p:spPr bwMode="auto">
          <a:xfrm>
            <a:off x="539552" y="155679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ru-RU" alt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video-05-03-24-07-52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259632" y="2286000"/>
            <a:ext cx="6984776" cy="3735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85609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" y="13004"/>
            <a:ext cx="9131690" cy="6844995"/>
          </a:xfrm>
          <a:prstGeom prst="rect">
            <a:avLst/>
          </a:prstGeom>
        </p:spPr>
      </p:pic>
      <p:sp>
        <p:nvSpPr>
          <p:cNvPr id="7" name="Rectangle 3"/>
          <p:cNvSpPr>
            <a:spLocks noGrp="1"/>
          </p:cNvSpPr>
          <p:nvPr/>
        </p:nvSpPr>
        <p:spPr bwMode="auto">
          <a:xfrm>
            <a:off x="539552" y="155679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ru-RU" alt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692696"/>
            <a:ext cx="5400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Заложив фундамент с детства, мы можем надеяться, что воспитали настоящего патриота, любящего свою Родину.</a:t>
            </a:r>
            <a:br>
              <a:rPr lang="ru-RU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dirty="0"/>
          </a:p>
        </p:txBody>
      </p:sp>
      <p:pic>
        <p:nvPicPr>
          <p:cNvPr id="9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6299" t="20997" r="22047"/>
          <a:stretch>
            <a:fillRect/>
          </a:stretch>
        </p:blipFill>
        <p:spPr>
          <a:xfrm>
            <a:off x="251521" y="404664"/>
            <a:ext cx="2880320" cy="36004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792" y="5163045"/>
            <a:ext cx="1872208" cy="16949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85609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365</Words>
  <Application>Microsoft Office PowerPoint</Application>
  <PresentationFormat>Экран (4:3)</PresentationFormat>
  <Paragraphs>56</Paragraphs>
  <Slides>20</Slides>
  <Notes>2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  Проект по нравственно –патриотическому  воспитанию  детей младшего дошкольного  возраста : «Семья - что может быть дороже!»</vt:lpstr>
      <vt:lpstr>Слайд 2</vt:lpstr>
      <vt:lpstr>Цель:  Формирование предпосылок нравственно-патриотического воспитания у детей  младшего дошкольного возраста через знакомство с семьей, ближайшим окружением.  Задачи:  -воспитывать у детей любовь и уважение к членам семьи, традициям,  -формировать умение проявлять заботу о родных людях; -формировать опыт правильной оценки хороших и плохих поступков; -учить жить дружно, помогать друг другу; -развивать игровые, познавательные, речевые способности детей; -способствовать активному вовлечению родителей в совместную деятельность с ребёнком в условиях семьи и детского сада. </vt:lpstr>
      <vt:lpstr>Слайд 4</vt:lpstr>
      <vt:lpstr>Слайд 5</vt:lpstr>
      <vt:lpstr>«Рассматривание  фотографий»</vt:lpstr>
      <vt:lpstr>Чтение сказок:«Теремок»,«Курочка Ряба»,«Колобок» ,  «Три медведя»,«Волк и семеро козлят»; игр-драматизаций по сказкам  :  «Колобок» и «Рукавичка»,  «Три поросенка» «Репка» с использованием театра.</vt:lpstr>
      <vt:lpstr>Слайд 8</vt:lpstr>
      <vt:lpstr>                  Знакомство с народной игрушкой- матрешкой </vt:lpstr>
      <vt:lpstr>                 Наши добрые дела </vt:lpstr>
      <vt:lpstr> Сюжетно-ролевая  игры :«Семья»,игровые  ситуации :«Уложи куклу спать», «На прогулку с малышом», Кормление кукол», «Кукла Катя заболела»,«День Рождения » ,«Путешествие с     семьей»…</vt:lpstr>
      <vt:lpstr>             НОД  «Петушок и его семья»        Подвижная игра «Наседка и цыплята»</vt:lpstr>
      <vt:lpstr> Конструирование :«Домики для семьи» </vt:lpstr>
      <vt:lpstr>Фотомарафон: «Семьи счастливые моменты»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RePack by SPecialiST</cp:lastModifiedBy>
  <cp:revision>21</cp:revision>
  <dcterms:created xsi:type="dcterms:W3CDTF">2024-01-17T08:58:41Z</dcterms:created>
  <dcterms:modified xsi:type="dcterms:W3CDTF">2024-04-06T02:26:53Z</dcterms:modified>
</cp:coreProperties>
</file>