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1" r:id="rId2"/>
    <p:sldId id="257" r:id="rId3"/>
    <p:sldId id="267" r:id="rId4"/>
    <p:sldId id="268" r:id="rId5"/>
    <p:sldId id="269" r:id="rId6"/>
    <p:sldId id="258" r:id="rId7"/>
    <p:sldId id="259" r:id="rId8"/>
    <p:sldId id="260" r:id="rId9"/>
    <p:sldId id="27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5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05BB8C2-51F8-458A-8624-D89A7228F6CA}" type="datetimeFigureOut">
              <a:rPr lang="ru-RU" smtClean="0"/>
              <a:t>27.02.2022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CA3538C-DAEC-4EFD-9314-E1F411C5C81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7808" y="2492896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3200" b="0" dirty="0"/>
              <a:t>(настоящее продолженное время)</a:t>
            </a:r>
            <a:endParaRPr lang="ru-RU" sz="3200" b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5733256"/>
            <a:ext cx="7772400" cy="983680"/>
          </a:xfrm>
        </p:spPr>
        <p:txBody>
          <a:bodyPr>
            <a:norm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Калинина Светлана Валентиновна</a:t>
            </a:r>
          </a:p>
          <a:p>
            <a:r>
              <a:rPr lang="ru-RU" sz="1400" dirty="0">
                <a:solidFill>
                  <a:schemeClr val="bg1"/>
                </a:solidFill>
              </a:rPr>
              <a:t>МБОУ  СОШ  №4  г. Иркутска</a:t>
            </a:r>
          </a:p>
          <a:p>
            <a:r>
              <a:rPr lang="ru-RU" sz="1400" dirty="0">
                <a:solidFill>
                  <a:schemeClr val="bg1"/>
                </a:solidFill>
              </a:rPr>
              <a:t>учитель английского языка</a:t>
            </a:r>
          </a:p>
          <a:p>
            <a:endParaRPr lang="ru-RU" sz="2400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2051720" y="489288"/>
            <a:ext cx="6635080" cy="1113955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400" smtClean="0">
                <a:solidFill>
                  <a:schemeClr val="tx1"/>
                </a:solidFill>
              </a:rPr>
              <a:t>III </a:t>
            </a:r>
            <a:r>
              <a:rPr lang="ru-RU" sz="2400" smtClean="0">
                <a:solidFill>
                  <a:schemeClr val="tx1"/>
                </a:solidFill>
              </a:rPr>
              <a:t>Всероссийский педагогический конкурс «ИКТ-компетентность педагога в современном образовании»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9768"/>
            <a:ext cx="100647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76" y="2011720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</a:rPr>
              <a:t>The </a:t>
            </a:r>
            <a:r>
              <a:rPr lang="en-US" sz="4800" b="1" dirty="0" smtClean="0">
                <a:solidFill>
                  <a:srgbClr val="FF0000"/>
                </a:solidFill>
              </a:rPr>
              <a:t>Present Continuous </a:t>
            </a:r>
            <a:r>
              <a:rPr lang="ru-RU" sz="4800" b="1" dirty="0" smtClean="0">
                <a:solidFill>
                  <a:srgbClr val="FF0000"/>
                </a:solidFill>
              </a:rPr>
              <a:t/>
            </a:r>
            <a:br>
              <a:rPr lang="ru-RU" sz="4800" b="1" dirty="0" smtClean="0">
                <a:solidFill>
                  <a:srgbClr val="FF0000"/>
                </a:solidFill>
              </a:rPr>
            </a:br>
            <a:r>
              <a:rPr lang="en-US" sz="4800" b="1" dirty="0" smtClean="0">
                <a:solidFill>
                  <a:srgbClr val="FF0000"/>
                </a:solidFill>
              </a:rPr>
              <a:t>Tense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41416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73052"/>
            <a:ext cx="8496944" cy="457250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b="1" dirty="0" smtClean="0"/>
              <a:t>Действие </a:t>
            </a:r>
            <a:r>
              <a:rPr lang="ru-RU" b="1" dirty="0" smtClean="0"/>
              <a:t>происходит в момент речи, т.е. СЕЙЧАС (</a:t>
            </a:r>
            <a:r>
              <a:rPr lang="en-US" b="1" dirty="0" smtClean="0"/>
              <a:t>now</a:t>
            </a:r>
            <a:r>
              <a:rPr lang="en-US" b="1" dirty="0" smtClean="0"/>
              <a:t>):</a:t>
            </a:r>
            <a:endParaRPr lang="ru-RU" b="1" dirty="0" smtClean="0"/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sz="3800" b="1" dirty="0" smtClean="0">
                <a:solidFill>
                  <a:srgbClr val="0070C0"/>
                </a:solidFill>
              </a:rPr>
              <a:t>be (am, is, are) + V-</a:t>
            </a:r>
            <a:r>
              <a:rPr lang="en-US" sz="3800" b="1" dirty="0" err="1" smtClean="0">
                <a:solidFill>
                  <a:srgbClr val="0070C0"/>
                </a:solidFill>
              </a:rPr>
              <a:t>ing</a:t>
            </a:r>
            <a:endParaRPr lang="en-US" sz="38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u="sng" dirty="0" smtClean="0"/>
          </a:p>
          <a:p>
            <a:pPr marL="0" indent="0">
              <a:buNone/>
            </a:pPr>
            <a:r>
              <a:rPr lang="ru-RU" dirty="0" smtClean="0"/>
              <a:t>	Например: глагол 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007E39"/>
                </a:solidFill>
              </a:rPr>
              <a:t>COOK</a:t>
            </a:r>
            <a:endParaRPr lang="ru-RU" b="1" dirty="0" smtClean="0">
              <a:solidFill>
                <a:srgbClr val="007E39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rgbClr val="007E39"/>
              </a:solidFill>
            </a:endParaRPr>
          </a:p>
          <a:p>
            <a:pPr marL="0" indent="0">
              <a:buNone/>
            </a:pPr>
            <a:r>
              <a:rPr lang="en-US" dirty="0" smtClean="0"/>
              <a:t>		I </a:t>
            </a:r>
            <a:r>
              <a:rPr lang="en-US" b="1" u="sng" dirty="0" smtClean="0"/>
              <a:t>am cooking </a:t>
            </a:r>
            <a:r>
              <a:rPr lang="en-US" dirty="0" smtClean="0"/>
              <a:t>breakfast.</a:t>
            </a:r>
          </a:p>
          <a:p>
            <a:pPr marL="0" indent="0">
              <a:buNone/>
            </a:pPr>
            <a:r>
              <a:rPr lang="en-US" dirty="0" smtClean="0"/>
              <a:t>		He </a:t>
            </a:r>
            <a:r>
              <a:rPr lang="en-US" b="1" u="sng" dirty="0" smtClean="0"/>
              <a:t>is cooking </a:t>
            </a:r>
            <a:r>
              <a:rPr lang="en-US" dirty="0" smtClean="0"/>
              <a:t>breakfast.</a:t>
            </a:r>
          </a:p>
          <a:p>
            <a:pPr marL="0" indent="0">
              <a:buNone/>
            </a:pPr>
            <a:r>
              <a:rPr lang="en-US" dirty="0" smtClean="0"/>
              <a:t>		She </a:t>
            </a:r>
            <a:r>
              <a:rPr lang="en-US" b="1" u="sng" dirty="0" smtClean="0"/>
              <a:t>is cooking </a:t>
            </a:r>
            <a:r>
              <a:rPr lang="en-US" dirty="0" smtClean="0"/>
              <a:t>breakfast.</a:t>
            </a:r>
          </a:p>
          <a:p>
            <a:pPr marL="0" indent="0">
              <a:buNone/>
            </a:pPr>
            <a:r>
              <a:rPr lang="en-US" dirty="0" smtClean="0"/>
              <a:t>		You </a:t>
            </a:r>
            <a:r>
              <a:rPr lang="en-US" b="1" u="sng" dirty="0" smtClean="0"/>
              <a:t>are cooking </a:t>
            </a:r>
            <a:r>
              <a:rPr lang="en-US" dirty="0" smtClean="0"/>
              <a:t>breakfast.</a:t>
            </a:r>
          </a:p>
          <a:p>
            <a:pPr marL="0" indent="0">
              <a:buNone/>
            </a:pPr>
            <a:r>
              <a:rPr lang="en-US" dirty="0" smtClean="0"/>
              <a:t>		We </a:t>
            </a:r>
            <a:r>
              <a:rPr lang="en-US" b="1" u="sng" dirty="0" smtClean="0"/>
              <a:t>are cooking </a:t>
            </a:r>
            <a:r>
              <a:rPr lang="en-US" dirty="0" smtClean="0"/>
              <a:t>breakfast.</a:t>
            </a:r>
          </a:p>
          <a:p>
            <a:pPr marL="0" indent="0">
              <a:buNone/>
            </a:pPr>
            <a:r>
              <a:rPr lang="en-US" dirty="0" smtClean="0"/>
              <a:t>		They </a:t>
            </a:r>
            <a:r>
              <a:rPr lang="en-US" b="1" u="sng" dirty="0" smtClean="0"/>
              <a:t>are cooking </a:t>
            </a:r>
            <a:r>
              <a:rPr lang="en-US" dirty="0" smtClean="0"/>
              <a:t>breakfast.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The Present Continuous Tense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547664" y="980728"/>
            <a:ext cx="6400800" cy="792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(настоящее продолженное время)</a:t>
            </a:r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244408" y="6165304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548850" y="1588150"/>
            <a:ext cx="4046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</a:rPr>
              <a:t>УТВЕРДИТЕЛЬНОЕ ПРЕДЛОЖЕНИЕ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16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435334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ОТРИЦАТЕЛЬНОЕ </a:t>
            </a:r>
            <a:r>
              <a:rPr lang="ru-RU" b="1" dirty="0" smtClean="0">
                <a:solidFill>
                  <a:srgbClr val="7030A0"/>
                </a:solidFill>
              </a:rPr>
              <a:t>ПРЕДЛОЖЕНИЕ</a:t>
            </a:r>
          </a:p>
          <a:p>
            <a:pPr marL="0" indent="0" algn="ctr">
              <a:buNone/>
            </a:pPr>
            <a:endParaRPr lang="ru-RU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US" sz="3800" b="1" dirty="0" smtClean="0">
                <a:solidFill>
                  <a:srgbClr val="0070C0"/>
                </a:solidFill>
              </a:rPr>
              <a:t>be (am, is, are)</a:t>
            </a:r>
            <a:r>
              <a:rPr lang="ru-RU" sz="3800" b="1" dirty="0" smtClean="0">
                <a:solidFill>
                  <a:srgbClr val="0070C0"/>
                </a:solidFill>
              </a:rPr>
              <a:t> + </a:t>
            </a:r>
            <a:r>
              <a:rPr lang="en-US" sz="3800" b="1" dirty="0" smtClean="0">
                <a:solidFill>
                  <a:srgbClr val="0070C0"/>
                </a:solidFill>
              </a:rPr>
              <a:t>not + </a:t>
            </a:r>
            <a:r>
              <a:rPr lang="en-US" sz="3800" b="1" dirty="0" smtClean="0">
                <a:solidFill>
                  <a:srgbClr val="0070C0"/>
                </a:solidFill>
              </a:rPr>
              <a:t>V-</a:t>
            </a:r>
            <a:r>
              <a:rPr lang="en-US" sz="3800" b="1" dirty="0" err="1" smtClean="0">
                <a:solidFill>
                  <a:srgbClr val="0070C0"/>
                </a:solidFill>
              </a:rPr>
              <a:t>ing</a:t>
            </a:r>
            <a:endParaRPr lang="ru-RU" sz="38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US" sz="38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800" dirty="0" smtClean="0"/>
              <a:t>	Например</a:t>
            </a:r>
            <a:r>
              <a:rPr lang="ru-RU" sz="2800" dirty="0" smtClean="0"/>
              <a:t>: глагол 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007E39"/>
                </a:solidFill>
              </a:rPr>
              <a:t>SWIM</a:t>
            </a:r>
            <a:endParaRPr lang="ru-RU" sz="2800" b="1" dirty="0" smtClean="0">
              <a:solidFill>
                <a:srgbClr val="007E39"/>
              </a:solidFill>
            </a:endParaRPr>
          </a:p>
          <a:p>
            <a:pPr marL="0" indent="0">
              <a:buNone/>
            </a:pPr>
            <a:endParaRPr lang="en-US" sz="2800" b="1" dirty="0" smtClean="0">
              <a:solidFill>
                <a:srgbClr val="007E39"/>
              </a:solidFill>
            </a:endParaRPr>
          </a:p>
          <a:p>
            <a:pPr marL="0" indent="0">
              <a:buNone/>
            </a:pPr>
            <a:r>
              <a:rPr lang="en-US" dirty="0" smtClean="0"/>
              <a:t>	I </a:t>
            </a:r>
            <a:r>
              <a:rPr lang="en-US" b="1" u="sng" dirty="0" smtClean="0"/>
              <a:t>am </a:t>
            </a:r>
            <a:r>
              <a:rPr lang="en-US" dirty="0" smtClean="0"/>
              <a:t>(I’m) </a:t>
            </a:r>
            <a:r>
              <a:rPr lang="en-US" b="1" u="sng" dirty="0" smtClean="0"/>
              <a:t>not swimming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He </a:t>
            </a:r>
            <a:r>
              <a:rPr lang="en-US" b="1" u="sng" dirty="0"/>
              <a:t>is not </a:t>
            </a:r>
            <a:r>
              <a:rPr lang="en-US" dirty="0" smtClean="0"/>
              <a:t>(He’s not/ He isn’t) </a:t>
            </a:r>
            <a:r>
              <a:rPr lang="en-US" b="1" u="sng" dirty="0" smtClean="0"/>
              <a:t>swimming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She </a:t>
            </a:r>
            <a:r>
              <a:rPr lang="en-US" b="1" u="sng" dirty="0" smtClean="0"/>
              <a:t>is not</a:t>
            </a:r>
            <a:r>
              <a:rPr lang="en-US" dirty="0"/>
              <a:t> </a:t>
            </a:r>
            <a:r>
              <a:rPr lang="en-US" dirty="0" smtClean="0"/>
              <a:t>(She’s </a:t>
            </a:r>
            <a:r>
              <a:rPr lang="en-US" dirty="0"/>
              <a:t>not/ </a:t>
            </a:r>
            <a:r>
              <a:rPr lang="en-US" dirty="0" smtClean="0"/>
              <a:t>She </a:t>
            </a:r>
            <a:r>
              <a:rPr lang="en-US" dirty="0"/>
              <a:t>isn’t)</a:t>
            </a:r>
            <a:r>
              <a:rPr lang="en-US" b="1" u="sng" dirty="0" smtClean="0"/>
              <a:t> swimming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You </a:t>
            </a:r>
            <a:r>
              <a:rPr lang="en-US" b="1" u="sng" dirty="0" smtClean="0"/>
              <a:t>are not</a:t>
            </a:r>
            <a:r>
              <a:rPr lang="en-US" dirty="0"/>
              <a:t> </a:t>
            </a:r>
            <a:r>
              <a:rPr lang="en-US" dirty="0" smtClean="0"/>
              <a:t>(You’re </a:t>
            </a:r>
            <a:r>
              <a:rPr lang="en-US" dirty="0"/>
              <a:t>not/ </a:t>
            </a:r>
            <a:r>
              <a:rPr lang="en-US" dirty="0" smtClean="0"/>
              <a:t>You aren’t</a:t>
            </a:r>
            <a:r>
              <a:rPr lang="en-US" dirty="0"/>
              <a:t>)</a:t>
            </a:r>
            <a:r>
              <a:rPr lang="en-US" b="1" u="sng" dirty="0" smtClean="0"/>
              <a:t> swimming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We </a:t>
            </a:r>
            <a:r>
              <a:rPr lang="en-US" b="1" u="sng" dirty="0" smtClean="0"/>
              <a:t>are not </a:t>
            </a:r>
            <a:r>
              <a:rPr lang="en-US" dirty="0" smtClean="0"/>
              <a:t>(We’re </a:t>
            </a:r>
            <a:r>
              <a:rPr lang="en-US" dirty="0"/>
              <a:t>not/ </a:t>
            </a:r>
            <a:r>
              <a:rPr lang="en-US" dirty="0" smtClean="0"/>
              <a:t>We aren’t</a:t>
            </a:r>
            <a:r>
              <a:rPr lang="en-US" dirty="0"/>
              <a:t>) </a:t>
            </a:r>
            <a:r>
              <a:rPr lang="en-US" b="1" u="sng" dirty="0" smtClean="0"/>
              <a:t>swimming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They </a:t>
            </a:r>
            <a:r>
              <a:rPr lang="en-US" b="1" u="sng" dirty="0" smtClean="0"/>
              <a:t>are not</a:t>
            </a:r>
            <a:r>
              <a:rPr lang="en-US" dirty="0"/>
              <a:t> </a:t>
            </a:r>
            <a:r>
              <a:rPr lang="en-US" dirty="0" smtClean="0"/>
              <a:t>(They’re </a:t>
            </a:r>
            <a:r>
              <a:rPr lang="en-US" dirty="0"/>
              <a:t>not/ </a:t>
            </a:r>
            <a:r>
              <a:rPr lang="en-US" dirty="0" smtClean="0"/>
              <a:t>They aren’t</a:t>
            </a:r>
            <a:r>
              <a:rPr lang="en-US" dirty="0"/>
              <a:t>)</a:t>
            </a:r>
            <a:r>
              <a:rPr lang="en-US" b="1" dirty="0" smtClean="0"/>
              <a:t> </a:t>
            </a:r>
            <a:r>
              <a:rPr lang="en-US" b="1" u="sng" dirty="0" smtClean="0"/>
              <a:t>swimming</a:t>
            </a:r>
            <a:r>
              <a:rPr lang="en-US" dirty="0" smtClean="0"/>
              <a:t>.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The Present Continuous Tense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547664" y="980728"/>
            <a:ext cx="6400800" cy="792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(настоящее продолженное время)</a:t>
            </a:r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244408" y="6165304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881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8496944" cy="435334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ВОПРОСИТЕЛЬНОЕ  </a:t>
            </a:r>
            <a:r>
              <a:rPr lang="ru-RU" b="1" dirty="0" smtClean="0">
                <a:solidFill>
                  <a:srgbClr val="7030A0"/>
                </a:solidFill>
              </a:rPr>
              <a:t>ПРЕДЛОЖЕНИЕ</a:t>
            </a:r>
          </a:p>
          <a:p>
            <a:pPr marL="0" indent="0" algn="ctr">
              <a:buNone/>
            </a:pPr>
            <a:endParaRPr lang="ru-RU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US" sz="3800" b="1" dirty="0" smtClean="0">
                <a:solidFill>
                  <a:srgbClr val="0070C0"/>
                </a:solidFill>
              </a:rPr>
              <a:t>be (am, is, are)</a:t>
            </a:r>
            <a:r>
              <a:rPr lang="ru-RU" sz="3800" b="1" dirty="0" smtClean="0">
                <a:solidFill>
                  <a:srgbClr val="0070C0"/>
                </a:solidFill>
              </a:rPr>
              <a:t> + </a:t>
            </a:r>
            <a:r>
              <a:rPr lang="ru-RU" sz="3000" b="1" dirty="0" smtClean="0">
                <a:solidFill>
                  <a:srgbClr val="0070C0"/>
                </a:solidFill>
              </a:rPr>
              <a:t>подлежащее</a:t>
            </a:r>
            <a:r>
              <a:rPr lang="ru-RU" sz="3800" b="1" dirty="0" smtClean="0">
                <a:solidFill>
                  <a:srgbClr val="0070C0"/>
                </a:solidFill>
              </a:rPr>
              <a:t> +</a:t>
            </a:r>
            <a:r>
              <a:rPr lang="en-US" sz="3800" b="1" dirty="0" smtClean="0">
                <a:solidFill>
                  <a:srgbClr val="0070C0"/>
                </a:solidFill>
              </a:rPr>
              <a:t> V-</a:t>
            </a:r>
            <a:r>
              <a:rPr lang="en-US" sz="3800" b="1" dirty="0" err="1" smtClean="0">
                <a:solidFill>
                  <a:srgbClr val="0070C0"/>
                </a:solidFill>
              </a:rPr>
              <a:t>ing</a:t>
            </a:r>
            <a:r>
              <a:rPr lang="ru-RU" sz="3800" b="1" dirty="0" smtClean="0">
                <a:solidFill>
                  <a:srgbClr val="0070C0"/>
                </a:solidFill>
              </a:rPr>
              <a:t>?</a:t>
            </a:r>
          </a:p>
          <a:p>
            <a:pPr marL="0" indent="0" algn="ctr">
              <a:buNone/>
            </a:pPr>
            <a:endParaRPr lang="en-US" sz="38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800" dirty="0" smtClean="0"/>
              <a:t>	Например</a:t>
            </a:r>
            <a:r>
              <a:rPr lang="ru-RU" sz="2800" dirty="0" smtClean="0"/>
              <a:t>: глагол 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007E39"/>
                </a:solidFill>
              </a:rPr>
              <a:t>READ</a:t>
            </a:r>
            <a:endParaRPr lang="ru-RU" sz="2800" b="1" dirty="0" smtClean="0">
              <a:solidFill>
                <a:srgbClr val="007E39"/>
              </a:solidFill>
            </a:endParaRPr>
          </a:p>
          <a:p>
            <a:pPr marL="0" indent="0">
              <a:buNone/>
            </a:pPr>
            <a:endParaRPr lang="en-US" sz="2800" b="1" dirty="0" smtClean="0">
              <a:solidFill>
                <a:srgbClr val="007E39"/>
              </a:solidFill>
            </a:endParaRP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b="1" u="sng" dirty="0" smtClean="0"/>
              <a:t>Am</a:t>
            </a:r>
            <a:r>
              <a:rPr lang="en-US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smtClean="0"/>
              <a:t> </a:t>
            </a:r>
            <a:r>
              <a:rPr lang="en-US" b="1" u="sng" dirty="0" smtClean="0"/>
              <a:t>reading</a:t>
            </a:r>
            <a:r>
              <a:rPr lang="en-US" dirty="0" smtClean="0"/>
              <a:t> a book?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u="sng" dirty="0" smtClean="0"/>
              <a:t>s</a:t>
            </a:r>
            <a:r>
              <a:rPr lang="en-US" dirty="0" smtClean="0"/>
              <a:t> he </a:t>
            </a:r>
            <a:r>
              <a:rPr lang="en-US" b="1" u="sng" dirty="0" smtClean="0"/>
              <a:t>reading</a:t>
            </a:r>
            <a:r>
              <a:rPr lang="en-US" dirty="0" smtClean="0"/>
              <a:t> a book?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u="sng" dirty="0" smtClean="0"/>
              <a:t>s</a:t>
            </a:r>
            <a:r>
              <a:rPr lang="en-US" dirty="0" smtClean="0"/>
              <a:t> she </a:t>
            </a:r>
            <a:r>
              <a:rPr lang="en-US" b="1" u="sng" dirty="0" smtClean="0"/>
              <a:t>reading</a:t>
            </a:r>
            <a:r>
              <a:rPr lang="en-US" dirty="0" smtClean="0"/>
              <a:t> a book?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b="1" u="sng" dirty="0" smtClean="0"/>
              <a:t>Are</a:t>
            </a:r>
            <a:r>
              <a:rPr lang="en-US" dirty="0" smtClean="0"/>
              <a:t> you </a:t>
            </a:r>
            <a:r>
              <a:rPr lang="en-US" b="1" u="sng" dirty="0" smtClean="0"/>
              <a:t>reading</a:t>
            </a:r>
            <a:r>
              <a:rPr lang="en-US" dirty="0" smtClean="0"/>
              <a:t> a book?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b="1" u="sng" dirty="0" smtClean="0"/>
              <a:t>Are</a:t>
            </a:r>
            <a:r>
              <a:rPr lang="en-US" dirty="0" smtClean="0"/>
              <a:t> we </a:t>
            </a:r>
            <a:r>
              <a:rPr lang="en-US" b="1" u="sng" dirty="0" smtClean="0"/>
              <a:t>reading</a:t>
            </a:r>
            <a:r>
              <a:rPr lang="en-US" dirty="0" smtClean="0"/>
              <a:t> a book?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b="1" u="sng" dirty="0" smtClean="0"/>
              <a:t>Are</a:t>
            </a:r>
            <a:r>
              <a:rPr lang="en-US" dirty="0" smtClean="0"/>
              <a:t> they </a:t>
            </a:r>
            <a:r>
              <a:rPr lang="en-US" b="1" u="sng" dirty="0" smtClean="0"/>
              <a:t>reading</a:t>
            </a:r>
            <a:r>
              <a:rPr lang="en-US" dirty="0" smtClean="0"/>
              <a:t> a book?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The Present Continuous Tense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547664" y="980728"/>
            <a:ext cx="6400800" cy="792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(настоящее продолженное время)</a:t>
            </a:r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244408" y="6165304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761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8496944" cy="435334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000" b="1" dirty="0" smtClean="0">
                <a:solidFill>
                  <a:srgbClr val="7030A0"/>
                </a:solidFill>
              </a:rPr>
              <a:t>ВОПРОСИТЕЛЬНОЕ  ПРЕДЛОЖЕНИЕ</a:t>
            </a:r>
          </a:p>
          <a:p>
            <a:pPr marL="0" indent="0" algn="ctr">
              <a:buNone/>
            </a:pPr>
            <a:r>
              <a:rPr lang="ru-RU" sz="3000" b="1" dirty="0">
                <a:solidFill>
                  <a:srgbClr val="7030A0"/>
                </a:solidFill>
              </a:rPr>
              <a:t>с</a:t>
            </a:r>
            <a:r>
              <a:rPr lang="ru-RU" sz="3000" b="1" dirty="0" smtClean="0">
                <a:solidFill>
                  <a:srgbClr val="7030A0"/>
                </a:solidFill>
              </a:rPr>
              <a:t> вопросительным </a:t>
            </a:r>
            <a:r>
              <a:rPr lang="ru-RU" sz="3000" b="1" dirty="0" smtClean="0">
                <a:solidFill>
                  <a:srgbClr val="7030A0"/>
                </a:solidFill>
              </a:rPr>
              <a:t>словом</a:t>
            </a:r>
          </a:p>
          <a:p>
            <a:pPr marL="0" indent="0" algn="ctr">
              <a:buNone/>
            </a:pPr>
            <a:endParaRPr lang="ru-RU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ru-RU" sz="2600" b="1" dirty="0" err="1" smtClean="0">
                <a:solidFill>
                  <a:srgbClr val="0070C0"/>
                </a:solidFill>
              </a:rPr>
              <a:t>вопр.слово</a:t>
            </a:r>
            <a:r>
              <a:rPr lang="ru-RU" sz="2600" b="1" dirty="0" smtClean="0">
                <a:solidFill>
                  <a:srgbClr val="0070C0"/>
                </a:solidFill>
              </a:rPr>
              <a:t> + </a:t>
            </a:r>
            <a:r>
              <a:rPr lang="en-US" sz="2600" b="1" dirty="0" smtClean="0">
                <a:solidFill>
                  <a:srgbClr val="0070C0"/>
                </a:solidFill>
              </a:rPr>
              <a:t>be (am, is, are)</a:t>
            </a:r>
            <a:r>
              <a:rPr lang="ru-RU" sz="2600" b="1" dirty="0" smtClean="0">
                <a:solidFill>
                  <a:srgbClr val="0070C0"/>
                </a:solidFill>
              </a:rPr>
              <a:t> + подлежащее +</a:t>
            </a:r>
            <a:r>
              <a:rPr lang="en-US" sz="2600" b="1" dirty="0" smtClean="0">
                <a:solidFill>
                  <a:srgbClr val="0070C0"/>
                </a:solidFill>
              </a:rPr>
              <a:t> V-</a:t>
            </a:r>
            <a:r>
              <a:rPr lang="en-US" sz="2600" b="1" dirty="0" err="1" smtClean="0">
                <a:solidFill>
                  <a:srgbClr val="0070C0"/>
                </a:solidFill>
              </a:rPr>
              <a:t>ing</a:t>
            </a:r>
            <a:r>
              <a:rPr lang="ru-RU" sz="2600" b="1" dirty="0" smtClean="0">
                <a:solidFill>
                  <a:srgbClr val="0070C0"/>
                </a:solidFill>
              </a:rPr>
              <a:t>?</a:t>
            </a:r>
            <a:endParaRPr lang="en-US" sz="26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2800" u="sng" dirty="0" smtClean="0"/>
          </a:p>
          <a:p>
            <a:pPr marL="0" indent="0">
              <a:buNone/>
            </a:pPr>
            <a:r>
              <a:rPr lang="ru-RU" sz="2800" dirty="0" smtClean="0"/>
              <a:t>	Например</a:t>
            </a:r>
            <a:r>
              <a:rPr lang="ru-RU" sz="2800" dirty="0" smtClean="0"/>
              <a:t>: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7E39"/>
                </a:solidFill>
              </a:rPr>
              <a:t>What</a:t>
            </a:r>
            <a:r>
              <a:rPr lang="en-US" dirty="0" smtClean="0"/>
              <a:t> </a:t>
            </a:r>
            <a:r>
              <a:rPr lang="en-US" b="1" u="sng" dirty="0" smtClean="0"/>
              <a:t>is</a:t>
            </a:r>
            <a:r>
              <a:rPr lang="en-US" dirty="0" smtClean="0"/>
              <a:t> he </a:t>
            </a:r>
            <a:r>
              <a:rPr lang="en-US" b="1" u="sng" dirty="0" smtClean="0"/>
              <a:t>reading</a:t>
            </a:r>
            <a:r>
              <a:rPr lang="en-US" dirty="0" smtClean="0"/>
              <a:t> 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7E39"/>
                </a:solidFill>
              </a:rPr>
              <a:t>What film</a:t>
            </a:r>
            <a:r>
              <a:rPr lang="en-US" dirty="0" smtClean="0"/>
              <a:t> </a:t>
            </a:r>
            <a:r>
              <a:rPr lang="en-US" b="1" u="sng" dirty="0" smtClean="0"/>
              <a:t>is</a:t>
            </a:r>
            <a:r>
              <a:rPr lang="en-US" dirty="0" smtClean="0"/>
              <a:t> she </a:t>
            </a:r>
            <a:r>
              <a:rPr lang="en-US" b="1" u="sng" dirty="0" smtClean="0"/>
              <a:t>watching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7E39"/>
                </a:solidFill>
              </a:rPr>
              <a:t>Where</a:t>
            </a:r>
            <a:r>
              <a:rPr lang="en-US" dirty="0" smtClean="0"/>
              <a:t> </a:t>
            </a:r>
            <a:r>
              <a:rPr lang="en-US" b="1" u="sng" dirty="0" smtClean="0"/>
              <a:t>is</a:t>
            </a:r>
            <a:r>
              <a:rPr lang="en-US" dirty="0" smtClean="0"/>
              <a:t> it </a:t>
            </a:r>
            <a:r>
              <a:rPr lang="en-US" b="1" u="sng" dirty="0" smtClean="0"/>
              <a:t>swimming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7E39"/>
                </a:solidFill>
              </a:rPr>
              <a:t>Who</a:t>
            </a:r>
            <a:r>
              <a:rPr lang="en-US" dirty="0" smtClean="0"/>
              <a:t> </a:t>
            </a:r>
            <a:r>
              <a:rPr lang="en-US" b="1" u="sng" dirty="0" smtClean="0"/>
              <a:t>are</a:t>
            </a:r>
            <a:r>
              <a:rPr lang="en-US" b="1" dirty="0" smtClean="0"/>
              <a:t> </a:t>
            </a:r>
            <a:r>
              <a:rPr lang="en-US" dirty="0" smtClean="0"/>
              <a:t>you </a:t>
            </a:r>
            <a:r>
              <a:rPr lang="en-US" b="1" u="sng" dirty="0" smtClean="0"/>
              <a:t>singing</a:t>
            </a:r>
            <a:r>
              <a:rPr lang="en-US" dirty="0" smtClean="0"/>
              <a:t> a song?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7E39"/>
                </a:solidFill>
              </a:rPr>
              <a:t>Why</a:t>
            </a:r>
            <a:r>
              <a:rPr lang="en-US" dirty="0" smtClean="0"/>
              <a:t> </a:t>
            </a:r>
            <a:r>
              <a:rPr lang="en-US" b="1" u="sng" dirty="0" smtClean="0"/>
              <a:t>are</a:t>
            </a:r>
            <a:r>
              <a:rPr lang="en-US" dirty="0" smtClean="0"/>
              <a:t> we </a:t>
            </a:r>
            <a:r>
              <a:rPr lang="en-US" b="1" u="sng" dirty="0" smtClean="0"/>
              <a:t>listening</a:t>
            </a:r>
            <a:r>
              <a:rPr lang="en-US" b="1" dirty="0" smtClean="0"/>
              <a:t> </a:t>
            </a:r>
            <a:r>
              <a:rPr lang="en-US" dirty="0" smtClean="0"/>
              <a:t>to music?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7E39"/>
                </a:solidFill>
              </a:rPr>
              <a:t>When</a:t>
            </a:r>
            <a:r>
              <a:rPr lang="en-US" dirty="0" smtClean="0"/>
              <a:t> </a:t>
            </a:r>
            <a:r>
              <a:rPr lang="en-US" b="1" u="sng" dirty="0" smtClean="0"/>
              <a:t>are</a:t>
            </a:r>
            <a:r>
              <a:rPr lang="en-US" dirty="0" smtClean="0"/>
              <a:t> they </a:t>
            </a:r>
            <a:r>
              <a:rPr lang="en-US" b="1" u="sng" dirty="0" smtClean="0"/>
              <a:t>going</a:t>
            </a:r>
            <a:r>
              <a:rPr lang="en-US" dirty="0" smtClean="0"/>
              <a:t> to school?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7E39"/>
                </a:solidFill>
              </a:rPr>
              <a:t>		What </a:t>
            </a:r>
            <a:r>
              <a:rPr lang="en-US" b="1" u="sng" dirty="0"/>
              <a:t>a</a:t>
            </a:r>
            <a:r>
              <a:rPr lang="en-US" b="1" u="sng" dirty="0" smtClean="0"/>
              <a:t>m</a:t>
            </a:r>
            <a:r>
              <a:rPr lang="en-US" dirty="0" smtClean="0"/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/>
              <a:t> </a:t>
            </a:r>
            <a:r>
              <a:rPr lang="en-US" b="1" u="sng" dirty="0" smtClean="0"/>
              <a:t>doing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The Present Continuous Tense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547664" y="980728"/>
            <a:ext cx="6400800" cy="792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(настоящее продолженное время)</a:t>
            </a:r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244408" y="6165304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98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Конечная согласная буква в слове удваивается при добавлении окончания </a:t>
            </a:r>
            <a:r>
              <a:rPr lang="en-US" b="1" dirty="0" smtClean="0"/>
              <a:t>–</a:t>
            </a:r>
            <a:r>
              <a:rPr lang="en-US" b="1" dirty="0" err="1" smtClean="0"/>
              <a:t>ing</a:t>
            </a:r>
            <a:r>
              <a:rPr lang="ru-RU" dirty="0" smtClean="0"/>
              <a:t>, если в слове:</a:t>
            </a:r>
          </a:p>
          <a:p>
            <a:r>
              <a:rPr lang="ru-RU" dirty="0" smtClean="0"/>
              <a:t>1 слог,</a:t>
            </a:r>
          </a:p>
          <a:p>
            <a:r>
              <a:rPr lang="ru-RU" dirty="0"/>
              <a:t>н</a:t>
            </a:r>
            <a:r>
              <a:rPr lang="ru-RU" dirty="0" smtClean="0"/>
              <a:t>а конце слова 1 согласная буква,</a:t>
            </a:r>
          </a:p>
          <a:p>
            <a:r>
              <a:rPr lang="ru-RU" dirty="0"/>
              <a:t>г</a:t>
            </a:r>
            <a:r>
              <a:rPr lang="ru-RU" dirty="0" smtClean="0"/>
              <a:t>ласный звук краткий.</a:t>
            </a:r>
          </a:p>
          <a:p>
            <a:pPr marL="0" indent="0">
              <a:buNone/>
            </a:pPr>
            <a:r>
              <a:rPr lang="ru-RU" sz="2600" u="sng" dirty="0" smtClean="0"/>
              <a:t>Например:</a:t>
            </a:r>
          </a:p>
          <a:p>
            <a:pPr marL="0" indent="0">
              <a:buNone/>
            </a:pPr>
            <a:r>
              <a:rPr lang="en-US" dirty="0" smtClean="0"/>
              <a:t>		run – running,</a:t>
            </a:r>
          </a:p>
          <a:p>
            <a:pPr marL="0" indent="0">
              <a:buNone/>
            </a:pPr>
            <a:r>
              <a:rPr lang="en-US" dirty="0" smtClean="0"/>
              <a:t>		get – getting,</a:t>
            </a:r>
          </a:p>
          <a:p>
            <a:pPr marL="0" indent="0">
              <a:buNone/>
            </a:pPr>
            <a:r>
              <a:rPr lang="en-US" dirty="0" smtClean="0"/>
              <a:t>		swim – swimming,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36904" cy="150304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Правило удваивания конечной согласной буквы в слове при добавлении окончания </a:t>
            </a:r>
            <a:r>
              <a:rPr lang="en-US" sz="3200" b="1" dirty="0" smtClean="0">
                <a:solidFill>
                  <a:srgbClr val="0070C0"/>
                </a:solidFill>
              </a:rPr>
              <a:t>-</a:t>
            </a:r>
            <a:r>
              <a:rPr lang="en-US" sz="3200" b="1" dirty="0" err="1" smtClean="0">
                <a:solidFill>
                  <a:srgbClr val="0070C0"/>
                </a:solidFill>
              </a:rPr>
              <a:t>ing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244408" y="6165304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520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332037"/>
            <a:ext cx="8640960" cy="4525963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800" b="1" dirty="0" smtClean="0"/>
              <a:t>ride</a:t>
            </a:r>
            <a:r>
              <a:rPr lang="en-US" sz="2800" dirty="0" smtClean="0"/>
              <a:t> </a:t>
            </a:r>
            <a:r>
              <a:rPr lang="en-US" sz="2800" dirty="0" smtClean="0"/>
              <a:t>– riding </a:t>
            </a:r>
            <a:r>
              <a:rPr lang="en-US" sz="2400" dirty="0" smtClean="0"/>
              <a:t>(</a:t>
            </a:r>
            <a:r>
              <a:rPr lang="ru-RU" sz="2400" dirty="0" smtClean="0"/>
              <a:t>гласный звук – дифтонг),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800" b="1" dirty="0" smtClean="0"/>
              <a:t>read</a:t>
            </a:r>
            <a:r>
              <a:rPr lang="en-US" sz="2800" dirty="0" smtClean="0"/>
              <a:t> </a:t>
            </a:r>
            <a:r>
              <a:rPr lang="en-US" sz="2800" dirty="0" smtClean="0"/>
              <a:t>– reading </a:t>
            </a:r>
            <a:r>
              <a:rPr lang="en-US" sz="2400" dirty="0" smtClean="0"/>
              <a:t>(</a:t>
            </a:r>
            <a:r>
              <a:rPr lang="ru-RU" sz="2400" dirty="0" smtClean="0"/>
              <a:t>гласный звук долгий),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800" b="1" dirty="0" smtClean="0"/>
              <a:t>write</a:t>
            </a:r>
            <a:r>
              <a:rPr lang="en-US" sz="2800" dirty="0" smtClean="0"/>
              <a:t> </a:t>
            </a:r>
            <a:r>
              <a:rPr lang="en-US" sz="2800" dirty="0" smtClean="0"/>
              <a:t>– writing </a:t>
            </a:r>
            <a:r>
              <a:rPr lang="en-US" sz="2400" dirty="0" smtClean="0"/>
              <a:t>(</a:t>
            </a:r>
            <a:r>
              <a:rPr lang="ru-RU" sz="2400" dirty="0" smtClean="0"/>
              <a:t>гласный </a:t>
            </a:r>
            <a:r>
              <a:rPr lang="ru-RU" sz="2400" dirty="0" smtClean="0"/>
              <a:t>звук - дифтонг</a:t>
            </a:r>
            <a:r>
              <a:rPr lang="ru-RU" sz="2400" dirty="0" smtClean="0"/>
              <a:t>),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800" b="1" dirty="0" smtClean="0"/>
              <a:t>count</a:t>
            </a:r>
            <a:r>
              <a:rPr lang="en-US" sz="2800" dirty="0" smtClean="0"/>
              <a:t> </a:t>
            </a:r>
            <a:r>
              <a:rPr lang="en-US" sz="2800" dirty="0" smtClean="0"/>
              <a:t>– counting </a:t>
            </a:r>
            <a:r>
              <a:rPr lang="en-US" sz="2400" dirty="0" smtClean="0"/>
              <a:t>(</a:t>
            </a:r>
            <a:r>
              <a:rPr lang="ru-RU" sz="2400" dirty="0" smtClean="0"/>
              <a:t>гласный звук – дифтонг),</a:t>
            </a:r>
            <a:endParaRPr lang="ru-RU" sz="2800" dirty="0" smtClean="0"/>
          </a:p>
          <a:p>
            <a:pPr marL="457200" indent="-457200">
              <a:buFont typeface="Wingdings" pitchFamily="2" charset="2"/>
              <a:buChar char="v"/>
            </a:pPr>
            <a:r>
              <a:rPr lang="en-US" sz="2800" b="1" dirty="0" smtClean="0"/>
              <a:t>watch</a:t>
            </a:r>
            <a:r>
              <a:rPr lang="en-US" sz="2800" dirty="0" smtClean="0"/>
              <a:t> </a:t>
            </a:r>
            <a:r>
              <a:rPr lang="en-US" sz="2800" dirty="0" smtClean="0"/>
              <a:t>– watching </a:t>
            </a:r>
            <a:r>
              <a:rPr lang="ru-RU" sz="2400" dirty="0" smtClean="0"/>
              <a:t>(на конце три согласных),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800" b="1" dirty="0" smtClean="0"/>
              <a:t>go</a:t>
            </a:r>
            <a:r>
              <a:rPr lang="en-US" sz="2800" dirty="0" smtClean="0"/>
              <a:t> </a:t>
            </a:r>
            <a:r>
              <a:rPr lang="en-US" sz="2800" dirty="0" smtClean="0"/>
              <a:t>– going </a:t>
            </a:r>
            <a:r>
              <a:rPr lang="en-US" sz="2400" dirty="0" smtClean="0"/>
              <a:t>(</a:t>
            </a:r>
            <a:r>
              <a:rPr lang="ru-RU" sz="2400" dirty="0" smtClean="0"/>
              <a:t>на конце гласная буква)</a:t>
            </a:r>
            <a:r>
              <a:rPr lang="en-US" sz="2400" dirty="0" smtClean="0"/>
              <a:t>,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800" b="1" dirty="0" smtClean="0"/>
              <a:t>listen</a:t>
            </a:r>
            <a:r>
              <a:rPr lang="en-US" sz="2800" dirty="0" smtClean="0"/>
              <a:t> </a:t>
            </a:r>
            <a:r>
              <a:rPr lang="en-US" sz="2800" dirty="0" smtClean="0"/>
              <a:t>– listening </a:t>
            </a:r>
            <a:r>
              <a:rPr lang="en-US" sz="2400" dirty="0" smtClean="0"/>
              <a:t>(</a:t>
            </a:r>
            <a:r>
              <a:rPr lang="ru-RU" sz="2400" dirty="0" smtClean="0"/>
              <a:t>в слове 2 слога).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920880" cy="135416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Не удваивается конечная согласная буква в слове при добавлении окончания </a:t>
            </a:r>
            <a:r>
              <a:rPr lang="en-US" sz="3200" b="1" dirty="0" smtClean="0">
                <a:solidFill>
                  <a:srgbClr val="0070C0"/>
                </a:solidFill>
              </a:rPr>
              <a:t>–</a:t>
            </a:r>
            <a:r>
              <a:rPr lang="en-US" sz="3200" b="1" dirty="0" err="1" smtClean="0">
                <a:solidFill>
                  <a:srgbClr val="0070C0"/>
                </a:solidFill>
              </a:rPr>
              <a:t>ing</a:t>
            </a:r>
            <a:r>
              <a:rPr lang="ru-RU" sz="3200" b="1" dirty="0" smtClean="0">
                <a:solidFill>
                  <a:srgbClr val="0070C0"/>
                </a:solidFill>
              </a:rPr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3343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dirty="0" smtClean="0"/>
              <a:t>При добавлении окончания </a:t>
            </a:r>
            <a:r>
              <a:rPr lang="en-US" sz="3200" b="1" dirty="0" smtClean="0"/>
              <a:t>–</a:t>
            </a:r>
            <a:r>
              <a:rPr lang="en-US" sz="3200" b="1" dirty="0" err="1" smtClean="0"/>
              <a:t>ing</a:t>
            </a:r>
            <a:r>
              <a:rPr lang="ru-RU" sz="3000" dirty="0" smtClean="0"/>
              <a:t> </a:t>
            </a:r>
            <a:r>
              <a:rPr lang="ru-RU" sz="3000" dirty="0" smtClean="0"/>
              <a:t> не </a:t>
            </a:r>
            <a:r>
              <a:rPr lang="ru-RU" sz="3000" dirty="0" smtClean="0"/>
              <a:t>произносимая гласная</a:t>
            </a:r>
            <a:r>
              <a:rPr lang="en-US" sz="3000" dirty="0" smtClean="0"/>
              <a:t> </a:t>
            </a:r>
            <a:r>
              <a:rPr lang="ru-RU" sz="3000" dirty="0" smtClean="0"/>
              <a:t>буква убирается.</a:t>
            </a:r>
          </a:p>
          <a:p>
            <a:pPr marL="0" indent="0">
              <a:buNone/>
            </a:pPr>
            <a:r>
              <a:rPr lang="ru-RU" sz="2400" u="sng" dirty="0" smtClean="0"/>
              <a:t>Например:</a:t>
            </a:r>
          </a:p>
          <a:p>
            <a:pPr marL="0" indent="0">
              <a:buNone/>
            </a:pPr>
            <a:r>
              <a:rPr lang="en-US" sz="3000" dirty="0" smtClean="0"/>
              <a:t>			writ</a:t>
            </a:r>
            <a:r>
              <a:rPr lang="en-US" sz="3000" b="1" dirty="0" smtClean="0">
                <a:solidFill>
                  <a:schemeClr val="bg1">
                    <a:lumMod val="50000"/>
                  </a:schemeClr>
                </a:solidFill>
              </a:rPr>
              <a:t>e</a:t>
            </a:r>
            <a:r>
              <a:rPr lang="en-US" sz="3000" dirty="0" smtClean="0"/>
              <a:t> – writing</a:t>
            </a:r>
          </a:p>
          <a:p>
            <a:pPr marL="0" indent="0">
              <a:buNone/>
            </a:pPr>
            <a:r>
              <a:rPr lang="en-US" sz="3000" dirty="0" smtClean="0"/>
              <a:t>			rid</a:t>
            </a:r>
            <a:r>
              <a:rPr lang="en-US" sz="3000" b="1" dirty="0" smtClean="0">
                <a:solidFill>
                  <a:schemeClr val="bg1">
                    <a:lumMod val="50000"/>
                  </a:schemeClr>
                </a:solidFill>
              </a:rPr>
              <a:t>e</a:t>
            </a:r>
            <a:r>
              <a:rPr lang="en-US" sz="3000" dirty="0" smtClean="0"/>
              <a:t> – riding</a:t>
            </a:r>
          </a:p>
          <a:p>
            <a:pPr marL="0" indent="0">
              <a:buNone/>
            </a:pPr>
            <a:r>
              <a:rPr lang="en-US" sz="3000" dirty="0" smtClean="0"/>
              <a:t>			hav</a:t>
            </a:r>
            <a:r>
              <a:rPr lang="en-US" sz="3000" b="1" dirty="0" smtClean="0">
                <a:solidFill>
                  <a:schemeClr val="bg1">
                    <a:lumMod val="50000"/>
                  </a:schemeClr>
                </a:solidFill>
              </a:rPr>
              <a:t>e</a:t>
            </a:r>
            <a:r>
              <a:rPr lang="en-US" sz="3000" dirty="0" smtClean="0"/>
              <a:t> – having</a:t>
            </a:r>
          </a:p>
          <a:p>
            <a:pPr marL="0" indent="0">
              <a:buNone/>
            </a:pPr>
            <a:r>
              <a:rPr lang="en-US" sz="3000" dirty="0" smtClean="0"/>
              <a:t>			driv</a:t>
            </a:r>
            <a:r>
              <a:rPr lang="en-US" sz="3000" b="1" dirty="0" smtClean="0">
                <a:solidFill>
                  <a:schemeClr val="bg1">
                    <a:lumMod val="50000"/>
                  </a:schemeClr>
                </a:solidFill>
              </a:rPr>
              <a:t>e</a:t>
            </a:r>
            <a:r>
              <a:rPr lang="en-US" sz="3000" dirty="0" smtClean="0"/>
              <a:t> - driving</a:t>
            </a:r>
            <a:endParaRPr lang="ru-RU" sz="3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Обратите внимание!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76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УМК </a:t>
            </a:r>
            <a:r>
              <a:rPr lang="en-US" dirty="0"/>
              <a:t>“Rainbow English” </a:t>
            </a:r>
            <a:r>
              <a:rPr lang="ru-RU" dirty="0" smtClean="0"/>
              <a:t>4 </a:t>
            </a:r>
            <a:r>
              <a:rPr lang="ru-RU" dirty="0"/>
              <a:t>класс (авторы Афанасьева О.В., Михеева И.В</a:t>
            </a:r>
            <a:r>
              <a:rPr lang="ru-RU" dirty="0" smtClean="0"/>
              <a:t>.)</a:t>
            </a:r>
          </a:p>
          <a:p>
            <a:endParaRPr lang="ru-RU" dirty="0"/>
          </a:p>
          <a:p>
            <a:r>
              <a:rPr lang="en-US" dirty="0"/>
              <a:t>https://langformula.ru/english-grammar/</a:t>
            </a:r>
            <a:endParaRPr lang="ru-RU" dirty="0"/>
          </a:p>
          <a:p>
            <a:pPr marL="109728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</a:rPr>
              <a:t>Использованные источники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56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181</TotalTime>
  <Words>297</Words>
  <Application>Microsoft Office PowerPoint</Application>
  <PresentationFormat>Экран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(настоящее продолженное время)</vt:lpstr>
      <vt:lpstr>The Present Continuous Tense</vt:lpstr>
      <vt:lpstr>The Present Continuous Tense</vt:lpstr>
      <vt:lpstr>The Present Continuous Tense</vt:lpstr>
      <vt:lpstr>The Present Continuous Tense</vt:lpstr>
      <vt:lpstr>Правило удваивания конечной согласной буквы в слове при добавлении окончания -ing</vt:lpstr>
      <vt:lpstr>Не удваивается конечная согласная буква в слове при добавлении окончания –ing </vt:lpstr>
      <vt:lpstr>Обратите внимание!</vt:lpstr>
      <vt:lpstr>Использованные источники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Present Continuous Tense</dc:title>
  <dc:creator>ПК</dc:creator>
  <cp:lastModifiedBy>ПК</cp:lastModifiedBy>
  <cp:revision>41</cp:revision>
  <dcterms:created xsi:type="dcterms:W3CDTF">2020-10-14T09:13:46Z</dcterms:created>
  <dcterms:modified xsi:type="dcterms:W3CDTF">2022-02-27T08:36:40Z</dcterms:modified>
</cp:coreProperties>
</file>