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0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65692C1-3C94-41E9-BF3D-78272F0DEB3D}" v="19" dt="2021-11-15T14:12:11.22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516624"/>
            <a:ext cx="7315200" cy="2595025"/>
          </a:xfrm>
        </p:spPr>
        <p:txBody>
          <a:bodyPr>
            <a:normAutofit/>
          </a:bodyPr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166530"/>
            <a:ext cx="7315200" cy="1144632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15.11.2021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017572"/>
            <a:ext cx="7315200" cy="1293592"/>
          </a:xfrm>
        </p:spPr>
        <p:txBody>
          <a:bodyPr anchor="t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3865097"/>
            <a:ext cx="7315200" cy="109843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914400" y="2743200"/>
            <a:ext cx="3566160" cy="359359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81728" y="2743200"/>
            <a:ext cx="3566160" cy="35956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6348" y="2743200"/>
            <a:ext cx="336499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85144" y="2743200"/>
            <a:ext cx="336206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914400" y="3383280"/>
            <a:ext cx="3566160" cy="295351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81727" y="3383280"/>
            <a:ext cx="3566160" cy="295351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15.11.2021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5362"/>
            <a:ext cx="2950936" cy="2173015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1752" y="1826709"/>
            <a:ext cx="4207848" cy="4476614"/>
          </a:xfrm>
        </p:spPr>
        <p:txBody>
          <a:bodyPr anchor="ctr"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61095"/>
            <a:ext cx="2950936" cy="22453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8800"/>
            <a:ext cx="2953512" cy="2176272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191000" y="2286000"/>
            <a:ext cx="4038600" cy="3352800"/>
          </a:xfrm>
          <a:solidFill>
            <a:schemeClr val="accent2"/>
          </a:solidFill>
          <a:ln w="12700">
            <a:noFill/>
          </a:ln>
          <a:effectLst>
            <a:reflection blurRad="12700" stA="30000" endPos="30000" dist="31750" dir="5400000" sy="-100000" algn="bl" rotWithShape="0"/>
          </a:effectLst>
          <a:scene3d>
            <a:camera prst="perspectiveRight" fov="2700000">
              <a:rot lat="240000" lon="900000" rev="0"/>
            </a:camera>
            <a:lightRig rig="threePt" dir="t">
              <a:rot lat="0" lon="0" rev="2700000"/>
            </a:lightRig>
          </a:scene3d>
          <a:sp3d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59936"/>
            <a:ext cx="2953512" cy="224942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48400" y="1826709"/>
            <a:ext cx="1492499" cy="4484454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4524" y="1826709"/>
            <a:ext cx="5241476" cy="448445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8435268" y="573807"/>
            <a:ext cx="86236" cy="5723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8569419" y="573807"/>
            <a:ext cx="576072" cy="5723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2769833"/>
            <a:ext cx="7315200" cy="35395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07690" y="548797"/>
            <a:ext cx="1189132" cy="29791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alpha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15.11.2021</a:t>
            </a:fld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314415" y="548797"/>
            <a:ext cx="941203" cy="3017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08688" y="855956"/>
            <a:ext cx="2246489" cy="301227"/>
          </a:xfrm>
          <a:prstGeom prst="rect">
            <a:avLst/>
          </a:prstGeom>
        </p:spPr>
        <p:txBody>
          <a:bodyPr vert="horz" lIns="91440" tIns="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2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404664"/>
            <a:ext cx="7834064" cy="4490961"/>
          </a:xfrm>
        </p:spPr>
        <p:txBody>
          <a:bodyPr>
            <a:normAutofit/>
          </a:bodyPr>
          <a:lstStyle/>
          <a:p>
            <a:pPr algn="ctr"/>
            <a:r>
              <a:rPr lang="ru-RU" sz="7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Россия на карте часовых поясов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algn="r"/>
            <a:r>
              <a:rPr lang="ru-RU" dirty="0">
                <a:latin typeface="Times New Roman"/>
                <a:cs typeface="Arial"/>
              </a:rPr>
              <a:t>Учитель географии: </a:t>
            </a:r>
            <a:r>
              <a:rPr lang="ru-RU" dirty="0" err="1">
                <a:latin typeface="Times New Roman"/>
                <a:cs typeface="Arial"/>
              </a:rPr>
              <a:t>Жуманова</a:t>
            </a:r>
            <a:r>
              <a:rPr lang="ru-RU" dirty="0">
                <a:latin typeface="Times New Roman"/>
                <a:cs typeface="Arial"/>
              </a:rPr>
              <a:t> Ж.М.</a:t>
            </a:r>
            <a:endParaRPr lang="ru-RU" dirty="0"/>
          </a:p>
          <a:p>
            <a:pPr algn="r"/>
            <a:r>
              <a:rPr lang="ru-RU" dirty="0">
                <a:latin typeface="Times New Roman"/>
                <a:cs typeface="Arial"/>
              </a:rPr>
              <a:t>2021г</a:t>
            </a:r>
          </a:p>
        </p:txBody>
      </p:sp>
    </p:spTree>
    <p:extLst>
      <p:ext uri="{BB962C8B-B14F-4D97-AF65-F5344CB8AC3E}">
        <p14:creationId xmlns:p14="http://schemas.microsoft.com/office/powerpoint/2010/main" val="213408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404664"/>
            <a:ext cx="8208912" cy="1154097"/>
          </a:xfrm>
        </p:spPr>
        <p:txBody>
          <a:bodyPr>
            <a:noAutofit/>
          </a:bodyPr>
          <a:lstStyle/>
          <a:p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 уроке научитесь вычислять поясное время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User 5207\Desktop\rf_gtz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318" y="1682243"/>
            <a:ext cx="9525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5467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3040" y="404664"/>
            <a:ext cx="8640960" cy="4176463"/>
          </a:xfrm>
        </p:spPr>
        <p:txBody>
          <a:bodyPr>
            <a:noAutofit/>
          </a:bodyPr>
          <a:lstStyle/>
          <a:p>
            <a:r>
              <a:rPr lang="ru-RU" sz="6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такое местное и поясное время?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920921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-171400"/>
            <a:ext cx="7315200" cy="1154097"/>
          </a:xfrm>
        </p:spPr>
        <p:txBody>
          <a:bodyPr>
            <a:normAutofit/>
          </a:bodyPr>
          <a:lstStyle/>
          <a:p>
            <a:pPr algn="ctr"/>
            <a:r>
              <a:rPr lang="ru-RU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Местное время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052736"/>
            <a:ext cx="8496944" cy="5472607"/>
          </a:xfrm>
        </p:spPr>
        <p:txBody>
          <a:bodyPr/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время, определяемое для данного места на Земле; зависит от географической долготы места и одинаково для всех точек на одном меридиане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время наблюдателя на данном меридиане, а т.к. меридианов</a:t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бесчисленное множество, то и местных времен - бесчисленное множество. Но у</a:t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всех наблюдателей на одном меридиане - одно местное время.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77554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-171400"/>
            <a:ext cx="7834064" cy="1358044"/>
          </a:xfrm>
        </p:spPr>
        <p:txBody>
          <a:bodyPr>
            <a:normAutofit/>
          </a:bodyPr>
          <a:lstStyle/>
          <a:p>
            <a:pPr algn="ctr"/>
            <a:r>
              <a:rPr lang="ru-RU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Местное время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361993" y="1844824"/>
            <a:ext cx="4680520" cy="4714998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одном и том же меридиане в точке</a:t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Северного до Южного полюса время суток одно и то же.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700808"/>
            <a:ext cx="4108450" cy="449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212052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-171400"/>
            <a:ext cx="7315200" cy="1154097"/>
          </a:xfrm>
        </p:spPr>
        <p:txBody>
          <a:bodyPr>
            <a:normAutofit/>
          </a:bodyPr>
          <a:lstStyle/>
          <a:p>
            <a:pPr algn="ctr"/>
            <a:r>
              <a:rPr lang="ru-RU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Местное время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908720"/>
            <a:ext cx="5688632" cy="5760640"/>
          </a:xfrm>
        </p:spPr>
        <p:txBody>
          <a:bodyPr>
            <a:norm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Земля совершает полный оборот (360°) вокруг своей оси за сутки (24 часа).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глобусе показывается вращение Земли вокруг своей оси. Запомните! 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360 : 24 = 15°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1 час Земля поворачивается на 15°,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1 градус – за 4 минуты.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 есть местное время будет отличаться на 4 минуты. Но пользоваться местным временем на территории страны неудобно. Может возникнуть путаница.</a:t>
            </a:r>
          </a:p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6431"/>
            <a:ext cx="5711825" cy="5711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53324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9" name="Picture 3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56" t="25079" r="10157" b="22317"/>
          <a:stretch/>
        </p:blipFill>
        <p:spPr bwMode="auto">
          <a:xfrm>
            <a:off x="539552" y="1484784"/>
            <a:ext cx="8291028" cy="3962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476629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324" y="1124744"/>
            <a:ext cx="9521227" cy="2088232"/>
          </a:xfrm>
        </p:spPr>
        <p:txBody>
          <a:bodyPr>
            <a:normAutofit fontScale="90000"/>
          </a:bodyPr>
          <a:lstStyle/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 разница в долготах между Москвой (37° в. д.) и Санкт-Петербургом (30° в. д) составляет 7º, таким образом, местное время этих населённых пунктов различается на 28 минут. Т.е. приезжая из Петербурга в Москву нужно б было переводить часа почти на полчаса вперёд.</a:t>
            </a:r>
            <a:b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Такой счёт времени неудобен, особенно на большой территории, поскольку при нём каждый населённый пункт будет отмечать собственное время.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RU" dirty="0"/>
            </a:br>
            <a:endParaRPr lang="ru-RU" dirty="0"/>
          </a:p>
        </p:txBody>
      </p:sp>
      <p:pic>
        <p:nvPicPr>
          <p:cNvPr id="5123" name="Picture 3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47" t="25861" r="9936" b="22456"/>
          <a:stretch/>
        </p:blipFill>
        <p:spPr bwMode="auto">
          <a:xfrm>
            <a:off x="395536" y="2852936"/>
            <a:ext cx="8352928" cy="3882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554648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899592" y="0"/>
            <a:ext cx="7315200" cy="1154097"/>
          </a:xfrm>
        </p:spPr>
        <p:txBody>
          <a:bodyPr>
            <a:normAutofit/>
          </a:bodyPr>
          <a:lstStyle/>
          <a:p>
            <a:pPr algn="ctr"/>
            <a:r>
              <a:rPr lang="vi-VN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Сэр Сэ́ндфорд Фле́минг</a:t>
            </a:r>
            <a:endParaRPr lang="ru-RU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quarter" idx="14"/>
          </p:nvPr>
        </p:nvSpPr>
        <p:spPr>
          <a:xfrm>
            <a:off x="4681728" y="1412776"/>
            <a:ext cx="4462272" cy="4926111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 1878 г. канадский инженер</a:t>
            </a:r>
          </a:p>
          <a:p>
            <a:pPr marL="45720" indent="0">
              <a:buNone/>
            </a:pP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Сэндфорд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Флеминг</a:t>
            </a:r>
          </a:p>
          <a:p>
            <a:pPr marL="45720" indent="0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предложил систему поясного времени, которая в 1884 г. была принята на Международном астрономическом конгрессе в США, где присутствовало 26 стран.</a:t>
            </a:r>
          </a:p>
          <a:p>
            <a:endParaRPr lang="ru-RU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12776"/>
            <a:ext cx="4206954" cy="5068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385032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412776"/>
            <a:ext cx="8928992" cy="1154097"/>
          </a:xfrm>
        </p:spPr>
        <p:txBody>
          <a:bodyPr>
            <a:noAutofit/>
          </a:bodyPr>
          <a:lstStyle/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Время в границах одного</a:t>
            </a:r>
            <a:b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часового пояса называется 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поясным временем</a:t>
            </a:r>
            <a:b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1" name="Picture 3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268760"/>
            <a:ext cx="5328592" cy="51916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Объект 4"/>
          <p:cNvSpPr>
            <a:spLocks noGrp="1"/>
          </p:cNvSpPr>
          <p:nvPr>
            <p:ph sz="quarter" idx="13"/>
          </p:nvPr>
        </p:nvSpPr>
        <p:spPr>
          <a:xfrm>
            <a:off x="179512" y="2204864"/>
            <a:ext cx="4301048" cy="4131928"/>
          </a:xfrm>
        </p:spPr>
        <p:txBody>
          <a:bodyPr>
            <a:normAutofit/>
          </a:bodyPr>
          <a:lstStyle/>
          <a:p>
            <a:pPr marL="45720" indent="0">
              <a:buNone/>
            </a:pP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73444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22" t="17659" r="3172" b="8334"/>
          <a:stretch/>
        </p:blipFill>
        <p:spPr bwMode="auto">
          <a:xfrm>
            <a:off x="0" y="1052736"/>
            <a:ext cx="9097330" cy="4896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15133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971600" y="260648"/>
            <a:ext cx="7315200" cy="1154097"/>
          </a:xfrm>
        </p:spPr>
        <p:txBody>
          <a:bodyPr>
            <a:normAutofit fontScale="90000"/>
          </a:bodyPr>
          <a:lstStyle/>
          <a:p>
            <a:pPr algn="ctr"/>
            <a:r>
              <a:rPr lang="ru-RU" sz="5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Часовой пояс</a:t>
            </a:r>
            <a:br>
              <a:rPr lang="ru-RU" dirty="0"/>
            </a:b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251520" y="1196752"/>
            <a:ext cx="8050088" cy="5328632"/>
          </a:xfrm>
        </p:spPr>
        <p:txBody>
          <a:bodyPr/>
          <a:lstStyle/>
          <a:p>
            <a:pPr marL="45720" indent="0">
              <a:buNone/>
            </a:pPr>
            <a:r>
              <a:rPr lang="ru-RU" dirty="0"/>
              <a:t> 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это ограниченная двумя</a:t>
            </a:r>
            <a:b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меридианами часть земного шара шириной 15 градусов, в пределах которой время</a:t>
            </a:r>
            <a:b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суток одинаково.</a:t>
            </a:r>
          </a:p>
          <a:p>
            <a:pPr marL="45720" indent="0">
              <a:buNone/>
            </a:pP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>
              <a:buNone/>
            </a:pP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>
              <a:buNone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Всего 24 часовых пояса (0-23)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7912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27" t="17640" r="11257" b="19324"/>
          <a:stretch/>
        </p:blipFill>
        <p:spPr bwMode="auto">
          <a:xfrm>
            <a:off x="467544" y="1052736"/>
            <a:ext cx="8287602" cy="4869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82194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710" y="1340768"/>
            <a:ext cx="9036496" cy="1154097"/>
          </a:xfrm>
        </p:spPr>
        <p:txBody>
          <a:bodyPr>
            <a:normAutofit fontScale="90000"/>
          </a:bodyPr>
          <a:lstStyle/>
          <a:p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Поясное время совпадает с местным только на среднем меридиане каждого часового пояса.</a:t>
            </a:r>
            <a:br>
              <a:rPr lang="ru-RU" dirty="0"/>
            </a:br>
            <a:endParaRPr lang="ru-RU" dirty="0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74" t="18304" r="9407" b="19062"/>
          <a:stretch/>
        </p:blipFill>
        <p:spPr bwMode="auto">
          <a:xfrm>
            <a:off x="395536" y="2060848"/>
            <a:ext cx="8346609" cy="46498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7128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7" name="Picture 3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67" t="17639" r="13238" b="20107"/>
          <a:stretch/>
        </p:blipFill>
        <p:spPr bwMode="auto">
          <a:xfrm>
            <a:off x="251520" y="1196752"/>
            <a:ext cx="8722432" cy="5174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48549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692696"/>
            <a:ext cx="8280920" cy="5904655"/>
          </a:xfrm>
        </p:spPr>
        <p:txBody>
          <a:bodyPr/>
          <a:lstStyle/>
          <a:p>
            <a:pPr marL="45720" indent="0">
              <a:buNone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нулевого пояса ведут счёт часовым поясам, следуя с запада на восток. Начало новых суток условно считают от 12-го пояса, через середину которого проходит меридиан 180°. Этот меридиан считается линией перемены дат. Пересекая эту условную линию, путешественники попадают из одних суток в другие.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63526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1" name="Picture 3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08" t="17640" r="9935" b="21281"/>
          <a:stretch/>
        </p:blipFill>
        <p:spPr bwMode="auto">
          <a:xfrm>
            <a:off x="127164" y="1196752"/>
            <a:ext cx="9016836" cy="500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4504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404665"/>
            <a:ext cx="7906072" cy="5904696"/>
          </a:xfrm>
        </p:spPr>
        <p:txBody>
          <a:bodyPr/>
          <a:lstStyle/>
          <a:p>
            <a:pPr marL="45720" indent="0">
              <a:buNone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Например, экипаж самолёта во главе с Валерием Чкаловым вылетел в Америку из нашей страны 18 июня 1937 г., пролетев без посадки двое суток, он приземлился в Америке не 20, а 19 июня, т. е. как бы вернулся во вчерашний день. По этой же причине первые кругосветные путешественники — спутники Магеллана — «потеряли» один день, хотя тщательным образом вели судовой дневник.</a:t>
            </a:r>
          </a:p>
          <a:p>
            <a:pPr marL="4572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90499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352928" cy="1154097"/>
          </a:xfrm>
        </p:spPr>
        <p:txBody>
          <a:bodyPr>
            <a:normAutofit/>
          </a:bodyPr>
          <a:lstStyle/>
          <a:p>
            <a:pPr algn="ctr"/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Россия на карте часовых поясов</a:t>
            </a:r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969" y="1628800"/>
            <a:ext cx="9291312" cy="50730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0999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548681"/>
            <a:ext cx="7762056" cy="5760680"/>
          </a:xfrm>
        </p:spPr>
        <p:txBody>
          <a:bodyPr/>
          <a:lstStyle/>
          <a:p>
            <a:pPr marL="45720" indent="0">
              <a:buNone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Разные страны при установлении отсчёта времени на своей территории учитывают свои географические и хозяйственные особенности. Поэтому они не всегда придерживаются мирового поясного времени.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57854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47" t="17248" r="9936" b="20499"/>
          <a:stretch/>
        </p:blipFill>
        <p:spPr bwMode="auto">
          <a:xfrm>
            <a:off x="251520" y="1124744"/>
            <a:ext cx="8677254" cy="48580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87414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188640"/>
            <a:ext cx="7315200" cy="1154097"/>
          </a:xfrm>
        </p:spPr>
        <p:txBody>
          <a:bodyPr/>
          <a:lstStyle/>
          <a:p>
            <a:pPr algn="ctr"/>
            <a:r>
              <a:rPr lang="ru-RU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Часовая зона 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484785"/>
            <a:ext cx="7834064" cy="4824576"/>
          </a:xfrm>
        </p:spPr>
        <p:txBody>
          <a:bodyPr/>
          <a:lstStyle/>
          <a:p>
            <a:pPr marL="45720" indent="0">
              <a:buNone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часть территории страны, на которой действует единое время,</a:t>
            </a:r>
            <a:b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установленное Правительством России.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01306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42" t="18814" r="3113" b="8361"/>
          <a:stretch/>
        </p:blipFill>
        <p:spPr bwMode="auto">
          <a:xfrm>
            <a:off x="11119" y="1196752"/>
            <a:ext cx="9034480" cy="48011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97575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050088" cy="1154097"/>
          </a:xfrm>
        </p:spPr>
        <p:txBody>
          <a:bodyPr>
            <a:noAutofit/>
          </a:bodyPr>
          <a:lstStyle/>
          <a:p>
            <a:pPr algn="ctr"/>
            <a:r>
              <a:rPr lang="ru-RU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Что такое декретное время?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412776"/>
            <a:ext cx="8712968" cy="5112567"/>
          </a:xfrm>
        </p:spPr>
        <p:txBody>
          <a:bodyPr>
            <a:norm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Декретное время – это время на которое перешел СССР согласно декрету Совнаркома от 16 июня 1930 года. Стрелки часов были переведены на 1 час вперед - «поясное время плюс один час».</a:t>
            </a:r>
          </a:p>
          <a:p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Декре́тное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вре́мя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порядок исчисления времени «поясное время плюс один час», установленный в СССР в 1930—1931 годах. Декретное время официально отменялось в 1991 году, но было восстановлено в России и в некоторых странах бывшего СССР в 1992 году. Официально такой порядок исчисления времени действовал до 2011 года, но фактически он продолжает действовать во многих регионах и после этого.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49751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87" t="18032" r="10817" b="19323"/>
          <a:stretch/>
        </p:blipFill>
        <p:spPr bwMode="auto">
          <a:xfrm>
            <a:off x="179512" y="1340768"/>
            <a:ext cx="8778774" cy="505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4216627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87" t="18031" r="10376" b="20890"/>
          <a:stretch/>
        </p:blipFill>
        <p:spPr bwMode="auto">
          <a:xfrm>
            <a:off x="251520" y="1340768"/>
            <a:ext cx="8641271" cy="48144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7275210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ерспектива">
  <a:themeElements>
    <a:clrScheme name="Перспектива">
      <a:dk1>
        <a:sysClr val="windowText" lastClr="000000"/>
      </a:dk1>
      <a:lt1>
        <a:sysClr val="window" lastClr="FFFFFF"/>
      </a:lt1>
      <a:dk2>
        <a:srgbClr val="283138"/>
      </a:dk2>
      <a:lt2>
        <a:srgbClr val="FF8600"/>
      </a:lt2>
      <a:accent1>
        <a:srgbClr val="838D9B"/>
      </a:accent1>
      <a:accent2>
        <a:srgbClr val="D2610C"/>
      </a:accent2>
      <a:accent3>
        <a:srgbClr val="80716A"/>
      </a:accent3>
      <a:accent4>
        <a:srgbClr val="94147C"/>
      </a:accent4>
      <a:accent5>
        <a:srgbClr val="5D5AD2"/>
      </a:accent5>
      <a:accent6>
        <a:srgbClr val="6F6C7D"/>
      </a:accent6>
      <a:hlink>
        <a:srgbClr val="6187E3"/>
      </a:hlink>
      <a:folHlink>
        <a:srgbClr val="7B8EB8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Перспектив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alpha val="100000"/>
                <a:satMod val="160000"/>
                <a:lumMod val="105000"/>
              </a:schemeClr>
            </a:gs>
            <a:gs pos="41000">
              <a:schemeClr val="phClr">
                <a:tint val="57000"/>
                <a:satMod val="180000"/>
                <a:lumMod val="99000"/>
              </a:schemeClr>
            </a:gs>
            <a:gs pos="100000">
              <a:schemeClr val="phClr">
                <a:tint val="80000"/>
                <a:satMod val="200000"/>
                <a:lumMod val="10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atMod val="130000"/>
                <a:lumMod val="114000"/>
              </a:schemeClr>
            </a:gs>
            <a:gs pos="60000">
              <a:schemeClr val="phClr">
                <a:tint val="100000"/>
                <a:satMod val="106000"/>
                <a:lumMod val="110000"/>
              </a:schemeClr>
            </a:gs>
            <a:gs pos="100000">
              <a:schemeClr val="phClr"/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47625" dist="38100" dir="5400000" sy="98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woPt" dir="br">
              <a:rot lat="0" lon="0" rev="8700000"/>
            </a:lightRig>
          </a:scene3d>
          <a:sp3d prstMaterial="matte">
            <a:bevelT w="25400" h="53975"/>
          </a:sp3d>
        </a:effectStyle>
        <a:effectStyle>
          <a:effectLst>
            <a:reflection blurRad="12700" stA="24000" endPos="28000" dist="50800" dir="5400000" sy="-100000" rotWithShape="0"/>
          </a:effectLst>
          <a:scene3d>
            <a:camera prst="orthographicFront">
              <a:rot lat="0" lon="0" rev="0"/>
            </a:camera>
            <a:lightRig rig="threePt" dir="t">
              <a:rot lat="0" lon="0" rev="4800000"/>
            </a:lightRig>
          </a:scene3d>
          <a:sp3d>
            <a:bevelT w="69850" h="317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satMod val="100000"/>
                <a:lumMod val="100000"/>
              </a:schemeClr>
            </a:gs>
            <a:gs pos="65000">
              <a:schemeClr val="phClr">
                <a:tint val="100000"/>
                <a:shade val="95000"/>
                <a:satMod val="100000"/>
                <a:lumMod val="100000"/>
              </a:schemeClr>
            </a:gs>
            <a:gs pos="100000">
              <a:schemeClr val="phClr">
                <a:tint val="88000"/>
                <a:shade val="100000"/>
                <a:satMod val="400000"/>
                <a:lumMod val="1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  <a:satMod val="90000"/>
              </a:schemeClr>
              <a:schemeClr val="phClr">
                <a:shade val="92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Perspective</Template>
  <TotalTime>35</TotalTime>
  <Words>339</Words>
  <Application>Microsoft Office PowerPoint</Application>
  <PresentationFormat>Экран (4:3)</PresentationFormat>
  <Paragraphs>33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Перспектива</vt:lpstr>
      <vt:lpstr>Россия на карте часовых поясов</vt:lpstr>
      <vt:lpstr>На уроке научитесь вычислять поясное время</vt:lpstr>
      <vt:lpstr>Что такое местное и поясное время?</vt:lpstr>
      <vt:lpstr>Местное время</vt:lpstr>
      <vt:lpstr>Местное время</vt:lpstr>
      <vt:lpstr>Местное время</vt:lpstr>
      <vt:lpstr>Презентация PowerPoint</vt:lpstr>
      <vt:lpstr>Так разница в долготах между Москвой (37° в. д.) и Санкт-Петербургом (30° в. д) составляет 7º, таким образом, местное время этих населённых пунктов различается на 28 минут. Т.е. приезжая из Петербурга в Москву нужно б было переводить часа почти на полчаса вперёд. Такой счёт времени неудобен, особенно на большой территории, поскольку при нём каждый населённый пункт будет отмечать собственное время.  </vt:lpstr>
      <vt:lpstr>Сэр Сэ́ндфорд Фле́минг</vt:lpstr>
      <vt:lpstr>Время в границах одного часового пояса называется поясным временем </vt:lpstr>
      <vt:lpstr>Презентация PowerPoint</vt:lpstr>
      <vt:lpstr>Часовой пояс </vt:lpstr>
      <vt:lpstr>Презентация PowerPoint</vt:lpstr>
      <vt:lpstr>Поясное время совпадает с местным только на среднем меридиане каждого часового пояса. </vt:lpstr>
      <vt:lpstr>Презентация PowerPoint</vt:lpstr>
      <vt:lpstr>Презентация PowerPoint</vt:lpstr>
      <vt:lpstr>Презентация PowerPoint</vt:lpstr>
      <vt:lpstr>Презентация PowerPoint</vt:lpstr>
      <vt:lpstr>Россия на карте часовых поясов</vt:lpstr>
      <vt:lpstr>Презентация PowerPoint</vt:lpstr>
      <vt:lpstr>Презентация PowerPoint</vt:lpstr>
      <vt:lpstr>Часовая зона </vt:lpstr>
      <vt:lpstr>Презентация PowerPoint</vt:lpstr>
      <vt:lpstr>Что такое декретное время?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Россия на карте часовых поясов</dc:title>
  <dc:creator>User 5207</dc:creator>
  <cp:lastModifiedBy>User 5207</cp:lastModifiedBy>
  <cp:revision>12</cp:revision>
  <dcterms:created xsi:type="dcterms:W3CDTF">2021-09-15T16:21:39Z</dcterms:created>
  <dcterms:modified xsi:type="dcterms:W3CDTF">2021-11-15T14:12:13Z</dcterms:modified>
</cp:coreProperties>
</file>