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theme/themeOverride7.xml" ContentType="application/vnd.openxmlformats-officedocument.themeOverride+xml"/>
  <Override PartName="/ppt/charts/chart8.xml" ContentType="application/vnd.openxmlformats-officedocument.drawingml.chart+xml"/>
  <Override PartName="/ppt/theme/themeOverride8.xml" ContentType="application/vnd.openxmlformats-officedocument.themeOverride+xml"/>
  <Override PartName="/ppt/charts/chart9.xml" ContentType="application/vnd.openxmlformats-officedocument.drawingml.chart+xml"/>
  <Override PartName="/ppt/theme/themeOverride9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9" r:id="rId4"/>
    <p:sldId id="261" r:id="rId5"/>
    <p:sldId id="262" r:id="rId6"/>
    <p:sldId id="263" r:id="rId7"/>
    <p:sldId id="264" r:id="rId8"/>
    <p:sldId id="258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1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2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3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4.xlsx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5.xlsx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6.xlsx"/><Relationship Id="rId1" Type="http://schemas.openxmlformats.org/officeDocument/2006/relationships/themeOverride" Target="../theme/themeOverride7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7.xlsx"/><Relationship Id="rId1" Type="http://schemas.openxmlformats.org/officeDocument/2006/relationships/themeOverride" Target="../theme/themeOverride8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8.xlsx"/><Relationship Id="rId1" Type="http://schemas.openxmlformats.org/officeDocument/2006/relationships/themeOverride" Target="../theme/themeOverride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7910755405300513"/>
          <c:y val="9.5306171074577076E-2"/>
          <c:w val="0.42112831047232363"/>
          <c:h val="0.77147913051874262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3DF-ED43-99B8-F13B7E5927F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3DF-ED43-99B8-F13B7E5927F9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33DF-ED43-99B8-F13B7E5927F9}"/>
              </c:ext>
            </c:extLst>
          </c:dPt>
          <c:cat>
            <c:strRef>
              <c:f>Лист1!$A$2:$A$4</c:f>
              <c:strCache>
                <c:ptCount val="3"/>
                <c:pt idx="0">
                  <c:v>31-40 лет</c:v>
                </c:pt>
                <c:pt idx="1">
                  <c:v>41-50 лет</c:v>
                </c:pt>
                <c:pt idx="2">
                  <c:v>51 и более лет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22</c:v>
                </c:pt>
                <c:pt idx="1">
                  <c:v>4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48B-8648-A34B-9B87FD7091B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7277457333405375"/>
          <c:y val="3.9597318846839882E-2"/>
          <c:w val="0.19045250519100587"/>
          <c:h val="0.9395419273202189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2204153300281909"/>
          <c:y val="9.7936726393918816E-2"/>
          <c:w val="0.46459147467677647"/>
          <c:h val="0.84477093604167763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опрошенных</c:v>
                </c:pt>
              </c:strCache>
            </c:strRef>
          </c:tx>
          <c:explosion val="9"/>
          <c:dPt>
            <c:idx val="0"/>
            <c:bubble3D val="0"/>
            <c:explosion val="0"/>
            <c:extLst>
              <c:ext xmlns:c16="http://schemas.microsoft.com/office/drawing/2014/chart" uri="{C3380CC4-5D6E-409C-BE32-E72D297353CC}">
                <c16:uniqueId val="{00000001-0E4F-5845-B349-A6643320575A}"/>
              </c:ext>
            </c:extLst>
          </c:dPt>
          <c:dPt>
            <c:idx val="1"/>
            <c:bubble3D val="0"/>
            <c:explosion val="0"/>
            <c:extLst>
              <c:ext xmlns:c16="http://schemas.microsoft.com/office/drawing/2014/chart" uri="{C3380CC4-5D6E-409C-BE32-E72D297353CC}">
                <c16:uniqueId val="{00000003-0E4F-5845-B349-A6643320575A}"/>
              </c:ext>
            </c:extLst>
          </c:dPt>
          <c:dPt>
            <c:idx val="2"/>
            <c:bubble3D val="0"/>
            <c:explosion val="0"/>
            <c:extLst>
              <c:ext xmlns:c16="http://schemas.microsoft.com/office/drawing/2014/chart" uri="{C3380CC4-5D6E-409C-BE32-E72D297353CC}">
                <c16:uniqueId val="{00000005-0E4F-5845-B349-A6643320575A}"/>
              </c:ext>
            </c:extLst>
          </c:dPt>
          <c:dPt>
            <c:idx val="3"/>
            <c:bubble3D val="0"/>
            <c:explosion val="0"/>
            <c:extLst>
              <c:ext xmlns:c16="http://schemas.microsoft.com/office/drawing/2014/chart" uri="{C3380CC4-5D6E-409C-BE32-E72D297353CC}">
                <c16:uniqueId val="{00000007-0E4F-5845-B349-A6643320575A}"/>
              </c:ext>
            </c:extLst>
          </c:dPt>
          <c:cat>
            <c:strRef>
              <c:f>Лист1!$A$2:$A$5</c:f>
              <c:strCache>
                <c:ptCount val="4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 и больше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</c:v>
                </c:pt>
                <c:pt idx="1">
                  <c:v>14</c:v>
                </c:pt>
                <c:pt idx="2">
                  <c:v>10</c:v>
                </c:pt>
                <c:pt idx="3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354-2A48-84B4-BF6E58FDFE3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legend>
      <c:legendPos val="b"/>
      <c:layout>
        <c:manualLayout>
          <c:xMode val="edge"/>
          <c:yMode val="edge"/>
          <c:x val="0.77413665305725676"/>
          <c:y val="0.10277834794495669"/>
          <c:w val="0.16037352969767671"/>
          <c:h val="0.8859974755064014"/>
        </c:manualLayout>
      </c:layout>
      <c:overlay val="0"/>
      <c:txPr>
        <a:bodyPr rot="0" vert="horz"/>
        <a:lstStyle/>
        <a:p>
          <a:pPr>
            <a:defRPr sz="1200"/>
          </a:pPr>
          <a:endParaRPr lang="ru-RU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Младенец (0-3)</c:v>
                </c:pt>
                <c:pt idx="1">
                  <c:v>Детсадовец (4-6)</c:v>
                </c:pt>
                <c:pt idx="2">
                  <c:v>Школьник начальных классов (7-10)</c:v>
                </c:pt>
                <c:pt idx="3">
                  <c:v>Школьник средней ступени (11- 17)</c:v>
                </c:pt>
                <c:pt idx="4">
                  <c:v>Взрослые (18 и более)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7</c:v>
                </c:pt>
                <c:pt idx="1">
                  <c:v>9</c:v>
                </c:pt>
                <c:pt idx="2">
                  <c:v>29</c:v>
                </c:pt>
                <c:pt idx="3">
                  <c:v>17</c:v>
                </c:pt>
                <c:pt idx="4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5FA-4CE8-B792-79DB0A5912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legend>
      <c:legendPos val="r"/>
      <c:layout>
        <c:manualLayout>
          <c:xMode val="edge"/>
          <c:yMode val="edge"/>
          <c:x val="0.68257788956935939"/>
          <c:y val="8.6931554676872108E-2"/>
          <c:w val="0.30816285117138137"/>
          <c:h val="0.82613689064625584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0094251239428405"/>
          <c:y val="4.3866893338449564E-2"/>
          <c:w val="0.41409066054243221"/>
          <c:h val="0.86817357609478629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Часто</c:v>
                </c:pt>
                <c:pt idx="1">
                  <c:v>Редко</c:v>
                </c:pt>
                <c:pt idx="2">
                  <c:v>Очень редко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9</c:v>
                </c:pt>
                <c:pt idx="1">
                  <c:v>13</c:v>
                </c:pt>
                <c:pt idx="2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CAF-41A3-BA04-9A6F472252D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legend>
      <c:legendPos val="r"/>
      <c:layout>
        <c:manualLayout>
          <c:xMode val="edge"/>
          <c:yMode val="edge"/>
          <c:x val="0.60641896325459321"/>
          <c:y val="0.21427790276215472"/>
          <c:w val="0.25469214785651795"/>
          <c:h val="0.54366641669791271"/>
        </c:manualLayout>
      </c:layout>
      <c:overlay val="0"/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0033885123875123E-2"/>
          <c:y val="6.158927667648921E-2"/>
          <c:w val="0.52318473955204581"/>
          <c:h val="0.93841072332351083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Не обращаются</c:v>
                </c:pt>
                <c:pt idx="1">
                  <c:v>Обращаются, но только при проявлении каких либо симтомов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</c:v>
                </c:pt>
                <c:pt idx="1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343-4D0C-B95A-B9839E8274F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legend>
      <c:legendPos val="r"/>
      <c:layout>
        <c:manualLayout>
          <c:xMode val="edge"/>
          <c:yMode val="edge"/>
          <c:x val="0.64608381762891631"/>
          <c:y val="7.6809366860472295E-2"/>
          <c:w val="0.33674749020020389"/>
          <c:h val="0.82678467824562707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На основании только визуального осмотра</c:v>
                </c:pt>
                <c:pt idx="1">
                  <c:v>На основании лабораторных исследованиях </c:v>
                </c:pt>
                <c:pt idx="2">
                  <c:v>Не ответили на этот вопрос</c:v>
                </c:pt>
                <c:pt idx="3">
                  <c:v>На основании и визуального осмотра, и лабораторных исследованиях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20</c:v>
                </c:pt>
                <c:pt idx="1">
                  <c:v>4</c:v>
                </c:pt>
                <c:pt idx="2">
                  <c:v>3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272-4962-9801-CE0187D0D6F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legend>
      <c:legendPos val="r"/>
      <c:layout>
        <c:manualLayout>
          <c:xMode val="edge"/>
          <c:yMode val="edge"/>
          <c:x val="0.66915974044911053"/>
          <c:y val="0.10061262100463481"/>
          <c:w val="0.32158100029163023"/>
          <c:h val="0.82964089631311611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Без  согласования с врачом</c:v>
                </c:pt>
                <c:pt idx="1">
                  <c:v>После согласования с врачом</c:v>
                </c:pt>
                <c:pt idx="2">
                  <c:v>Вообще против лекарств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22</c:v>
                </c:pt>
                <c:pt idx="1">
                  <c:v>5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C55-4D53-9AC1-EFA6C73A4C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legend>
      <c:legendPos val="r"/>
      <c:layout>
        <c:manualLayout>
          <c:xMode val="edge"/>
          <c:yMode val="edge"/>
          <c:x val="0.72717665500145812"/>
          <c:y val="0.21062964942488485"/>
          <c:w val="0.22035420919607271"/>
          <c:h val="0.55348640720218001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Ребенок не принимает антибиотики</c:v>
                </c:pt>
                <c:pt idx="1">
                  <c:v>Ребенок принимает антибиотики, но редко</c:v>
                </c:pt>
                <c:pt idx="2">
                  <c:v>Ребенок принимает антибиотики</c:v>
                </c:pt>
                <c:pt idx="3">
                  <c:v>Ребенок принимает антибиотики, но только по назначению врача.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12</c:v>
                </c:pt>
                <c:pt idx="1">
                  <c:v>10</c:v>
                </c:pt>
                <c:pt idx="2">
                  <c:v>3</c:v>
                </c:pt>
                <c:pt idx="3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B15-470D-A6B5-F2958BCE81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legend>
      <c:legendPos val="r"/>
      <c:layout>
        <c:manualLayout>
          <c:xMode val="edge"/>
          <c:yMode val="edge"/>
          <c:x val="0.6216210994459026"/>
          <c:y val="0.13147898027447419"/>
          <c:w val="0.33671223388743071"/>
          <c:h val="0.80999866768685469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Не знают</c:v>
                </c:pt>
                <c:pt idx="1">
                  <c:v>Придерживаются ошибочного мнения</c:v>
                </c:pt>
                <c:pt idx="2">
                  <c:v>Знают 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18</c:v>
                </c:pt>
                <c:pt idx="1">
                  <c:v>6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B57-480E-869F-D6498A2006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legend>
      <c:legendPos val="r"/>
      <c:layout>
        <c:manualLayout>
          <c:xMode val="edge"/>
          <c:yMode val="edge"/>
          <c:x val="0.69243900068047048"/>
          <c:y val="0.18256932281593993"/>
          <c:w val="0.27978322154175173"/>
          <c:h val="0.65169755033348709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82FEBD69-5314-45B4-859C-9F87D3A953FA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E0E41C74-6D03-4FF5-81EA-01FFAFA87D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EBD69-5314-45B4-859C-9F87D3A953FA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41C74-6D03-4FF5-81EA-01FFAFA87D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EBD69-5314-45B4-859C-9F87D3A953FA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41C74-6D03-4FF5-81EA-01FFAFA87D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EBD69-5314-45B4-859C-9F87D3A953FA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41C74-6D03-4FF5-81EA-01FFAFA87D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2FEBD69-5314-45B4-859C-9F87D3A953FA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0E41C74-6D03-4FF5-81EA-01FFAFA87D7F}" type="slidenum">
              <a:rPr lang="ru-RU" smtClean="0"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82FEBD69-5314-45B4-859C-9F87D3A953FA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E0E41C74-6D03-4FF5-81EA-01FFAFA87D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EBD69-5314-45B4-859C-9F87D3A953FA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41C74-6D03-4FF5-81EA-01FFAFA87D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EBD69-5314-45B4-859C-9F87D3A953FA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41C74-6D03-4FF5-81EA-01FFAFA87D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EBD69-5314-45B4-859C-9F87D3A953FA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41C74-6D03-4FF5-81EA-01FFAFA87D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EBD69-5314-45B4-859C-9F87D3A953FA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41C74-6D03-4FF5-81EA-01FFAFA87D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EBD69-5314-45B4-859C-9F87D3A953FA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41C74-6D03-4FF5-81EA-01FFAFA87D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82FEBD69-5314-45B4-859C-9F87D3A953FA}" type="datetimeFigureOut">
              <a:rPr lang="ru-RU" smtClean="0"/>
              <a:t>27.10.2021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E0E41C74-6D03-4FF5-81EA-01FFAFA87D7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64703"/>
            <a:ext cx="7772400" cy="2835747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Проект по химии</a:t>
            </a:r>
            <a:r>
              <a:rPr lang="ru-RU" sz="3200" dirty="0" smtClean="0">
                <a:effectLst/>
                <a:latin typeface="Times New Roman"/>
                <a:ea typeface="Calibri"/>
                <a:cs typeface="Times New Roman"/>
              </a:rPr>
              <a:t/>
            </a:r>
            <a:br>
              <a:rPr lang="ru-RU" sz="3200" dirty="0" smtClean="0">
                <a:effectLst/>
                <a:latin typeface="Times New Roman"/>
                <a:ea typeface="Calibri"/>
                <a:cs typeface="Times New Roman"/>
              </a:rPr>
            </a:br>
            <a:r>
              <a:rPr lang="ru-RU" b="1" dirty="0" smtClean="0">
                <a:effectLst/>
                <a:latin typeface="Times New Roman"/>
                <a:ea typeface="Calibri"/>
                <a:cs typeface="Times New Roman"/>
              </a:rPr>
              <a:t>Простудные заболевания у детей: диагностика и лечения</a:t>
            </a:r>
            <a:r>
              <a:rPr lang="ru-RU" sz="3200" dirty="0" smtClean="0">
                <a:effectLst/>
                <a:latin typeface="Times New Roman"/>
                <a:ea typeface="Calibri"/>
                <a:cs typeface="Times New Roman"/>
              </a:rPr>
              <a:t/>
            </a:r>
            <a:br>
              <a:rPr lang="ru-RU" sz="3200" dirty="0" smtClean="0">
                <a:effectLst/>
                <a:latin typeface="Times New Roman"/>
                <a:ea typeface="Calibri"/>
                <a:cs typeface="Times New Roman"/>
              </a:rPr>
            </a:br>
            <a:r>
              <a:rPr lang="ru-RU" sz="3200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br>
              <a:rPr lang="ru-RU" sz="3200" dirty="0" smtClean="0">
                <a:effectLst/>
                <a:latin typeface="Times New Roman"/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3861048"/>
            <a:ext cx="7376864" cy="1752600"/>
          </a:xfrm>
        </p:spPr>
        <p:txBody>
          <a:bodyPr>
            <a:normAutofit fontScale="92500" lnSpcReduction="10000"/>
          </a:bodyPr>
          <a:lstStyle/>
          <a:p>
            <a:pPr marL="4231005" algn="l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Выполнила: </a:t>
            </a:r>
            <a:endParaRPr lang="ru-RU" dirty="0" smtClean="0">
              <a:effectLst/>
              <a:latin typeface="Times New Roman"/>
              <a:ea typeface="Calibri"/>
              <a:cs typeface="Times New Roman"/>
            </a:endParaRPr>
          </a:p>
          <a:p>
            <a:pPr marL="4231005" algn="l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учащаяся  </a:t>
            </a:r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9 </a:t>
            </a:r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Б класса</a:t>
            </a:r>
          </a:p>
          <a:p>
            <a:pPr marL="4231005" algn="l">
              <a:spcAft>
                <a:spcPts val="0"/>
              </a:spcAft>
            </a:pPr>
            <a:r>
              <a:rPr lang="ru-RU" dirty="0" err="1" smtClean="0">
                <a:latin typeface="Times New Roman"/>
                <a:ea typeface="Calibri"/>
                <a:cs typeface="Times New Roman"/>
              </a:rPr>
              <a:t>Колмак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 Анна</a:t>
            </a:r>
            <a:endParaRPr lang="ru-RU" dirty="0" smtClean="0">
              <a:effectLst/>
              <a:latin typeface="Times New Roman"/>
              <a:ea typeface="Calibri"/>
              <a:cs typeface="Times New Roman"/>
            </a:endParaRPr>
          </a:p>
          <a:p>
            <a:pPr marL="4231005" algn="l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Руководитель: </a:t>
            </a:r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Емельянова М.М.</a:t>
            </a:r>
            <a:endParaRPr lang="ru-RU" dirty="0" smtClean="0">
              <a:effectLst/>
              <a:latin typeface="Times New Roman"/>
              <a:ea typeface="Calibri"/>
              <a:cs typeface="Times New Roman"/>
            </a:endParaRPr>
          </a:p>
          <a:p>
            <a:endParaRPr lang="ru-RU" dirty="0">
              <a:effectLst/>
              <a:latin typeface="Times New Roman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506532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861048"/>
            <a:ext cx="8003232" cy="1084982"/>
          </a:xfrm>
        </p:spPr>
        <p:txBody>
          <a:bodyPr>
            <a:noAutofit/>
          </a:bodyPr>
          <a:lstStyle/>
          <a:p>
            <a:pPr marL="450215" algn="l">
              <a:spcAft>
                <a:spcPts val="0"/>
              </a:spcAft>
            </a:pPr>
            <a:r>
              <a:rPr lang="ru-RU" sz="2000" dirty="0" smtClean="0">
                <a:effectLst/>
                <a:latin typeface="Times New Roman"/>
                <a:ea typeface="Calibri"/>
                <a:cs typeface="Times New Roman"/>
              </a:rPr>
              <a:t>Задачи:</a:t>
            </a:r>
            <a:br>
              <a:rPr lang="ru-RU" sz="2000" dirty="0" smtClean="0">
                <a:effectLst/>
                <a:latin typeface="Times New Roman"/>
                <a:ea typeface="Calibri"/>
                <a:cs typeface="Times New Roman"/>
              </a:rPr>
            </a:br>
            <a:r>
              <a:rPr lang="ru-RU" sz="2000" dirty="0" smtClean="0">
                <a:effectLst/>
                <a:latin typeface="Times New Roman"/>
                <a:ea typeface="Calibri"/>
                <a:cs typeface="Times New Roman"/>
              </a:rPr>
              <a:t>Изучить разновидности простудных заболеваний и методы их диагностики</a:t>
            </a:r>
            <a:br>
              <a:rPr lang="ru-RU" sz="2000" dirty="0" smtClean="0">
                <a:effectLst/>
                <a:latin typeface="Times New Roman"/>
                <a:ea typeface="Calibri"/>
                <a:cs typeface="Times New Roman"/>
              </a:rPr>
            </a:br>
            <a:r>
              <a:rPr lang="ru-RU" sz="2000" dirty="0" smtClean="0">
                <a:effectLst/>
                <a:latin typeface="Times New Roman"/>
                <a:ea typeface="Calibri"/>
                <a:cs typeface="Times New Roman"/>
              </a:rPr>
              <a:t>Изучить основные принципы лечения детских простудных заболеваний</a:t>
            </a:r>
            <a:br>
              <a:rPr lang="ru-RU" sz="2000" dirty="0" smtClean="0">
                <a:effectLst/>
                <a:latin typeface="Times New Roman"/>
                <a:ea typeface="Calibri"/>
                <a:cs typeface="Times New Roman"/>
              </a:rPr>
            </a:br>
            <a:r>
              <a:rPr lang="ru-RU" sz="2000" dirty="0" smtClean="0">
                <a:effectLst/>
                <a:latin typeface="Times New Roman"/>
                <a:ea typeface="Calibri"/>
                <a:cs typeface="Times New Roman"/>
              </a:rPr>
              <a:t>Узнать об эффективных методах профилактики простуды</a:t>
            </a:r>
            <a:br>
              <a:rPr lang="ru-RU" sz="2000" dirty="0" smtClean="0">
                <a:effectLst/>
                <a:latin typeface="Times New Roman"/>
                <a:ea typeface="Calibri"/>
                <a:cs typeface="Times New Roman"/>
              </a:rPr>
            </a:br>
            <a:r>
              <a:rPr lang="ru-RU" sz="2000" dirty="0" smtClean="0">
                <a:effectLst/>
                <a:latin typeface="Times New Roman"/>
                <a:ea typeface="Calibri"/>
                <a:cs typeface="Times New Roman"/>
              </a:rPr>
              <a:t>Изучить теоритические данные по исследованию эффективности препаратов от простуды.</a:t>
            </a:r>
            <a:br>
              <a:rPr lang="ru-RU" sz="2000" dirty="0" smtClean="0">
                <a:effectLst/>
                <a:latin typeface="Times New Roman"/>
                <a:ea typeface="Calibri"/>
                <a:cs typeface="Times New Roman"/>
              </a:rPr>
            </a:br>
            <a:r>
              <a:rPr lang="ru-RU" sz="2000" dirty="0" smtClean="0">
                <a:effectLst/>
                <a:latin typeface="Times New Roman"/>
                <a:ea typeface="Calibri"/>
                <a:cs typeface="Times New Roman"/>
              </a:rPr>
              <a:t>Провести анкетирование и выявить основные ошибки в домашнем лечении детей</a:t>
            </a:r>
            <a:br>
              <a:rPr lang="ru-RU" sz="2000" dirty="0" smtClean="0">
                <a:effectLst/>
                <a:latin typeface="Times New Roman"/>
                <a:ea typeface="Calibri"/>
                <a:cs typeface="Times New Roman"/>
              </a:rPr>
            </a:br>
            <a:r>
              <a:rPr lang="ru-RU" sz="2000" dirty="0" smtClean="0">
                <a:effectLst/>
                <a:latin typeface="Times New Roman"/>
                <a:ea typeface="Calibri"/>
                <a:cs typeface="Times New Roman"/>
              </a:rPr>
              <a:t>По итогам мониторинга создать брошюру в помощь родителям</a:t>
            </a:r>
            <a:r>
              <a:rPr lang="ru-RU" sz="3200" dirty="0" smtClean="0">
                <a:effectLst/>
                <a:latin typeface="Times New Roman"/>
                <a:ea typeface="Calibri"/>
                <a:cs typeface="Times New Roman"/>
              </a:rPr>
              <a:t/>
            </a:r>
            <a:br>
              <a:rPr lang="ru-RU" sz="3200" dirty="0" smtClean="0">
                <a:effectLst/>
                <a:latin typeface="Times New Roman"/>
                <a:ea typeface="Calibri"/>
                <a:cs typeface="Times New Roman"/>
              </a:rPr>
            </a:br>
            <a:r>
              <a:rPr lang="ru-RU" sz="3200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br>
              <a:rPr lang="ru-RU" sz="3200" dirty="0" smtClean="0">
                <a:effectLst/>
                <a:latin typeface="Times New Roman"/>
                <a:ea typeface="Calibri"/>
                <a:cs typeface="Times New Roman"/>
              </a:rPr>
            </a:b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260648"/>
            <a:ext cx="74888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215">
              <a:spcBef>
                <a:spcPct val="0"/>
              </a:spcBef>
            </a:pPr>
            <a:r>
              <a:rPr lang="ru-RU" sz="32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Цель проекта: изучение основных принципов диагностики и методов лечения простудных заболеваний у детей</a:t>
            </a:r>
            <a:r>
              <a:rPr lang="ru-RU" sz="32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3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9268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Простудные заболевания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78467"/>
            <a:ext cx="8496944" cy="4779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6988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Когда нужно пить антибиотики при простуде?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•	через 2–3 дня после начала болезни состояние пациента не улучшается, а только ухудшается;</a:t>
            </a:r>
          </a:p>
          <a:p>
            <a:pPr marL="0" indent="0">
              <a:buNone/>
            </a:pPr>
            <a:r>
              <a:rPr lang="ru-RU" dirty="0"/>
              <a:t>•	насморк усиливается, дышать носом сложно, выделения приобретают жёлтый или зелёный окрас;</a:t>
            </a:r>
          </a:p>
          <a:p>
            <a:pPr marL="0" indent="0">
              <a:buNone/>
            </a:pPr>
            <a:r>
              <a:rPr lang="ru-RU" dirty="0"/>
              <a:t>•	через 4–5 дней ОРЗ появляется глубокий кашель с большим количеством мокроты;</a:t>
            </a:r>
          </a:p>
          <a:p>
            <a:pPr marL="0" indent="0">
              <a:buNone/>
            </a:pPr>
            <a:r>
              <a:rPr lang="ru-RU" dirty="0"/>
              <a:t>•	резко повышается температура до 38 и более градусов.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8294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Иммуномодуляторы.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2" y="2276872"/>
            <a:ext cx="9116938" cy="4581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60068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Противовирусное </a:t>
            </a:r>
            <a:r>
              <a:rPr lang="ru-RU" dirty="0" smtClean="0"/>
              <a:t>лекарство.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348880"/>
            <a:ext cx="3600400" cy="4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348880"/>
            <a:ext cx="4102335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96044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Профилактика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132856"/>
            <a:ext cx="8532440" cy="4451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69379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Возрастные категории родителей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7070125"/>
              </p:ext>
            </p:extLst>
          </p:nvPr>
        </p:nvGraphicFramePr>
        <p:xfrm>
          <a:off x="457200" y="2132856"/>
          <a:ext cx="7931224" cy="39933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406610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Количество детей в семье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1192482"/>
              </p:ext>
            </p:extLst>
          </p:nvPr>
        </p:nvGraphicFramePr>
        <p:xfrm>
          <a:off x="467544" y="16288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353508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Возрастная группа детей.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9271989"/>
              </p:ext>
            </p:extLst>
          </p:nvPr>
        </p:nvGraphicFramePr>
        <p:xfrm>
          <a:off x="457200" y="2249488"/>
          <a:ext cx="8229600" cy="4324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776278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Частота заболевания </a:t>
            </a:r>
            <a:r>
              <a:rPr lang="ru-RU" dirty="0" smtClean="0"/>
              <a:t>детей.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450215" algn="ctr">
              <a:spcAft>
                <a:spcPts val="0"/>
              </a:spcAft>
            </a:pPr>
            <a:endParaRPr lang="ru-RU" dirty="0">
              <a:latin typeface="Times New Roman"/>
              <a:ea typeface="Calibri"/>
              <a:cs typeface="Times New Roman"/>
            </a:endParaRPr>
          </a:p>
          <a:p>
            <a:pPr indent="450215" algn="ctr">
              <a:spcAft>
                <a:spcPts val="0"/>
              </a:spcAft>
            </a:pPr>
            <a:endParaRPr lang="ru-RU" dirty="0">
              <a:latin typeface="Times New Roman"/>
              <a:ea typeface="Calibri"/>
              <a:cs typeface="Times New Roman"/>
            </a:endParaRPr>
          </a:p>
          <a:p>
            <a:endParaRPr lang="ru-RU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181508338"/>
              </p:ext>
            </p:extLst>
          </p:nvPr>
        </p:nvGraphicFramePr>
        <p:xfrm>
          <a:off x="467544" y="1628800"/>
          <a:ext cx="8496944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408452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Посещение </a:t>
            </a:r>
            <a:r>
              <a:rPr lang="ru-RU" dirty="0" smtClean="0"/>
              <a:t>врача.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450215" algn="ctr">
              <a:spcAft>
                <a:spcPts val="0"/>
              </a:spcAft>
              <a:tabLst>
                <a:tab pos="662305" algn="l"/>
                <a:tab pos="2969895" algn="ctr"/>
              </a:tabLst>
            </a:pPr>
            <a:endParaRPr lang="ru-RU" dirty="0">
              <a:latin typeface="Times New Roman"/>
              <a:ea typeface="Calibri"/>
              <a:cs typeface="Times New Roman"/>
            </a:endParaRPr>
          </a:p>
          <a:p>
            <a:pPr indent="450215" algn="ctr">
              <a:spcAft>
                <a:spcPts val="0"/>
              </a:spcAft>
              <a:tabLst>
                <a:tab pos="662305" algn="l"/>
                <a:tab pos="2969895" algn="ctr"/>
              </a:tabLst>
            </a:pPr>
            <a:endParaRPr lang="ru-RU" dirty="0">
              <a:latin typeface="Times New Roman"/>
              <a:ea typeface="Calibri"/>
              <a:cs typeface="Times New Roman"/>
            </a:endParaRPr>
          </a:p>
          <a:p>
            <a:endParaRPr lang="ru-RU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023909969"/>
              </p:ext>
            </p:extLst>
          </p:nvPr>
        </p:nvGraphicFramePr>
        <p:xfrm>
          <a:off x="467544" y="1484784"/>
          <a:ext cx="8136904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037679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Основания назначения врачом лечения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6473237"/>
              </p:ext>
            </p:extLst>
          </p:nvPr>
        </p:nvGraphicFramePr>
        <p:xfrm>
          <a:off x="457200" y="2249488"/>
          <a:ext cx="8229600" cy="4324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457127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dirty="0"/>
              <a:t>Покупка препаратов.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4485589"/>
              </p:ext>
            </p:extLst>
          </p:nvPr>
        </p:nvGraphicFramePr>
        <p:xfrm>
          <a:off x="457200" y="2249488"/>
          <a:ext cx="8229600" cy="4324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110390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Прием </a:t>
            </a:r>
            <a:r>
              <a:rPr lang="ru-RU" dirty="0" smtClean="0"/>
              <a:t>антибиотиков.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155255"/>
              </p:ext>
            </p:extLst>
          </p:nvPr>
        </p:nvGraphicFramePr>
        <p:xfrm>
          <a:off x="457200" y="2249488"/>
          <a:ext cx="8229600" cy="4324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916639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indent="450215">
              <a:tabLst>
                <a:tab pos="662305" algn="l"/>
                <a:tab pos="2969895" algn="ctr"/>
              </a:tabLst>
            </a:pPr>
            <a:r>
              <a:rPr lang="ru-RU" sz="4000" dirty="0" smtClean="0">
                <a:latin typeface="Times New Roman"/>
                <a:ea typeface="Calibri"/>
                <a:cs typeface="Times New Roman"/>
              </a:rPr>
              <a:t>Знания </a:t>
            </a:r>
            <a:r>
              <a:rPr lang="ru-RU" sz="4000" dirty="0">
                <a:latin typeface="Times New Roman"/>
                <a:ea typeface="Calibri"/>
                <a:cs typeface="Times New Roman"/>
              </a:rPr>
              <a:t>родителей о различии вирусной инфекции от бактериальной</a:t>
            </a:r>
            <a:r>
              <a:rPr lang="ru-RU" dirty="0">
                <a:latin typeface="Times New Roman"/>
                <a:ea typeface="Calibri"/>
                <a:cs typeface="Times New Roman"/>
              </a:rPr>
              <a:t>.</a:t>
            </a:r>
            <a:br>
              <a:rPr lang="ru-RU" dirty="0">
                <a:latin typeface="Times New Roman"/>
                <a:ea typeface="Calibri"/>
                <a:cs typeface="Times New Roman"/>
              </a:rPr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2322284"/>
              </p:ext>
            </p:extLst>
          </p:nvPr>
        </p:nvGraphicFramePr>
        <p:xfrm>
          <a:off x="457200" y="2249488"/>
          <a:ext cx="8229600" cy="4324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937175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b="1" dirty="0"/>
              <a:t>Выводы по результатам исследования</a:t>
            </a:r>
            <a:r>
              <a:rPr lang="ru-RU" dirty="0"/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/>
              <a:t>В ходе обработки анкетных данных я выяснила, что многие родители допускают следующие ошибки:</a:t>
            </a:r>
          </a:p>
          <a:p>
            <a:pPr marL="0" indent="0">
              <a:buNone/>
            </a:pPr>
            <a:r>
              <a:rPr lang="ru-RU" dirty="0"/>
              <a:t>•	При заболевании ребенка ставят диагноз самостоятельно</a:t>
            </a:r>
          </a:p>
          <a:p>
            <a:pPr marL="0" indent="0">
              <a:buNone/>
            </a:pPr>
            <a:r>
              <a:rPr lang="ru-RU" dirty="0"/>
              <a:t>•	Не настаивают на лабораторных исследованиях </a:t>
            </a:r>
          </a:p>
          <a:p>
            <a:pPr marL="0" indent="0">
              <a:buNone/>
            </a:pPr>
            <a:r>
              <a:rPr lang="ru-RU" dirty="0"/>
              <a:t>•	Не  имеют достаточных знаний о различиях детских заболеваний (в каком случае требуется незамедлительное обращение к врачу)</a:t>
            </a:r>
          </a:p>
          <a:p>
            <a:pPr marL="0" indent="0">
              <a:buNone/>
            </a:pPr>
            <a:r>
              <a:rPr lang="ru-RU" dirty="0"/>
              <a:t>•	Покупают и дают ребенку препараты не имеющие доказанной эффективности.</a:t>
            </a:r>
          </a:p>
          <a:p>
            <a:pPr marL="0" indent="0">
              <a:buNone/>
            </a:pPr>
            <a:r>
              <a:rPr lang="ru-RU" dirty="0"/>
              <a:t>  </a:t>
            </a:r>
            <a:r>
              <a:rPr lang="ru-RU" dirty="0" smtClean="0"/>
              <a:t>Таким </a:t>
            </a:r>
            <a:r>
              <a:rPr lang="ru-RU" dirty="0"/>
              <a:t>образом мною принято решение, что необходимо вести просветительскую работу в дошкольных и школьных учреждениях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71734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119</TotalTime>
  <Words>108</Words>
  <Application>Microsoft Office PowerPoint</Application>
  <PresentationFormat>Экран (4:3)</PresentationFormat>
  <Paragraphs>34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Calibri</vt:lpstr>
      <vt:lpstr>Georgia</vt:lpstr>
      <vt:lpstr>Times New Roman</vt:lpstr>
      <vt:lpstr>Trebuchet MS</vt:lpstr>
      <vt:lpstr>Wingdings 2</vt:lpstr>
      <vt:lpstr>Городская</vt:lpstr>
      <vt:lpstr>Проект по химии Простудные заболевания у детей: диагностика и лечения   </vt:lpstr>
      <vt:lpstr>Задачи: Изучить разновидности простудных заболеваний и методы их диагностики Изучить основные принципы лечения детских простудных заболеваний Узнать об эффективных методах профилактики простуды Изучить теоритические данные по исследованию эффективности препаратов от простуды. Провести анкетирование и выявить основные ошибки в домашнем лечении детей По итогам мониторинга создать брошюру в помощь родителям   </vt:lpstr>
      <vt:lpstr>Простудные заболевания</vt:lpstr>
      <vt:lpstr>Когда нужно пить антибиотики при простуде?</vt:lpstr>
      <vt:lpstr>Иммуномодуляторы.</vt:lpstr>
      <vt:lpstr>Противовирусное лекарство.</vt:lpstr>
      <vt:lpstr>Профилактика  </vt:lpstr>
      <vt:lpstr>Возрастные категории родителей</vt:lpstr>
      <vt:lpstr>Количество детей в семье</vt:lpstr>
      <vt:lpstr>Возрастная группа детей.</vt:lpstr>
      <vt:lpstr>Частота заболевания детей.</vt:lpstr>
      <vt:lpstr>Посещение врача.</vt:lpstr>
      <vt:lpstr>Основания назначения врачом лечения</vt:lpstr>
      <vt:lpstr> Покупка препаратов.</vt:lpstr>
      <vt:lpstr>Прием антибиотиков.</vt:lpstr>
      <vt:lpstr>Знания родителей о различии вирусной инфекции от бактериальной. </vt:lpstr>
      <vt:lpstr>Выводы по результатам исследования.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по химии Простудные заболевания у детей: диагностика и лечения   </dc:title>
  <dc:creator>kecha</dc:creator>
  <cp:lastModifiedBy>No Name</cp:lastModifiedBy>
  <cp:revision>10</cp:revision>
  <dcterms:created xsi:type="dcterms:W3CDTF">2020-04-18T09:59:34Z</dcterms:created>
  <dcterms:modified xsi:type="dcterms:W3CDTF">2021-10-27T16:52:52Z</dcterms:modified>
</cp:coreProperties>
</file>