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334" r:id="rId2"/>
    <p:sldId id="337" r:id="rId3"/>
    <p:sldId id="294" r:id="rId4"/>
    <p:sldId id="297" r:id="rId5"/>
    <p:sldId id="299" r:id="rId6"/>
    <p:sldId id="256" r:id="rId7"/>
    <p:sldId id="300" r:id="rId8"/>
    <p:sldId id="302" r:id="rId9"/>
    <p:sldId id="306" r:id="rId10"/>
    <p:sldId id="308" r:id="rId11"/>
    <p:sldId id="318" r:id="rId12"/>
    <p:sldId id="310" r:id="rId13"/>
    <p:sldId id="289" r:id="rId14"/>
    <p:sldId id="268" r:id="rId15"/>
    <p:sldId id="272" r:id="rId16"/>
    <p:sldId id="322" r:id="rId17"/>
    <p:sldId id="320" r:id="rId18"/>
    <p:sldId id="321" r:id="rId19"/>
    <p:sldId id="324" r:id="rId20"/>
    <p:sldId id="325" r:id="rId21"/>
    <p:sldId id="319" r:id="rId22"/>
    <p:sldId id="329" r:id="rId23"/>
    <p:sldId id="335" r:id="rId24"/>
    <p:sldId id="327" r:id="rId25"/>
    <p:sldId id="328" r:id="rId26"/>
    <p:sldId id="331" r:id="rId27"/>
    <p:sldId id="338" r:id="rId28"/>
    <p:sldId id="304" r:id="rId29"/>
    <p:sldId id="336" r:id="rId30"/>
    <p:sldId id="332" r:id="rId31"/>
    <p:sldId id="293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60"/>
  </p:normalViewPr>
  <p:slideViewPr>
    <p:cSldViewPr>
      <p:cViewPr>
        <p:scale>
          <a:sx n="75" d="100"/>
          <a:sy n="75" d="100"/>
        </p:scale>
        <p:origin x="-1656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29556C-DC35-4A5A-B9B8-46D8C2492705}" type="datetimeFigureOut">
              <a:rPr lang="ru-RU" smtClean="0"/>
              <a:t>14.11.2022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9DB170-3818-4655-AC50-FBBC505105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5483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9D52B0-808E-4AD4-94D0-5D797734C68F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641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14.11.2022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Фон для презентации растения - 66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56" y="0"/>
            <a:ext cx="91588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78920" y="2276872"/>
            <a:ext cx="52565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>
                    <a:lumMod val="10000"/>
                  </a:schemeClr>
                </a:solidFill>
                <a:latin typeface="Bahnschrift" panose="020B0502040204020203" pitchFamily="34" charset="0"/>
              </a:rPr>
              <a:t>Громко прозвенел звонок,</a:t>
            </a:r>
            <a:br>
              <a:rPr lang="ru-RU" sz="3200" dirty="0">
                <a:solidFill>
                  <a:schemeClr val="bg1">
                    <a:lumMod val="10000"/>
                  </a:schemeClr>
                </a:solidFill>
                <a:latin typeface="Bahnschrift" panose="020B0502040204020203" pitchFamily="34" charset="0"/>
              </a:rPr>
            </a:br>
            <a:r>
              <a:rPr lang="ru-RU" sz="3200" dirty="0">
                <a:solidFill>
                  <a:schemeClr val="bg1">
                    <a:lumMod val="10000"/>
                  </a:schemeClr>
                </a:solidFill>
                <a:latin typeface="Bahnschrift" panose="020B0502040204020203" pitchFamily="34" charset="0"/>
              </a:rPr>
              <a:t>Начинается урок.</a:t>
            </a:r>
            <a:br>
              <a:rPr lang="ru-RU" sz="3200" dirty="0">
                <a:solidFill>
                  <a:schemeClr val="bg1">
                    <a:lumMod val="10000"/>
                  </a:schemeClr>
                </a:solidFill>
                <a:latin typeface="Bahnschrift" panose="020B0502040204020203" pitchFamily="34" charset="0"/>
              </a:rPr>
            </a:br>
            <a:r>
              <a:rPr lang="ru-RU" sz="3200" dirty="0">
                <a:solidFill>
                  <a:schemeClr val="bg1">
                    <a:lumMod val="10000"/>
                  </a:schemeClr>
                </a:solidFill>
                <a:latin typeface="Bahnschrift" panose="020B0502040204020203" pitchFamily="34" charset="0"/>
              </a:rPr>
              <a:t>Наши ушки на макушке, </a:t>
            </a:r>
            <a:br>
              <a:rPr lang="ru-RU" sz="3200" dirty="0">
                <a:solidFill>
                  <a:schemeClr val="bg1">
                    <a:lumMod val="10000"/>
                  </a:schemeClr>
                </a:solidFill>
                <a:latin typeface="Bahnschrift" panose="020B0502040204020203" pitchFamily="34" charset="0"/>
              </a:rPr>
            </a:br>
            <a:r>
              <a:rPr lang="ru-RU" sz="3200" dirty="0">
                <a:solidFill>
                  <a:schemeClr val="bg1">
                    <a:lumMod val="10000"/>
                  </a:schemeClr>
                </a:solidFill>
                <a:latin typeface="Bahnschrift" panose="020B0502040204020203" pitchFamily="34" charset="0"/>
              </a:rPr>
              <a:t>Глазки широко открыты,</a:t>
            </a:r>
            <a:br>
              <a:rPr lang="ru-RU" sz="3200" dirty="0">
                <a:solidFill>
                  <a:schemeClr val="bg1">
                    <a:lumMod val="10000"/>
                  </a:schemeClr>
                </a:solidFill>
                <a:latin typeface="Bahnschrift" panose="020B0502040204020203" pitchFamily="34" charset="0"/>
              </a:rPr>
            </a:br>
            <a:r>
              <a:rPr lang="ru-RU" sz="3200" dirty="0">
                <a:solidFill>
                  <a:schemeClr val="bg1">
                    <a:lumMod val="10000"/>
                  </a:schemeClr>
                </a:solidFill>
                <a:latin typeface="Bahnschrift" panose="020B0502040204020203" pitchFamily="34" charset="0"/>
              </a:rPr>
              <a:t>Слушаем, запоминаем,</a:t>
            </a:r>
            <a:br>
              <a:rPr lang="ru-RU" sz="3200" dirty="0">
                <a:solidFill>
                  <a:schemeClr val="bg1">
                    <a:lumMod val="10000"/>
                  </a:schemeClr>
                </a:solidFill>
                <a:latin typeface="Bahnschrift" panose="020B0502040204020203" pitchFamily="34" charset="0"/>
              </a:rPr>
            </a:br>
            <a:r>
              <a:rPr lang="ru-RU" sz="3200" dirty="0">
                <a:solidFill>
                  <a:schemeClr val="bg1">
                    <a:lumMod val="10000"/>
                  </a:schemeClr>
                </a:solidFill>
                <a:latin typeface="Bahnschrift" panose="020B0502040204020203" pitchFamily="34" charset="0"/>
              </a:rPr>
              <a:t>Ни минуты не теряем! </a:t>
            </a:r>
          </a:p>
        </p:txBody>
      </p:sp>
      <p:pic>
        <p:nvPicPr>
          <p:cNvPr id="1030" name="Picture 6" descr="Колокольчик школь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12056">
            <a:off x="259638" y="3327580"/>
            <a:ext cx="1638547" cy="1798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043495" y="5661248"/>
            <a:ext cx="7469115" cy="76944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Настраиваемся на урок!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849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Компьютер\Desktop\Downloads\1637952452_54-krot-info-p-peizazh-rannyaya-zima-priroda-krasivo-foto-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9502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Проверка домашнего задания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какой стране мы живем?</a:t>
            </a:r>
          </a:p>
          <a:p>
            <a:r>
              <a:rPr lang="ru-RU" dirty="0" smtClean="0"/>
              <a:t>Какая природа в нашей местности (тундра, леса, степи)?</a:t>
            </a:r>
          </a:p>
          <a:p>
            <a:r>
              <a:rPr lang="ru-RU" dirty="0" smtClean="0"/>
              <a:t>Какие деревья растут в нашей местности?</a:t>
            </a:r>
          </a:p>
          <a:p>
            <a:r>
              <a:rPr lang="ru-RU" dirty="0" smtClean="0"/>
              <a:t>Какие кустарники растут в нашей местности?</a:t>
            </a:r>
          </a:p>
          <a:p>
            <a:r>
              <a:rPr lang="ru-RU" dirty="0" smtClean="0"/>
              <a:t>Богата или бедна растительность нашей </a:t>
            </a:r>
            <a:r>
              <a:rPr lang="ru-RU" dirty="0" smtClean="0"/>
              <a:t>местности</a:t>
            </a:r>
            <a:r>
              <a:rPr lang="ru-RU" dirty="0" smtClean="0"/>
              <a:t>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402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Отгадай слово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mtClean="0"/>
              <a:t>Она учит многих, хотя постоянно молчит.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mtClean="0"/>
              <a:t>Она может о чём-то рассказать, может задать тебе задачу, может отправить тебя в путешествие.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mtClean="0"/>
              <a:t>Её можно взять с собой, даже положить в портфель или убрать в шкаф.</a:t>
            </a:r>
          </a:p>
        </p:txBody>
      </p:sp>
    </p:spTree>
    <p:extLst>
      <p:ext uri="{BB962C8B-B14F-4D97-AF65-F5344CB8AC3E}">
        <p14:creationId xmlns:p14="http://schemas.microsoft.com/office/powerpoint/2010/main" val="3407253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08720"/>
            <a:ext cx="6768752" cy="5076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37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83768" y="3645024"/>
            <a:ext cx="6264696" cy="1340720"/>
          </a:xfrm>
        </p:spPr>
        <p:txBody>
          <a:bodyPr/>
          <a:lstStyle/>
          <a:p>
            <a:r>
              <a:rPr lang="ru-RU" sz="5400" dirty="0" smtClean="0">
                <a:solidFill>
                  <a:srgbClr val="FFFF00"/>
                </a:solidFill>
              </a:rPr>
              <a:t>Красная книга России и чувашской республики</a:t>
            </a:r>
            <a:endParaRPr lang="ru-RU" sz="5400" dirty="0">
              <a:solidFill>
                <a:srgbClr val="FFFF0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07504" y="692696"/>
            <a:ext cx="5114778" cy="1101248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Тема урока:</a:t>
            </a:r>
            <a:endParaRPr lang="ru-RU" sz="32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2997200"/>
            <a:ext cx="7772400" cy="1008063"/>
          </a:xfrm>
        </p:spPr>
        <p:txBody>
          <a:bodyPr/>
          <a:lstStyle/>
          <a:p>
            <a:pPr eaLnBrk="1" hangingPunct="1"/>
            <a:r>
              <a:rPr lang="ru-RU" altLang="ru-RU" smtClean="0">
                <a:solidFill>
                  <a:srgbClr val="FF0000"/>
                </a:solidFill>
              </a:rPr>
              <a:t>Что такое «Красная книга?».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295400" y="3933825"/>
            <a:ext cx="7848600" cy="2663825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ru-RU" altLang="ru-RU" b="1" smtClean="0">
                <a:solidFill>
                  <a:srgbClr val="0099FF"/>
                </a:solidFill>
              </a:rPr>
              <a:t>Я  знаю     !</a:t>
            </a:r>
          </a:p>
        </p:txBody>
      </p:sp>
      <p:pic>
        <p:nvPicPr>
          <p:cNvPr id="28676" name="Picture 5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476250"/>
            <a:ext cx="2376487" cy="2328863"/>
          </a:xfrm>
          <a:prstGeom prst="rect">
            <a:avLst/>
          </a:prstGeom>
          <a:noFill/>
          <a:ln w="38100">
            <a:solidFill>
              <a:srgbClr val="FF3B3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7" name="Рисунок 14" descr="j008904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221163"/>
            <a:ext cx="1882775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5795963" y="3789363"/>
            <a:ext cx="2549525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tabLst>
                <a:tab pos="-269875" algn="l"/>
              </a:tabLst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tabLst>
                <a:tab pos="-269875" algn="l"/>
              </a:tabLst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tabLst>
                <a:tab pos="-269875" algn="l"/>
              </a:tabLst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tabLst>
                <a:tab pos="-269875" algn="l"/>
              </a:tabLst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tabLst>
                <a:tab pos="-269875" algn="l"/>
              </a:tabLst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-269875" algn="l"/>
              </a:tabLs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-269875" algn="l"/>
              </a:tabLs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-269875" algn="l"/>
              </a:tabLs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-269875" algn="l"/>
              </a:tabLs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r>
              <a:rPr lang="ru-RU" altLang="ru-RU" sz="2400" b="1">
                <a:solidFill>
                  <a:srgbClr val="0070C0"/>
                </a:solidFill>
              </a:rPr>
              <a:t>Хочу узнать   </a:t>
            </a:r>
            <a:r>
              <a:rPr lang="ru-RU" altLang="ru-RU" sz="2400" b="1">
                <a:solidFill>
                  <a:srgbClr val="C00000"/>
                </a:solidFill>
              </a:rPr>
              <a:t>?</a:t>
            </a:r>
            <a:endParaRPr lang="ru-RU" altLang="ru-RU" sz="2400"/>
          </a:p>
          <a:p>
            <a:endParaRPr lang="ru-RU" altLang="ru-RU"/>
          </a:p>
        </p:txBody>
      </p:sp>
      <p:pic>
        <p:nvPicPr>
          <p:cNvPr id="28679" name="Рисунок 13" descr="j008895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373563"/>
            <a:ext cx="3598863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-284163" y="6688138"/>
            <a:ext cx="9144001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-269875" algn="l"/>
              </a:tabLst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tabLst>
                <a:tab pos="-269875" algn="l"/>
              </a:tabLst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tabLst>
                <a:tab pos="-269875" algn="l"/>
              </a:tabLst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tabLst>
                <a:tab pos="-269875" algn="l"/>
              </a:tabLst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tabLst>
                <a:tab pos="-269875" algn="l"/>
              </a:tabLst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-269875" algn="l"/>
              </a:tabLs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-269875" algn="l"/>
              </a:tabLs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-269875" algn="l"/>
              </a:tabLs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-269875" algn="l"/>
              </a:tabLs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6915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320675"/>
            <a:ext cx="7239000" cy="1143000"/>
          </a:xfrm>
        </p:spPr>
        <p:txBody>
          <a:bodyPr/>
          <a:lstStyle/>
          <a:p>
            <a:pPr eaLnBrk="1" hangingPunct="1"/>
            <a:r>
              <a:rPr lang="ru-RU" altLang="ru-RU" dirty="0" smtClean="0"/>
              <a:t>Красная книга</a:t>
            </a:r>
          </a:p>
        </p:txBody>
      </p:sp>
      <p:sp>
        <p:nvSpPr>
          <p:cNvPr id="30723" name="Объект 2"/>
          <p:cNvSpPr>
            <a:spLocks noGrp="1"/>
          </p:cNvSpPr>
          <p:nvPr>
            <p:ph idx="4294967295"/>
          </p:nvPr>
        </p:nvSpPr>
        <p:spPr>
          <a:xfrm>
            <a:off x="0" y="1609725"/>
            <a:ext cx="7239000" cy="4846638"/>
          </a:xfrm>
        </p:spPr>
        <p:txBody>
          <a:bodyPr/>
          <a:lstStyle/>
          <a:p>
            <a:pPr eaLnBrk="1" hangingPunct="1"/>
            <a:r>
              <a:rPr lang="ru-RU" altLang="ru-RU" sz="4000" u="sng" dirty="0" smtClean="0">
                <a:solidFill>
                  <a:schemeClr val="tx2"/>
                </a:solidFill>
              </a:rPr>
              <a:t>Какую информацию несёт:</a:t>
            </a:r>
          </a:p>
          <a:p>
            <a:pPr eaLnBrk="1" hangingPunct="1"/>
            <a:r>
              <a:rPr lang="ru-RU" altLang="ru-RU" sz="3200" dirty="0" smtClean="0">
                <a:solidFill>
                  <a:srgbClr val="0070C0"/>
                </a:solidFill>
              </a:rPr>
              <a:t> Информирует.</a:t>
            </a:r>
          </a:p>
          <a:p>
            <a:pPr eaLnBrk="1" hangingPunct="1"/>
            <a:r>
              <a:rPr lang="ru-RU" altLang="ru-RU" sz="3200" dirty="0" smtClean="0">
                <a:solidFill>
                  <a:srgbClr val="CC3300"/>
                </a:solidFill>
              </a:rPr>
              <a:t> Призывает.</a:t>
            </a:r>
          </a:p>
          <a:p>
            <a:pPr eaLnBrk="1" hangingPunct="1"/>
            <a:r>
              <a:rPr lang="ru-RU" altLang="ru-RU" sz="3200" dirty="0" smtClean="0">
                <a:solidFill>
                  <a:srgbClr val="FF0000"/>
                </a:solidFill>
              </a:rPr>
              <a:t> Предупреждает.</a:t>
            </a:r>
          </a:p>
          <a:p>
            <a:pPr eaLnBrk="1" hangingPunct="1"/>
            <a:r>
              <a:rPr lang="ru-RU" altLang="ru-RU" sz="3200" dirty="0" smtClean="0">
                <a:solidFill>
                  <a:srgbClr val="00B050"/>
                </a:solidFill>
              </a:rPr>
              <a:t>Советует.</a:t>
            </a:r>
          </a:p>
          <a:p>
            <a:pPr eaLnBrk="1" hangingPunct="1"/>
            <a:endParaRPr lang="ru-RU" altLang="ru-RU" dirty="0" smtClean="0"/>
          </a:p>
          <a:p>
            <a:pPr eaLnBrk="1" hangingPunct="1"/>
            <a:endParaRPr lang="ru-RU" altLang="ru-RU" dirty="0" smtClean="0"/>
          </a:p>
        </p:txBody>
      </p:sp>
      <p:pic>
        <p:nvPicPr>
          <p:cNvPr id="6146" name="Picture 2" descr="ЖИВОТНЫЕ КРАСНОЙ КНИГИ РОССИИ - Красная книга Росс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08920"/>
            <a:ext cx="2729348" cy="382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329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20675"/>
            <a:ext cx="72390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dirty="0" smtClean="0">
                <a:solidFill>
                  <a:srgbClr val="4D4D4D"/>
                </a:solidFill>
              </a:rPr>
              <a:t>Что такое «Красная книга»?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76675" y="1600200"/>
            <a:ext cx="5267325" cy="4525963"/>
          </a:xfrm>
          <a:solidFill>
            <a:srgbClr val="EAEAEA"/>
          </a:solidFill>
          <a:ln w="38100">
            <a:solidFill>
              <a:srgbClr val="4D4D4D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mtClean="0">
                <a:solidFill>
                  <a:srgbClr val="000000"/>
                </a:solidFill>
                <a:latin typeface="Comic Sans MS" pitchFamily="66" charset="0"/>
              </a:rPr>
              <a:t>   	Специальная комис-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mtClean="0">
                <a:solidFill>
                  <a:srgbClr val="000000"/>
                </a:solidFill>
                <a:latin typeface="Comic Sans MS" pitchFamily="66" charset="0"/>
              </a:rPr>
              <a:t>   сия составила список животных и растений, которые находятся на грани исчезновения, и список редких видов. Учёные решили назвать этот список Красной книгой.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556790"/>
            <a:ext cx="3419135" cy="488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6207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20675"/>
            <a:ext cx="72390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4000" smtClean="0">
                <a:solidFill>
                  <a:srgbClr val="333333"/>
                </a:solidFill>
              </a:rPr>
              <a:t>Почему книгу назвали именно «Красная книга»?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21138" y="1711325"/>
            <a:ext cx="5122862" cy="4525963"/>
          </a:xfrm>
          <a:solidFill>
            <a:srgbClr val="DDDDDD"/>
          </a:solidFill>
          <a:ln w="38100">
            <a:solidFill>
              <a:srgbClr val="4D4D4D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dirty="0" smtClean="0">
                <a:latin typeface="Comic Sans MS" pitchFamily="66" charset="0"/>
              </a:rPr>
              <a:t>	</a:t>
            </a:r>
            <a:r>
              <a:rPr lang="ru-RU" altLang="ru-RU" dirty="0" smtClean="0">
                <a:solidFill>
                  <a:srgbClr val="333333"/>
                </a:solidFill>
                <a:latin typeface="Comic Sans MS" pitchFamily="66" charset="0"/>
              </a:rPr>
              <a:t>Красный цвет – сигнал </a:t>
            </a:r>
            <a:r>
              <a:rPr lang="ru-RU" altLang="ru-RU" sz="32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itchFamily="66" charset="0"/>
              </a:rPr>
              <a:t>тревоги, опасности, предупреждения.</a:t>
            </a:r>
          </a:p>
          <a:p>
            <a:pPr eaLnBrk="1" hangingPunct="1">
              <a:buFontTx/>
              <a:buNone/>
            </a:pPr>
            <a:r>
              <a:rPr lang="ru-RU" altLang="ru-RU" dirty="0" smtClean="0">
                <a:solidFill>
                  <a:srgbClr val="333333"/>
                </a:solidFill>
                <a:latin typeface="Comic Sans MS" pitchFamily="66" charset="0"/>
              </a:rPr>
              <a:t>		Он, как красный сигнал светофора, предупреждает: </a:t>
            </a:r>
            <a:r>
              <a:rPr lang="ru-RU" alt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itchFamily="66" charset="0"/>
              </a:rPr>
              <a:t>«Осторожно! Может случиться беда».</a:t>
            </a:r>
          </a:p>
        </p:txBody>
      </p:sp>
      <p:pic>
        <p:nvPicPr>
          <p:cNvPr id="9218" name="Picture 2" descr="Книга: &quot;Красная книга. Растения России&quot; - Скалдина, Мелихова. Купить книгу,  читать рецензии | ISBN 978-5-699-59745-1 | Лабирин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3" y="1700808"/>
            <a:ext cx="3300112" cy="452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606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20675"/>
            <a:ext cx="72390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4000" smtClean="0">
                <a:solidFill>
                  <a:srgbClr val="333333"/>
                </a:solidFill>
              </a:rPr>
              <a:t>Для удобства пользования, страницы у книги цветные.</a:t>
            </a:r>
          </a:p>
        </p:txBody>
      </p:sp>
      <p:sp>
        <p:nvSpPr>
          <p:cNvPr id="88067" name="Document"/>
          <p:cNvSpPr>
            <a:spLocks noEditPoints="1" noChangeArrowheads="1"/>
          </p:cNvSpPr>
          <p:nvPr/>
        </p:nvSpPr>
        <p:spPr bwMode="auto">
          <a:xfrm>
            <a:off x="468313" y="1771650"/>
            <a:ext cx="1150937" cy="1512888"/>
          </a:xfrm>
          <a:custGeom>
            <a:avLst/>
            <a:gdLst>
              <a:gd name="T0" fmla="*/ 573177 w 21600"/>
              <a:gd name="T1" fmla="*/ 1515129 h 21600"/>
              <a:gd name="T2" fmla="*/ 4529 w 21600"/>
              <a:gd name="T3" fmla="*/ 759876 h 21600"/>
              <a:gd name="T4" fmla="*/ 573177 w 21600"/>
              <a:gd name="T5" fmla="*/ 5673 h 21600"/>
              <a:gd name="T6" fmla="*/ 1156585 w 21600"/>
              <a:gd name="T7" fmla="*/ 746078 h 21600"/>
              <a:gd name="T8" fmla="*/ 573177 w 21600"/>
              <a:gd name="T9" fmla="*/ 1515129 h 21600"/>
              <a:gd name="T10" fmla="*/ 0 w 21600"/>
              <a:gd name="T11" fmla="*/ 0 h 21600"/>
              <a:gd name="T12" fmla="*/ 1150937 w 21600"/>
              <a:gd name="T13" fmla="*/ 0 h 21600"/>
              <a:gd name="T14" fmla="*/ 1150937 w 21600"/>
              <a:gd name="T15" fmla="*/ 1512888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977 w 21600"/>
              <a:gd name="T25" fmla="*/ 818 h 21600"/>
              <a:gd name="T26" fmla="*/ 20622 w 21600"/>
              <a:gd name="T27" fmla="*/ 16429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8068" name="Document"/>
          <p:cNvSpPr>
            <a:spLocks noEditPoints="1" noChangeArrowheads="1"/>
          </p:cNvSpPr>
          <p:nvPr/>
        </p:nvSpPr>
        <p:spPr bwMode="auto">
          <a:xfrm>
            <a:off x="1763713" y="1771650"/>
            <a:ext cx="1150937" cy="1512888"/>
          </a:xfrm>
          <a:custGeom>
            <a:avLst/>
            <a:gdLst>
              <a:gd name="T0" fmla="*/ 573177 w 21600"/>
              <a:gd name="T1" fmla="*/ 1515129 h 21600"/>
              <a:gd name="T2" fmla="*/ 4529 w 21600"/>
              <a:gd name="T3" fmla="*/ 759876 h 21600"/>
              <a:gd name="T4" fmla="*/ 573177 w 21600"/>
              <a:gd name="T5" fmla="*/ 5673 h 21600"/>
              <a:gd name="T6" fmla="*/ 1156585 w 21600"/>
              <a:gd name="T7" fmla="*/ 746078 h 21600"/>
              <a:gd name="T8" fmla="*/ 573177 w 21600"/>
              <a:gd name="T9" fmla="*/ 1515129 h 21600"/>
              <a:gd name="T10" fmla="*/ 0 w 21600"/>
              <a:gd name="T11" fmla="*/ 0 h 21600"/>
              <a:gd name="T12" fmla="*/ 1150937 w 21600"/>
              <a:gd name="T13" fmla="*/ 0 h 21600"/>
              <a:gd name="T14" fmla="*/ 1150937 w 21600"/>
              <a:gd name="T15" fmla="*/ 1512888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977 w 21600"/>
              <a:gd name="T25" fmla="*/ 818 h 21600"/>
              <a:gd name="T26" fmla="*/ 20622 w 21600"/>
              <a:gd name="T27" fmla="*/ 16429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8069" name="Document"/>
          <p:cNvSpPr>
            <a:spLocks noEditPoints="1" noChangeArrowheads="1"/>
          </p:cNvSpPr>
          <p:nvPr/>
        </p:nvSpPr>
        <p:spPr bwMode="auto">
          <a:xfrm>
            <a:off x="3132138" y="1771650"/>
            <a:ext cx="1150937" cy="1512888"/>
          </a:xfrm>
          <a:custGeom>
            <a:avLst/>
            <a:gdLst>
              <a:gd name="T0" fmla="*/ 573177 w 21600"/>
              <a:gd name="T1" fmla="*/ 1515129 h 21600"/>
              <a:gd name="T2" fmla="*/ 4529 w 21600"/>
              <a:gd name="T3" fmla="*/ 759876 h 21600"/>
              <a:gd name="T4" fmla="*/ 573177 w 21600"/>
              <a:gd name="T5" fmla="*/ 5673 h 21600"/>
              <a:gd name="T6" fmla="*/ 1156585 w 21600"/>
              <a:gd name="T7" fmla="*/ 746078 h 21600"/>
              <a:gd name="T8" fmla="*/ 573177 w 21600"/>
              <a:gd name="T9" fmla="*/ 1515129 h 21600"/>
              <a:gd name="T10" fmla="*/ 0 w 21600"/>
              <a:gd name="T11" fmla="*/ 0 h 21600"/>
              <a:gd name="T12" fmla="*/ 1150937 w 21600"/>
              <a:gd name="T13" fmla="*/ 0 h 21600"/>
              <a:gd name="T14" fmla="*/ 1150937 w 21600"/>
              <a:gd name="T15" fmla="*/ 1512888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977 w 21600"/>
              <a:gd name="T25" fmla="*/ 818 h 21600"/>
              <a:gd name="T26" fmla="*/ 20622 w 21600"/>
              <a:gd name="T27" fmla="*/ 16429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8070" name="Document"/>
          <p:cNvSpPr>
            <a:spLocks noEditPoints="1" noChangeArrowheads="1"/>
          </p:cNvSpPr>
          <p:nvPr/>
        </p:nvSpPr>
        <p:spPr bwMode="auto">
          <a:xfrm>
            <a:off x="4573588" y="1771650"/>
            <a:ext cx="1150937" cy="1512888"/>
          </a:xfrm>
          <a:custGeom>
            <a:avLst/>
            <a:gdLst>
              <a:gd name="T0" fmla="*/ 573177 w 21600"/>
              <a:gd name="T1" fmla="*/ 1515129 h 21600"/>
              <a:gd name="T2" fmla="*/ 4529 w 21600"/>
              <a:gd name="T3" fmla="*/ 759876 h 21600"/>
              <a:gd name="T4" fmla="*/ 573177 w 21600"/>
              <a:gd name="T5" fmla="*/ 5673 h 21600"/>
              <a:gd name="T6" fmla="*/ 1156585 w 21600"/>
              <a:gd name="T7" fmla="*/ 746078 h 21600"/>
              <a:gd name="T8" fmla="*/ 573177 w 21600"/>
              <a:gd name="T9" fmla="*/ 1515129 h 21600"/>
              <a:gd name="T10" fmla="*/ 0 w 21600"/>
              <a:gd name="T11" fmla="*/ 0 h 21600"/>
              <a:gd name="T12" fmla="*/ 1150937 w 21600"/>
              <a:gd name="T13" fmla="*/ 0 h 21600"/>
              <a:gd name="T14" fmla="*/ 1150937 w 21600"/>
              <a:gd name="T15" fmla="*/ 1512888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977 w 21600"/>
              <a:gd name="T25" fmla="*/ 818 h 21600"/>
              <a:gd name="T26" fmla="*/ 20622 w 21600"/>
              <a:gd name="T27" fmla="*/ 16429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rgbClr val="DDDDD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8071" name="Document"/>
          <p:cNvSpPr>
            <a:spLocks noEditPoints="1" noChangeArrowheads="1"/>
          </p:cNvSpPr>
          <p:nvPr/>
        </p:nvSpPr>
        <p:spPr bwMode="auto">
          <a:xfrm>
            <a:off x="6013450" y="1771650"/>
            <a:ext cx="1150938" cy="1512888"/>
          </a:xfrm>
          <a:custGeom>
            <a:avLst/>
            <a:gdLst>
              <a:gd name="T0" fmla="*/ 573178 w 21600"/>
              <a:gd name="T1" fmla="*/ 1515129 h 21600"/>
              <a:gd name="T2" fmla="*/ 4529 w 21600"/>
              <a:gd name="T3" fmla="*/ 759876 h 21600"/>
              <a:gd name="T4" fmla="*/ 573178 w 21600"/>
              <a:gd name="T5" fmla="*/ 5673 h 21600"/>
              <a:gd name="T6" fmla="*/ 1156586 w 21600"/>
              <a:gd name="T7" fmla="*/ 746078 h 21600"/>
              <a:gd name="T8" fmla="*/ 573178 w 21600"/>
              <a:gd name="T9" fmla="*/ 1515129 h 21600"/>
              <a:gd name="T10" fmla="*/ 0 w 21600"/>
              <a:gd name="T11" fmla="*/ 0 h 21600"/>
              <a:gd name="T12" fmla="*/ 1150938 w 21600"/>
              <a:gd name="T13" fmla="*/ 0 h 21600"/>
              <a:gd name="T14" fmla="*/ 1150938 w 21600"/>
              <a:gd name="T15" fmla="*/ 1512888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977 w 21600"/>
              <a:gd name="T25" fmla="*/ 818 h 21600"/>
              <a:gd name="T26" fmla="*/ 20622 w 21600"/>
              <a:gd name="T27" fmla="*/ 16429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rgbClr val="00CC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8072" name="Document"/>
          <p:cNvSpPr>
            <a:spLocks noEditPoints="1" noChangeArrowheads="1"/>
          </p:cNvSpPr>
          <p:nvPr/>
        </p:nvSpPr>
        <p:spPr bwMode="auto">
          <a:xfrm>
            <a:off x="7451725" y="1771650"/>
            <a:ext cx="1150938" cy="1512888"/>
          </a:xfrm>
          <a:custGeom>
            <a:avLst/>
            <a:gdLst>
              <a:gd name="T0" fmla="*/ 573178 w 21600"/>
              <a:gd name="T1" fmla="*/ 1515129 h 21600"/>
              <a:gd name="T2" fmla="*/ 4529 w 21600"/>
              <a:gd name="T3" fmla="*/ 759876 h 21600"/>
              <a:gd name="T4" fmla="*/ 573178 w 21600"/>
              <a:gd name="T5" fmla="*/ 5673 h 21600"/>
              <a:gd name="T6" fmla="*/ 1156586 w 21600"/>
              <a:gd name="T7" fmla="*/ 746078 h 21600"/>
              <a:gd name="T8" fmla="*/ 573178 w 21600"/>
              <a:gd name="T9" fmla="*/ 1515129 h 21600"/>
              <a:gd name="T10" fmla="*/ 0 w 21600"/>
              <a:gd name="T11" fmla="*/ 0 h 21600"/>
              <a:gd name="T12" fmla="*/ 1150938 w 21600"/>
              <a:gd name="T13" fmla="*/ 0 h 21600"/>
              <a:gd name="T14" fmla="*/ 1150938 w 21600"/>
              <a:gd name="T15" fmla="*/ 1512888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977 w 21600"/>
              <a:gd name="T25" fmla="*/ 818 h 21600"/>
              <a:gd name="T26" fmla="*/ 20622 w 21600"/>
              <a:gd name="T27" fmla="*/ 16429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539750" y="3860800"/>
            <a:ext cx="8135938" cy="2284413"/>
          </a:xfrm>
          <a:prstGeom prst="rect">
            <a:avLst/>
          </a:prstGeom>
          <a:solidFill>
            <a:srgbClr val="DDDDDD"/>
          </a:solidFill>
          <a:ln w="57150">
            <a:solidFill>
              <a:srgbClr val="4D4D4D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ru-RU" altLang="ru-RU" sz="2800"/>
              <a:t>На </a:t>
            </a:r>
            <a:r>
              <a:rPr lang="ru-RU" altLang="ru-RU" sz="2800" u="sng">
                <a:solidFill>
                  <a:srgbClr val="FF0000"/>
                </a:solidFill>
              </a:rPr>
              <a:t>красных </a:t>
            </a:r>
            <a:r>
              <a:rPr lang="ru-RU" altLang="ru-RU" sz="2800"/>
              <a:t> листах помещены сведения </a:t>
            </a:r>
          </a:p>
          <a:p>
            <a:pPr algn="ctr" eaLnBrk="1" hangingPunct="1"/>
            <a:r>
              <a:rPr lang="ru-RU" altLang="ru-RU" sz="2800"/>
              <a:t>о видах, находящихся под угрозой </a:t>
            </a:r>
          </a:p>
          <a:p>
            <a:pPr algn="ctr" eaLnBrk="1" hangingPunct="1"/>
            <a:r>
              <a:rPr lang="ru-RU" altLang="ru-RU" sz="2800"/>
              <a:t>исчезновения и которые уже невозможно</a:t>
            </a:r>
          </a:p>
          <a:p>
            <a:pPr algn="ctr" eaLnBrk="1" hangingPunct="1"/>
            <a:r>
              <a:rPr lang="ru-RU" altLang="ru-RU" sz="2800"/>
              <a:t> спасти без введения специальных мер</a:t>
            </a:r>
          </a:p>
          <a:p>
            <a:pPr algn="ctr" eaLnBrk="1" hangingPunct="1"/>
            <a:r>
              <a:rPr lang="ru-RU" altLang="ru-RU" sz="2800"/>
              <a:t> охраны.</a:t>
            </a:r>
          </a:p>
        </p:txBody>
      </p:sp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971550" y="4005263"/>
            <a:ext cx="7243763" cy="1917700"/>
          </a:xfrm>
          <a:prstGeom prst="rect">
            <a:avLst/>
          </a:prstGeom>
          <a:solidFill>
            <a:srgbClr val="DDDDDD"/>
          </a:solidFill>
          <a:ln w="57150">
            <a:solidFill>
              <a:srgbClr val="333333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ru-RU" altLang="ru-RU" sz="2800"/>
              <a:t>На </a:t>
            </a:r>
            <a:r>
              <a:rPr lang="ru-RU" altLang="ru-RU" sz="2800" u="sng">
                <a:solidFill>
                  <a:srgbClr val="F6C700"/>
                </a:solidFill>
              </a:rPr>
              <a:t>желтых</a:t>
            </a:r>
            <a:r>
              <a:rPr lang="ru-RU" altLang="ru-RU" sz="2800">
                <a:solidFill>
                  <a:srgbClr val="F6C700"/>
                </a:solidFill>
              </a:rPr>
              <a:t> </a:t>
            </a:r>
            <a:r>
              <a:rPr lang="ru-RU" altLang="ru-RU" sz="2800"/>
              <a:t> листах— уязвимые виды.</a:t>
            </a:r>
          </a:p>
          <a:p>
            <a:pPr eaLnBrk="1" hangingPunct="1"/>
            <a:r>
              <a:rPr lang="ru-RU" altLang="ru-RU" sz="2800"/>
              <a:t> Эти виды встречаются в количествах </a:t>
            </a:r>
          </a:p>
          <a:p>
            <a:pPr eaLnBrk="1" hangingPunct="1"/>
            <a:r>
              <a:rPr lang="ru-RU" altLang="ru-RU" sz="2800"/>
              <a:t>достаточных для выживания, но их</a:t>
            </a:r>
          </a:p>
          <a:p>
            <a:pPr eaLnBrk="1" hangingPunct="1"/>
            <a:r>
              <a:rPr lang="ru-RU" altLang="ru-RU" sz="2800"/>
              <a:t> численность очень быстро сокращается</a:t>
            </a:r>
            <a:r>
              <a:rPr lang="ru-RU" altLang="ru-RU" sz="3200"/>
              <a:t>.</a:t>
            </a:r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323850" y="3789363"/>
            <a:ext cx="8542338" cy="2284412"/>
          </a:xfrm>
          <a:prstGeom prst="rect">
            <a:avLst/>
          </a:prstGeom>
          <a:solidFill>
            <a:srgbClr val="DDDDDD"/>
          </a:solidFill>
          <a:ln w="57150">
            <a:solidFill>
              <a:srgbClr val="333333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ru-RU" altLang="ru-RU" sz="2800"/>
              <a:t>На </a:t>
            </a:r>
            <a:r>
              <a:rPr lang="ru-RU" altLang="ru-RU" sz="2800" b="1" u="sng">
                <a:solidFill>
                  <a:schemeClr val="bg1"/>
                </a:solidFill>
              </a:rPr>
              <a:t>белых</a:t>
            </a:r>
            <a:r>
              <a:rPr lang="ru-RU" altLang="ru-RU" sz="2800"/>
              <a:t> листах помещены сведения </a:t>
            </a:r>
          </a:p>
          <a:p>
            <a:pPr algn="ctr" eaLnBrk="1" hangingPunct="1"/>
            <a:r>
              <a:rPr lang="ru-RU" altLang="ru-RU" sz="2800"/>
              <a:t>о редких видах растений и животных.</a:t>
            </a:r>
          </a:p>
          <a:p>
            <a:pPr algn="ctr" eaLnBrk="1" hangingPunct="1"/>
            <a:r>
              <a:rPr lang="ru-RU" altLang="ru-RU" sz="2800"/>
              <a:t>Эти виды не находятся под угрозой вымирания,</a:t>
            </a:r>
          </a:p>
          <a:p>
            <a:pPr algn="ctr" eaLnBrk="1" hangingPunct="1"/>
            <a:r>
              <a:rPr lang="ru-RU" altLang="ru-RU" sz="2800"/>
              <a:t>встречаются очень редко , на ограниченных </a:t>
            </a:r>
          </a:p>
          <a:p>
            <a:pPr algn="ctr" eaLnBrk="1" hangingPunct="1"/>
            <a:r>
              <a:rPr lang="ru-RU" altLang="ru-RU" sz="2800"/>
              <a:t>территориях, поэтому могут скоро исчезнуть</a:t>
            </a:r>
            <a:r>
              <a:rPr lang="ru-RU" altLang="ru-RU"/>
              <a:t>.</a:t>
            </a:r>
            <a:endParaRPr lang="ru-RU" altLang="ru-RU" sz="3200"/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323850" y="3789363"/>
            <a:ext cx="8624888" cy="2284412"/>
          </a:xfrm>
          <a:prstGeom prst="rect">
            <a:avLst/>
          </a:prstGeom>
          <a:solidFill>
            <a:srgbClr val="DDDDDD"/>
          </a:solidFill>
          <a:ln w="57150">
            <a:solidFill>
              <a:srgbClr val="333333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ru-RU" altLang="ru-RU" sz="2800"/>
              <a:t>На </a:t>
            </a:r>
            <a:r>
              <a:rPr lang="ru-RU" altLang="ru-RU" sz="2800" u="sng">
                <a:solidFill>
                  <a:srgbClr val="4D4D4D"/>
                </a:solidFill>
              </a:rPr>
              <a:t>серых</a:t>
            </a:r>
            <a:r>
              <a:rPr lang="ru-RU" altLang="ru-RU" sz="2800"/>
              <a:t> листах — сведения о мало изученных </a:t>
            </a:r>
          </a:p>
          <a:p>
            <a:pPr algn="ctr" eaLnBrk="1" hangingPunct="1"/>
            <a:r>
              <a:rPr lang="ru-RU" altLang="ru-RU" sz="2800"/>
              <a:t>и редких видах. Возможно, они находятся </a:t>
            </a:r>
          </a:p>
          <a:p>
            <a:pPr algn="ctr" eaLnBrk="1" hangingPunct="1"/>
            <a:r>
              <a:rPr lang="ru-RU" altLang="ru-RU" sz="2800"/>
              <a:t>под угрозой, но так как нет достаточной </a:t>
            </a:r>
          </a:p>
          <a:p>
            <a:pPr algn="ctr" eaLnBrk="1" hangingPunct="1"/>
            <a:r>
              <a:rPr lang="ru-RU" altLang="ru-RU" sz="2800"/>
              <a:t>информации, то нельзя оценить, к какой группе</a:t>
            </a:r>
          </a:p>
          <a:p>
            <a:pPr algn="ctr" eaLnBrk="1" hangingPunct="1"/>
            <a:r>
              <a:rPr lang="ru-RU" altLang="ru-RU" sz="2800"/>
              <a:t>они относятся.</a:t>
            </a:r>
          </a:p>
        </p:txBody>
      </p:sp>
      <p:sp>
        <p:nvSpPr>
          <p:cNvPr id="22547" name="Text Box 19"/>
          <p:cNvSpPr txBox="1">
            <a:spLocks noChangeArrowheads="1"/>
          </p:cNvSpPr>
          <p:nvPr/>
        </p:nvSpPr>
        <p:spPr bwMode="auto">
          <a:xfrm>
            <a:off x="1763713" y="4292600"/>
            <a:ext cx="5883275" cy="1430338"/>
          </a:xfrm>
          <a:prstGeom prst="rect">
            <a:avLst/>
          </a:prstGeom>
          <a:solidFill>
            <a:srgbClr val="DDDDDD"/>
          </a:solidFill>
          <a:ln w="57150">
            <a:solidFill>
              <a:srgbClr val="333333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ru-RU" altLang="ru-RU" sz="2800"/>
              <a:t>На </a:t>
            </a:r>
            <a:r>
              <a:rPr lang="ru-RU" altLang="ru-RU" sz="2800" u="sng">
                <a:solidFill>
                  <a:srgbClr val="00CC00"/>
                </a:solidFill>
              </a:rPr>
              <a:t>зеленых </a:t>
            </a:r>
            <a:r>
              <a:rPr lang="ru-RU" altLang="ru-RU" sz="2800"/>
              <a:t> листах — сведения </a:t>
            </a:r>
          </a:p>
          <a:p>
            <a:pPr algn="ctr" eaLnBrk="1" hangingPunct="1"/>
            <a:r>
              <a:rPr lang="ru-RU" altLang="ru-RU" sz="2800"/>
              <a:t>о восстановленных видах</a:t>
            </a:r>
          </a:p>
          <a:p>
            <a:pPr algn="ctr" eaLnBrk="1" hangingPunct="1"/>
            <a:r>
              <a:rPr lang="ru-RU" altLang="ru-RU" sz="2800"/>
              <a:t> и находящихся вне опасности.</a:t>
            </a:r>
            <a:r>
              <a:rPr lang="ru-RU" altLang="ru-RU"/>
              <a:t> </a:t>
            </a:r>
          </a:p>
        </p:txBody>
      </p:sp>
      <p:sp>
        <p:nvSpPr>
          <p:cNvPr id="22548" name="Text Box 20"/>
          <p:cNvSpPr txBox="1">
            <a:spLocks noChangeArrowheads="1"/>
          </p:cNvSpPr>
          <p:nvPr/>
        </p:nvSpPr>
        <p:spPr bwMode="auto">
          <a:xfrm>
            <a:off x="611188" y="4005263"/>
            <a:ext cx="7927975" cy="1611312"/>
          </a:xfrm>
          <a:prstGeom prst="rect">
            <a:avLst/>
          </a:prstGeom>
          <a:solidFill>
            <a:srgbClr val="DDDDDD"/>
          </a:solidFill>
          <a:ln w="57150">
            <a:solidFill>
              <a:srgbClr val="333333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ru-RU" altLang="ru-RU" sz="3200" u="sng"/>
              <a:t>Черными</a:t>
            </a:r>
            <a:r>
              <a:rPr lang="ru-RU" altLang="ru-RU" sz="3200"/>
              <a:t> страницы стали тогда, когда </a:t>
            </a:r>
          </a:p>
          <a:p>
            <a:pPr algn="ctr" eaLnBrk="1" hangingPunct="1"/>
            <a:r>
              <a:rPr lang="ru-RU" altLang="ru-RU" sz="3200"/>
              <a:t>вообще с лица Земли исчезли </a:t>
            </a:r>
          </a:p>
          <a:p>
            <a:pPr algn="ctr" eaLnBrk="1" hangingPunct="1"/>
            <a:r>
              <a:rPr lang="ru-RU" altLang="ru-RU" sz="3200"/>
              <a:t>некоторые виды. </a:t>
            </a:r>
          </a:p>
        </p:txBody>
      </p:sp>
    </p:spTree>
    <p:extLst>
      <p:ext uri="{BB962C8B-B14F-4D97-AF65-F5344CB8AC3E}">
        <p14:creationId xmlns:p14="http://schemas.microsoft.com/office/powerpoint/2010/main" val="3764456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3" grpId="0" animBg="1"/>
      <p:bldP spid="22543" grpId="1" animBg="1"/>
      <p:bldP spid="22544" grpId="0" animBg="1"/>
      <p:bldP spid="22544" grpId="1" animBg="1"/>
      <p:bldP spid="22545" grpId="0" animBg="1"/>
      <p:bldP spid="22545" grpId="1" animBg="1"/>
      <p:bldP spid="22546" grpId="0" animBg="1"/>
      <p:bldP spid="22546" grpId="1" animBg="1"/>
      <p:bldP spid="22547" grpId="0" animBg="1"/>
      <p:bldP spid="22547" grpId="1" animBg="1"/>
      <p:bldP spid="2254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0007285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620713"/>
            <a:ext cx="1771650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9" name="Oval 7"/>
          <p:cNvSpPr>
            <a:spLocks noChangeArrowheads="1"/>
          </p:cNvSpPr>
          <p:nvPr/>
        </p:nvSpPr>
        <p:spPr bwMode="auto">
          <a:xfrm>
            <a:off x="3779838" y="1125538"/>
            <a:ext cx="2735262" cy="1223962"/>
          </a:xfrm>
          <a:prstGeom prst="ellipse">
            <a:avLst/>
          </a:prstGeom>
          <a:solidFill>
            <a:srgbClr val="FFFF66"/>
          </a:solidFill>
          <a:ln w="38100">
            <a:solidFill>
              <a:srgbClr val="FF99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endParaRPr lang="ru-RU" altLang="ru-RU"/>
          </a:p>
        </p:txBody>
      </p:sp>
      <p:sp>
        <p:nvSpPr>
          <p:cNvPr id="54280" name="Oval 8"/>
          <p:cNvSpPr>
            <a:spLocks noChangeArrowheads="1"/>
          </p:cNvSpPr>
          <p:nvPr/>
        </p:nvSpPr>
        <p:spPr bwMode="auto">
          <a:xfrm>
            <a:off x="3779838" y="3933825"/>
            <a:ext cx="2736850" cy="1223963"/>
          </a:xfrm>
          <a:prstGeom prst="ellipse">
            <a:avLst/>
          </a:prstGeom>
          <a:solidFill>
            <a:schemeClr val="folHlink"/>
          </a:solidFill>
          <a:ln w="38100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4282" name="Text Box 10"/>
          <p:cNvSpPr txBox="1">
            <a:spLocks noChangeArrowheads="1"/>
          </p:cNvSpPr>
          <p:nvPr/>
        </p:nvSpPr>
        <p:spPr bwMode="auto">
          <a:xfrm>
            <a:off x="4067175" y="1268413"/>
            <a:ext cx="218122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en-US" altLang="ru-RU" sz="2800"/>
              <a:t>I</a:t>
            </a:r>
            <a:r>
              <a:rPr lang="ru-RU" altLang="ru-RU" sz="2800"/>
              <a:t> том – </a:t>
            </a:r>
          </a:p>
          <a:p>
            <a:pPr algn="ctr" eaLnBrk="1" hangingPunct="1"/>
            <a:r>
              <a:rPr lang="ru-RU" altLang="ru-RU" sz="2800"/>
              <a:t>Животные</a:t>
            </a:r>
            <a:r>
              <a:rPr lang="en-US" altLang="ru-RU" sz="2800"/>
              <a:t> </a:t>
            </a:r>
            <a:endParaRPr lang="ru-RU" altLang="ru-RU" sz="2800"/>
          </a:p>
        </p:txBody>
      </p:sp>
      <p:sp>
        <p:nvSpPr>
          <p:cNvPr id="54283" name="Text Box 11"/>
          <p:cNvSpPr txBox="1">
            <a:spLocks noChangeArrowheads="1"/>
          </p:cNvSpPr>
          <p:nvPr/>
        </p:nvSpPr>
        <p:spPr bwMode="auto">
          <a:xfrm>
            <a:off x="4284663" y="4076700"/>
            <a:ext cx="1871662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en-US" altLang="ru-RU" sz="2800"/>
              <a:t>II</a:t>
            </a:r>
            <a:r>
              <a:rPr lang="ru-RU" altLang="ru-RU" sz="2800"/>
              <a:t> том – </a:t>
            </a:r>
          </a:p>
          <a:p>
            <a:pPr algn="ctr" eaLnBrk="1" hangingPunct="1"/>
            <a:r>
              <a:rPr lang="ru-RU" altLang="ru-RU" sz="2800"/>
              <a:t>Растения</a:t>
            </a:r>
          </a:p>
        </p:txBody>
      </p:sp>
      <p:pic>
        <p:nvPicPr>
          <p:cNvPr id="54286" name="Picture 14" descr="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268413"/>
            <a:ext cx="2860675" cy="4010025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88" name="Picture 16" descr="p18_otskanirovano230420089-4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644900"/>
            <a:ext cx="1749425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9398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4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4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9" grpId="0" animBg="1"/>
      <p:bldP spid="54280" grpId="0" animBg="1"/>
      <p:bldP spid="54282" grpId="0"/>
      <p:bldP spid="5428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9792" y="533400"/>
            <a:ext cx="6444208" cy="5199856"/>
          </a:xfrm>
        </p:spPr>
        <p:txBody>
          <a:bodyPr/>
          <a:lstStyle/>
          <a:p>
            <a:pPr algn="ctr"/>
            <a:r>
              <a:rPr lang="ru-RU" sz="6000" dirty="0" smtClean="0"/>
              <a:t>Растения красной книги</a:t>
            </a:r>
            <a:br>
              <a:rPr lang="ru-RU" sz="6000" dirty="0" smtClean="0"/>
            </a:br>
            <a:r>
              <a:rPr lang="ru-RU" sz="6000" dirty="0" err="1" smtClean="0"/>
              <a:t>россии</a:t>
            </a: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ru-RU" sz="6000" dirty="0" smtClean="0"/>
              <a:t>(их </a:t>
            </a:r>
            <a:br>
              <a:rPr lang="ru-RU" sz="6000" dirty="0" smtClean="0"/>
            </a:br>
            <a:r>
              <a:rPr lang="ru-RU" sz="6000" dirty="0" smtClean="0"/>
              <a:t>БОЛЕЕ 500)</a:t>
            </a:r>
            <a:endParaRPr lang="ru-RU" sz="5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99392"/>
            <a:ext cx="4211960" cy="1340768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>венерин башмачок</a:t>
            </a:r>
            <a:endParaRPr lang="ru-RU" sz="4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howDBFile[1]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486" r="12486"/>
          <a:stretch>
            <a:fillRect/>
          </a:stretch>
        </p:blipFill>
        <p:spPr>
          <a:xfrm>
            <a:off x="611560" y="1250917"/>
            <a:ext cx="4206240" cy="4206240"/>
          </a:xfrm>
        </p:spPr>
      </p:pic>
      <p:pic>
        <p:nvPicPr>
          <p:cNvPr id="6" name="Picture 2" descr="http://www.gardenia.ru/pages/i/land002.jpg"/>
          <p:cNvPicPr>
            <a:picLocks noChangeAspect="1" noChangeArrowheads="1"/>
          </p:cNvPicPr>
          <p:nvPr/>
        </p:nvPicPr>
        <p:blipFill>
          <a:blip r:embed="rId3" cstate="print"/>
          <a:srcRect l="12486" r="12486"/>
          <a:stretch>
            <a:fillRect/>
          </a:stretch>
        </p:blipFill>
        <p:spPr bwMode="auto">
          <a:xfrm>
            <a:off x="5004048" y="1268760"/>
            <a:ext cx="4206240" cy="4206240"/>
          </a:xfrm>
          <a:prstGeom prst="rect">
            <a:avLst/>
          </a:prstGeom>
          <a:noFill/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5508104" y="116632"/>
            <a:ext cx="3429000" cy="1008112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1" kern="1200" cap="all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z="5400" smtClean="0"/>
              <a:t>Ландыш</a:t>
            </a:r>
            <a:endParaRPr lang="ru-RU" sz="54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3609" y="131665"/>
            <a:ext cx="4139952" cy="1412776"/>
          </a:xfrm>
        </p:spPr>
        <p:txBody>
          <a:bodyPr>
            <a:normAutofit/>
          </a:bodyPr>
          <a:lstStyle/>
          <a:p>
            <a:pPr algn="ctr"/>
            <a:r>
              <a:rPr lang="ru-RU" sz="4000" b="0" dirty="0" smtClean="0">
                <a:solidFill>
                  <a:schemeClr val="accent4">
                    <a:lumMod val="75000"/>
                  </a:schemeClr>
                </a:solidFill>
              </a:rPr>
              <a:t>Лотос </a:t>
            </a:r>
            <a:r>
              <a:rPr lang="ru-RU" sz="4000" b="0" dirty="0" err="1" smtClean="0">
                <a:solidFill>
                  <a:schemeClr val="accent4">
                    <a:lumMod val="75000"/>
                  </a:schemeClr>
                </a:solidFill>
              </a:rPr>
              <a:t>орехоносный</a:t>
            </a:r>
            <a:endParaRPr lang="ru-RU" sz="40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14338" name="Picture 2" descr="Лотос орехоносный: описание, сорта, использование, культивирова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0505">
            <a:off x="611560" y="1730528"/>
            <a:ext cx="4337423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932040" y="188640"/>
            <a:ext cx="4139952" cy="1412776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1" kern="1200" cap="all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4000" b="0" dirty="0" smtClean="0"/>
              <a:t>шафран</a:t>
            </a:r>
            <a:endParaRPr lang="ru-RU" sz="4000" dirty="0"/>
          </a:p>
        </p:txBody>
      </p:sp>
      <p:pic>
        <p:nvPicPr>
          <p:cNvPr id="14340" name="Picture 4" descr="Шафран или крокус посевной: описание, свойства, примен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226" y="1760571"/>
            <a:ext cx="3577580" cy="3577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0" y="116632"/>
            <a:ext cx="2958095" cy="864096"/>
          </a:xfrm>
        </p:spPr>
        <p:txBody>
          <a:bodyPr/>
          <a:lstStyle/>
          <a:p>
            <a:r>
              <a:rPr lang="ru-RU" dirty="0" smtClean="0"/>
              <a:t>женьшень</a:t>
            </a:r>
            <a:endParaRPr lang="ru-RU" dirty="0"/>
          </a:p>
        </p:txBody>
      </p:sp>
      <p:sp>
        <p:nvSpPr>
          <p:cNvPr id="4" name="Рисунок 3"/>
          <p:cNvSpPr>
            <a:spLocks noGrp="1"/>
          </p:cNvSpPr>
          <p:nvPr>
            <p:ph type="pic" idx="1"/>
          </p:nvPr>
        </p:nvSpPr>
        <p:spPr/>
      </p:sp>
      <p:pic>
        <p:nvPicPr>
          <p:cNvPr id="17410" name="Picture 2" descr="Женьшень (106 фото) » НА ДАЧЕ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090216"/>
            <a:ext cx="7802787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46322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-171400"/>
            <a:ext cx="2855310" cy="1211560"/>
          </a:xfrm>
        </p:spPr>
        <p:txBody>
          <a:bodyPr/>
          <a:lstStyle/>
          <a:p>
            <a:r>
              <a:rPr lang="ru-RU" dirty="0" smtClean="0"/>
              <a:t>Купальница европейская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Купальница европейская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75" r="1667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Кувшинка. Уход, выращивание, размножение, посадка. Хранение, зимовка.  Цветок. Для пруда, Водные растения. Фото — Ботанич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700808"/>
            <a:ext cx="3988653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5642727" y="332656"/>
            <a:ext cx="2855310" cy="121156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1" kern="1200" cap="all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dirty="0" smtClean="0"/>
              <a:t>Кувшинка белая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32625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2080" y="692696"/>
            <a:ext cx="3429000" cy="2057400"/>
          </a:xfrm>
        </p:spPr>
        <p:txBody>
          <a:bodyPr/>
          <a:lstStyle/>
          <a:p>
            <a:r>
              <a:rPr lang="ru-RU" dirty="0" smtClean="0"/>
              <a:t>Исчезающие Растения Чувашской республики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5292080" y="2924944"/>
            <a:ext cx="3359366" cy="3745766"/>
          </a:xfrm>
        </p:spPr>
        <p:txBody>
          <a:bodyPr>
            <a:normAutofit/>
          </a:bodyPr>
          <a:lstStyle/>
          <a:p>
            <a:r>
              <a:rPr lang="ru-RU" sz="2600" dirty="0" smtClean="0"/>
              <a:t>- Кубышка </a:t>
            </a:r>
            <a:r>
              <a:rPr lang="ru-RU" sz="2600" dirty="0"/>
              <a:t>малая</a:t>
            </a:r>
          </a:p>
          <a:p>
            <a:r>
              <a:rPr lang="ru-RU" sz="2600" dirty="0"/>
              <a:t>- Живокость высокая</a:t>
            </a:r>
          </a:p>
          <a:p>
            <a:r>
              <a:rPr lang="ru-RU" sz="2600" dirty="0"/>
              <a:t>- Клюква мелкоплодная</a:t>
            </a:r>
          </a:p>
          <a:p>
            <a:r>
              <a:rPr lang="ru-RU" sz="2600" dirty="0"/>
              <a:t>- Венерин башмачок</a:t>
            </a:r>
          </a:p>
          <a:p>
            <a:r>
              <a:rPr lang="ru-RU" sz="2600" dirty="0"/>
              <a:t>- Касатик</a:t>
            </a:r>
          </a:p>
          <a:p>
            <a:r>
              <a:rPr lang="ru-RU" sz="2600" dirty="0"/>
              <a:t>- Лилия </a:t>
            </a:r>
            <a:r>
              <a:rPr lang="ru-RU" sz="2600" dirty="0" err="1"/>
              <a:t>саранка</a:t>
            </a:r>
            <a:endParaRPr lang="ru-RU" sz="2600" dirty="0"/>
          </a:p>
          <a:p>
            <a:endParaRPr lang="ru-RU" dirty="0"/>
          </a:p>
        </p:txBody>
      </p:sp>
      <p:pic>
        <p:nvPicPr>
          <p:cNvPr id="16386" name="Picture 2" descr="Красная книга Чуваш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2561">
            <a:off x="1043609" y="912870"/>
            <a:ext cx="3024336" cy="4486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9598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Желтая кувшинка зацвела в Святом озере в парке &quot;Косинский&quot; - Новости -  МОЛНЕТ.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73" y="692694"/>
            <a:ext cx="5213096" cy="2947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479" y="-10286"/>
            <a:ext cx="503375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КУБЫШКА МАЛАЯ</a:t>
            </a:r>
            <a:endParaRPr lang="ru-RU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8436" name="Picture 4" descr="Природа Байкала | Живокость высока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8640"/>
            <a:ext cx="3301304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292079" y="5229200"/>
            <a:ext cx="399660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ЖИВОСКОСТЬ</a:t>
            </a:r>
          </a:p>
          <a:p>
            <a:pPr algn="ctr"/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ВЫСОКАЯ </a:t>
            </a:r>
            <a:endParaRPr lang="ru-RU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4293096"/>
            <a:ext cx="1891865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b="1" dirty="0" smtClean="0">
                <a:ln w="1905"/>
                <a:gradFill>
                  <a:gsLst>
                    <a:gs pos="0">
                      <a:srgbClr val="FA8D3D">
                        <a:shade val="20000"/>
                        <a:satMod val="200000"/>
                      </a:srgbClr>
                    </a:gs>
                    <a:gs pos="78000">
                      <a:srgbClr val="FA8D3D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A8D3D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КЛЮКВА</a:t>
            </a:r>
          </a:p>
          <a:p>
            <a:pPr lvl="0" algn="ctr"/>
            <a:r>
              <a:rPr lang="ru-RU" sz="2800" b="1" dirty="0" smtClean="0">
                <a:ln w="1905"/>
                <a:gradFill>
                  <a:gsLst>
                    <a:gs pos="0">
                      <a:srgbClr val="FA8D3D">
                        <a:shade val="20000"/>
                        <a:satMod val="200000"/>
                      </a:srgbClr>
                    </a:gs>
                    <a:gs pos="78000">
                      <a:srgbClr val="FA8D3D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A8D3D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МЕЛКО-</a:t>
            </a:r>
          </a:p>
          <a:p>
            <a:pPr lvl="0" algn="ctr"/>
            <a:r>
              <a:rPr lang="ru-RU" sz="2800" b="1" dirty="0" smtClean="0">
                <a:ln w="1905"/>
                <a:gradFill>
                  <a:gsLst>
                    <a:gs pos="0">
                      <a:srgbClr val="FA8D3D">
                        <a:shade val="20000"/>
                        <a:satMod val="200000"/>
                      </a:srgbClr>
                    </a:gs>
                    <a:gs pos="78000">
                      <a:srgbClr val="FA8D3D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A8D3D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ПЛОДНАЯ</a:t>
            </a:r>
            <a:endParaRPr lang="ru-RU" sz="2800" b="1" dirty="0">
              <a:ln w="1905"/>
              <a:gradFill>
                <a:gsLst>
                  <a:gs pos="0">
                    <a:srgbClr val="FA8D3D">
                      <a:shade val="20000"/>
                      <a:satMod val="200000"/>
                    </a:srgbClr>
                  </a:gs>
                  <a:gs pos="78000">
                    <a:srgbClr val="FA8D3D">
                      <a:tint val="90000"/>
                      <a:shade val="89000"/>
                      <a:satMod val="220000"/>
                    </a:srgbClr>
                  </a:gs>
                  <a:gs pos="100000">
                    <a:srgbClr val="FA8D3D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8440" name="Picture 8" descr="Лучшие сорта крупноплодной клюквы. Второе пришествие крупноплодной клюквы  Какая клюква полезнее крупная или мелка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742791"/>
            <a:ext cx="2905483" cy="2972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6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Венерин башмачок купить в питомнике растений с доставкой по Москве,  Московской области и России, рассада, выращивание, посадка и уход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Венерин башмачок купить в питомнике растений с доставкой по Москве,  Московской области и России, рассада, выращивание, посадка и уход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Венерин башмачок купить в питомнике растений с доставкой по Москве,  Московской области и России, рассада, выращивание, посадка и уход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84" y="1178976"/>
            <a:ext cx="4661163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-180528" y="-144463"/>
            <a:ext cx="417617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ВЕНЕРИН </a:t>
            </a:r>
          </a:p>
          <a:p>
            <a:pPr algn="ctr"/>
            <a:r>
              <a:rPr lang="ru-RU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БАШМАЧОК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AutoShape 9" descr="Касатик безлистный Iris aphylla | Красная книга России.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67" name="Picture 11" descr="Касатик (ирис) безлист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42972"/>
            <a:ext cx="4224469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885123" y="268682"/>
            <a:ext cx="403027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ИРИС-КАСАТИК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9469" name="Picture 13" descr="Ликбез по растениям: лилия саранка | Блоги | Краснотурьинск.инф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717032"/>
            <a:ext cx="4077236" cy="3057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87630" y="4869160"/>
            <a:ext cx="246093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ЛИЛИЯ </a:t>
            </a:r>
          </a:p>
          <a:p>
            <a:pPr algn="ctr"/>
            <a:r>
              <a:rPr lang="ru-RU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САРАНКА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44788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pptcloud.ru/system/slides/pics/001/271/749/original/Slide6.jpg?14802436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6583"/>
            <a:ext cx="7920880" cy="5940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64616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2" y="116632"/>
            <a:ext cx="878497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/>
              <a:t>В </a:t>
            </a:r>
            <a:r>
              <a:rPr lang="ru-RU" sz="4000" dirty="0" smtClean="0"/>
              <a:t>нашей республике </a:t>
            </a:r>
            <a:r>
              <a:rPr lang="ru-RU" sz="4000" dirty="0"/>
              <a:t>функционируют </a:t>
            </a:r>
            <a:r>
              <a:rPr lang="ru-RU" sz="4000" dirty="0">
                <a:solidFill>
                  <a:srgbClr val="FF0000"/>
                </a:solidFill>
              </a:rPr>
              <a:t>3 особо охраняемые природные </a:t>
            </a:r>
            <a:r>
              <a:rPr lang="ru-RU" sz="4000" dirty="0" smtClean="0">
                <a:solidFill>
                  <a:srgbClr val="FF0000"/>
                </a:solidFill>
              </a:rPr>
              <a:t>территории: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>
                <a:solidFill>
                  <a:srgbClr val="002060"/>
                </a:solidFill>
              </a:rPr>
              <a:t>1.Государственный природный заповедник «</a:t>
            </a:r>
            <a:r>
              <a:rPr lang="ru-RU" sz="4000" dirty="0" err="1">
                <a:solidFill>
                  <a:srgbClr val="002060"/>
                </a:solidFill>
              </a:rPr>
              <a:t>Присурский</a:t>
            </a:r>
            <a:r>
              <a:rPr lang="ru-RU" sz="4000" dirty="0">
                <a:solidFill>
                  <a:srgbClr val="002060"/>
                </a:solidFill>
              </a:rPr>
              <a:t/>
            </a:r>
            <a:br>
              <a:rPr lang="ru-RU" sz="4000" dirty="0">
                <a:solidFill>
                  <a:srgbClr val="002060"/>
                </a:solidFill>
              </a:rPr>
            </a:br>
            <a:r>
              <a:rPr lang="ru-RU" sz="4000" dirty="0"/>
              <a:t>2.Национальный парк «</a:t>
            </a:r>
            <a:r>
              <a:rPr lang="ru-RU" sz="4000" dirty="0" err="1" smtClean="0"/>
              <a:t>Чаваш</a:t>
            </a:r>
            <a:r>
              <a:rPr lang="ru-RU" sz="4000" dirty="0" smtClean="0"/>
              <a:t> </a:t>
            </a:r>
            <a:r>
              <a:rPr lang="ru-RU" sz="4000" dirty="0" err="1" smtClean="0"/>
              <a:t>вармане</a:t>
            </a:r>
            <a:r>
              <a:rPr lang="ru-RU" sz="4000" dirty="0"/>
              <a:t>»</a:t>
            </a:r>
            <a:br>
              <a:rPr lang="ru-RU" sz="4000" dirty="0"/>
            </a:br>
            <a:r>
              <a:rPr lang="ru-RU" sz="4000" dirty="0">
                <a:solidFill>
                  <a:srgbClr val="00B050"/>
                </a:solidFill>
              </a:rPr>
              <a:t>3.Природный парк «Заволжье».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7239648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Подборка физкультминуток для начальной школы. #физкультминутка@my_nachalka  | Я - Учитель начальной школы | ВКонтакт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24"/>
            <a:ext cx="9144000" cy="6849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04110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064" y="2060848"/>
            <a:ext cx="8568952" cy="230832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КАЖДЫЙ ИЗ НАС МОЖЕТ СДЕЛАТЬ ДЛЯ СОХРАНЕНИЯ РАСТЕНИЙ, ВКЛЮЧЕННЫХ В КРАСНУЮ КНИГУ? </a:t>
            </a:r>
          </a:p>
        </p:txBody>
      </p:sp>
    </p:spTree>
    <p:extLst>
      <p:ext uri="{BB962C8B-B14F-4D97-AF65-F5344CB8AC3E}">
        <p14:creationId xmlns:p14="http://schemas.microsoft.com/office/powerpoint/2010/main" val="3436284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196752"/>
            <a:ext cx="79928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Правила </a:t>
            </a:r>
            <a:r>
              <a:rPr lang="ru-RU" sz="3200" dirty="0">
                <a:solidFill>
                  <a:srgbClr val="002060"/>
                </a:solidFill>
              </a:rPr>
              <a:t>друзей природы</a:t>
            </a:r>
          </a:p>
          <a:p>
            <a:r>
              <a:rPr lang="ru-RU" sz="3200" dirty="0"/>
              <a:t>1. Не </a:t>
            </a:r>
            <a:r>
              <a:rPr lang="ru-RU" sz="3200" dirty="0" smtClean="0"/>
              <a:t>сори!</a:t>
            </a:r>
            <a:endParaRPr lang="ru-RU" sz="3200" dirty="0"/>
          </a:p>
          <a:p>
            <a:r>
              <a:rPr lang="ru-RU" sz="3200" dirty="0"/>
              <a:t>2. Не разжигай </a:t>
            </a:r>
            <a:r>
              <a:rPr lang="ru-RU" sz="3200" dirty="0" smtClean="0"/>
              <a:t>костёр!</a:t>
            </a:r>
            <a:endParaRPr lang="ru-RU" sz="3200" dirty="0"/>
          </a:p>
          <a:p>
            <a:r>
              <a:rPr lang="ru-RU" sz="3200" dirty="0"/>
              <a:t>3. Не ломай ветки деревьев и </a:t>
            </a:r>
            <a:r>
              <a:rPr lang="ru-RU" sz="3200" dirty="0" smtClean="0"/>
              <a:t>кустарников!</a:t>
            </a:r>
            <a:endParaRPr lang="ru-RU" sz="3200" dirty="0"/>
          </a:p>
          <a:p>
            <a:r>
              <a:rPr lang="ru-RU" sz="3200" dirty="0"/>
              <a:t>4. Не топчи траву и </a:t>
            </a:r>
            <a:r>
              <a:rPr lang="ru-RU" sz="3200" dirty="0" smtClean="0"/>
              <a:t>цветы!</a:t>
            </a:r>
            <a:endParaRPr lang="ru-RU" sz="3200" dirty="0"/>
          </a:p>
          <a:p>
            <a:r>
              <a:rPr lang="ru-RU" sz="3200" dirty="0"/>
              <a:t>5. Не лови диких животных и не уноси их </a:t>
            </a:r>
            <a:r>
              <a:rPr lang="ru-RU" sz="3200" dirty="0" smtClean="0"/>
              <a:t>домой!</a:t>
            </a:r>
            <a:endParaRPr lang="ru-RU" sz="3200" dirty="0"/>
          </a:p>
          <a:p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041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674673"/>
            <a:ext cx="753603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Выполнение заданий </a:t>
            </a:r>
          </a:p>
          <a:p>
            <a:pPr algn="ctr"/>
            <a:r>
              <a:rPr lang="ru-RU" sz="54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 рабочей тетради:</a:t>
            </a:r>
          </a:p>
          <a:p>
            <a:pPr algn="ctr"/>
            <a:r>
              <a:rPr lang="ru-RU" sz="5400" b="1" cap="none" spc="0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с. 31 </a:t>
            </a:r>
            <a:r>
              <a:rPr lang="ru-RU" sz="5400" b="1" cap="none" spc="0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№3</a:t>
            </a:r>
            <a:endParaRPr lang="ru-RU" sz="5400" b="1" cap="none" spc="0" dirty="0">
              <a:ln w="1905"/>
              <a:solidFill>
                <a:srgbClr val="00B0F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45159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276872"/>
            <a:ext cx="620875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«Найди название 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растения»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13126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0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20675"/>
            <a:ext cx="7239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Верно или нет?</a:t>
            </a:r>
          </a:p>
        </p:txBody>
      </p:sp>
      <p:sp>
        <p:nvSpPr>
          <p:cNvPr id="5150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7544" y="1700808"/>
            <a:ext cx="8229600" cy="4752975"/>
          </a:xfrm>
        </p:spPr>
        <p:txBody>
          <a:bodyPr/>
          <a:lstStyle/>
          <a:p>
            <a:pPr marL="609600" indent="-609600" eaLnBrk="1" hangingPunct="1">
              <a:buFontTx/>
              <a:buNone/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1.   Красная книга – это список исчезнувших   навсегда растений и животных.</a:t>
            </a:r>
          </a:p>
          <a:p>
            <a:pPr marL="609600" indent="-609600" eaLnBrk="1" hangingPunct="1">
              <a:buFontTx/>
              <a:buNone/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2.   Существует только одна Красная книга.</a:t>
            </a:r>
          </a:p>
          <a:p>
            <a:pPr marL="609600" indent="-609600" eaLnBrk="1" hangingPunct="1">
              <a:buFontTx/>
              <a:buNone/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3.   Красная книга хранится только в городе Чебоксары.</a:t>
            </a:r>
          </a:p>
          <a:p>
            <a:pPr marL="609600" indent="-609600" eaLnBrk="1" hangingPunct="1">
              <a:buFontTx/>
              <a:buNone/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4.   Человек виноват в том, что многие растения и животные стали редкими.</a:t>
            </a:r>
          </a:p>
          <a:p>
            <a:pPr marL="609600" indent="-609600" eaLnBrk="1" hangingPunct="1">
              <a:buFontTx/>
              <a:buNone/>
              <a:defRPr/>
            </a:pPr>
            <a: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5.   Красный цвет книги предупреждает об опасности. </a:t>
            </a:r>
          </a:p>
          <a:p>
            <a:pPr marL="609600" indent="-609600" eaLnBrk="1" hangingPunct="1">
              <a:buFontTx/>
              <a:buNone/>
              <a:defRPr/>
            </a:pPr>
            <a:endParaRPr lang="ru-RU" sz="28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231400" y="151984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</a:rPr>
              <a:t>итоги</a:t>
            </a:r>
            <a:endParaRPr lang="ru-RU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208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5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5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5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5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5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5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5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5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5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5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5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5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5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5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5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5075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763284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4800" dirty="0" smtClean="0">
                <a:solidFill>
                  <a:srgbClr val="002060"/>
                </a:solidFill>
              </a:rPr>
              <a:t>Какую тему мы изучали сегодня?</a:t>
            </a:r>
          </a:p>
          <a:p>
            <a:pPr marL="342900" indent="-342900">
              <a:buAutoNum type="arabicPeriod"/>
            </a:pPr>
            <a:r>
              <a:rPr lang="ru-RU" sz="4800" dirty="0" smtClean="0">
                <a:solidFill>
                  <a:srgbClr val="002060"/>
                </a:solidFill>
              </a:rPr>
              <a:t>Почему книга называется </a:t>
            </a:r>
            <a:r>
              <a:rPr lang="ru-RU" sz="4800" dirty="0" smtClean="0">
                <a:solidFill>
                  <a:schemeClr val="tx2"/>
                </a:solidFill>
              </a:rPr>
              <a:t>«Красной»?</a:t>
            </a:r>
          </a:p>
          <a:p>
            <a:pPr marL="342900" indent="-342900">
              <a:buAutoNum type="arabicPeriod"/>
            </a:pPr>
            <a:r>
              <a:rPr lang="ru-RU" sz="4800" dirty="0" smtClean="0">
                <a:solidFill>
                  <a:srgbClr val="002060"/>
                </a:solidFill>
              </a:rPr>
              <a:t>Какие правила нужно соблюдать на природе?</a:t>
            </a:r>
          </a:p>
          <a:p>
            <a:pPr marL="342900" indent="-342900">
              <a:buAutoNum type="arabicPeriod"/>
            </a:pP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0822350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268760"/>
            <a:ext cx="707597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Домашнее задание:</a:t>
            </a:r>
          </a:p>
          <a:p>
            <a:pPr marL="685800" indent="-685800" algn="ctr">
              <a:buFontTx/>
              <a:buChar char="-"/>
            </a:pPr>
            <a:r>
              <a:rPr lang="ru-RU" sz="4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</a:t>
            </a:r>
            <a:r>
              <a:rPr lang="ru-RU" sz="4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рочитать с. 46-48</a:t>
            </a:r>
          </a:p>
          <a:p>
            <a:pPr algn="ctr"/>
            <a:r>
              <a:rPr lang="ru-RU" sz="4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 в Р.Т. Выполнить № 1,5</a:t>
            </a:r>
            <a:endParaRPr lang="ru-RU" sz="4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43107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4624" y="1556792"/>
            <a:ext cx="9145016" cy="3789040"/>
          </a:xfrm>
          <a:ln>
            <a:solidFill>
              <a:srgbClr val="FFFF00"/>
            </a:solidFill>
          </a:ln>
        </p:spPr>
        <p:txBody>
          <a:bodyPr/>
          <a:lstStyle/>
          <a:p>
            <a: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Дерево, трава и птица </a:t>
            </a:r>
            <a:b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 всегда умеют защититься. </a:t>
            </a: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будут уничтожены они, </a:t>
            </a:r>
            <a:b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планете мы останемся одни</a:t>
            </a:r>
            <a:r>
              <a:rPr lang="ru-RU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Другая 5">
      <a:dk1>
        <a:sysClr val="windowText" lastClr="000000"/>
      </a:dk1>
      <a:lt1>
        <a:srgbClr val="E5E5E5"/>
      </a:lt1>
      <a:dk2>
        <a:srgbClr val="C00000"/>
      </a:dk2>
      <a:lt2>
        <a:srgbClr val="F4E7ED"/>
      </a:lt2>
      <a:accent1>
        <a:srgbClr val="FFFFFF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499</TotalTime>
  <Words>539</Words>
  <Application>Microsoft Office PowerPoint</Application>
  <PresentationFormat>Экран (4:3)</PresentationFormat>
  <Paragraphs>114</Paragraphs>
  <Slides>31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Изящная</vt:lpstr>
      <vt:lpstr>Презентация PowerPoint</vt:lpstr>
      <vt:lpstr>Презентация PowerPoint</vt:lpstr>
      <vt:lpstr>Проверка домашнего задания</vt:lpstr>
      <vt:lpstr>Отгадай слово</vt:lpstr>
      <vt:lpstr>Презентация PowerPoint</vt:lpstr>
      <vt:lpstr>Красная книга России и чувашской республики</vt:lpstr>
      <vt:lpstr>Что такое «Красная книга?».</vt:lpstr>
      <vt:lpstr>Красная книга</vt:lpstr>
      <vt:lpstr>Что такое «Красная книга»?</vt:lpstr>
      <vt:lpstr>Почему книгу назвали именно «Красная книга»?</vt:lpstr>
      <vt:lpstr>Для удобства пользования, страницы у книги цветные.</vt:lpstr>
      <vt:lpstr>Презентация PowerPoint</vt:lpstr>
      <vt:lpstr>Растения красной книги россии (их  БОЛЕЕ 500)</vt:lpstr>
      <vt:lpstr>венерин башмачок</vt:lpstr>
      <vt:lpstr>Лотос орехоносный</vt:lpstr>
      <vt:lpstr>женьшень</vt:lpstr>
      <vt:lpstr>Купальница европейская</vt:lpstr>
      <vt:lpstr>Исчезающие Растения Чувашской республики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Верно или нет?</vt:lpstr>
      <vt:lpstr>Презентация PowerPoint</vt:lpstr>
      <vt:lpstr>Презентация PowerPoint</vt:lpstr>
      <vt:lpstr>Дерево, трава и птица  Не всегда умеют защититься.  Если будут уничтожены они,  На планете мы останемся одни.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Красная книга</dc:title>
  <dc:creator>Bolshoy</dc:creator>
  <cp:lastModifiedBy>Компьютер</cp:lastModifiedBy>
  <cp:revision>63</cp:revision>
  <dcterms:created xsi:type="dcterms:W3CDTF">2013-03-22T15:43:08Z</dcterms:created>
  <dcterms:modified xsi:type="dcterms:W3CDTF">2022-11-14T07:10:24Z</dcterms:modified>
</cp:coreProperties>
</file>