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97" r:id="rId2"/>
    <p:sldId id="299" r:id="rId3"/>
    <p:sldId id="303" r:id="rId4"/>
    <p:sldId id="306" r:id="rId5"/>
    <p:sldId id="313" r:id="rId6"/>
    <p:sldId id="311" r:id="rId7"/>
    <p:sldId id="315" r:id="rId8"/>
    <p:sldId id="314" r:id="rId9"/>
    <p:sldId id="310" r:id="rId1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6600FF"/>
    <a:srgbClr val="007000"/>
    <a:srgbClr val="004200"/>
    <a:srgbClr val="B0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99" autoAdjust="0"/>
    <p:restoredTop sz="94660"/>
  </p:normalViewPr>
  <p:slideViewPr>
    <p:cSldViewPr>
      <p:cViewPr varScale="1">
        <p:scale>
          <a:sx n="110" d="100"/>
          <a:sy n="110" d="100"/>
        </p:scale>
        <p:origin x="1320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1872089-289C-4830-A008-9E86BF2223C7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9FB7A6F2-0CBA-410C-AB96-E23030D218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816219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0556B-EA45-442F-AE1B-846E4F323B5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2697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1D366-8DE8-4081-8E83-F43A42D3613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22883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67DC2-04F5-4066-9842-8CB44E7E8F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32540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09FA5-E751-46BF-8509-EB2BD3417B5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47447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5C45C-FE54-497A-8D0C-AF67205FC24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98084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C9E95-4D69-4BAB-BC6F-F0453D7707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4964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02FC9-2427-4C5F-BD42-35A4DA99DB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42755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FEB6C-1A0A-498F-886E-56D19C6F93E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63465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62C9D-74F5-4AED-A807-99D02C50C9A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5069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B903B-1B4B-4870-AE0A-5F70E7BA02C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96116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AD492-6D0F-489D-8CED-7ECD309B3F4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56098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D98DDE8-147B-4531-9DCB-A6056E7CA4E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100"/>
          </a:xfrm>
        </p:spPr>
        <p:txBody>
          <a:bodyPr/>
          <a:lstStyle/>
          <a:p>
            <a:r>
              <a:rPr lang="ru-RU" altLang="ru-RU" sz="3600" smtClean="0">
                <a:latin typeface="Arial Black" panose="020B0A04020102020204" pitchFamily="34" charset="0"/>
              </a:rPr>
              <a:t>Приоритетные направления в педагогической практике учителя начальных классов МБОУ СОШ № 4 г.о. Лобня Вержинской О.В</a:t>
            </a:r>
            <a:endParaRPr lang="ru-RU" altLang="ru-RU" sz="360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ru-RU" dirty="0" smtClean="0">
                <a:latin typeface="Arial Black" panose="020B0A04020102020204" pitchFamily="34" charset="0"/>
              </a:rPr>
              <a:t> </a:t>
            </a:r>
            <a:endParaRPr lang="ru-RU" dirty="0">
              <a:latin typeface="Arial Black" panose="020B0A040201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  <a:defRPr/>
            </a:pPr>
            <a:endParaRPr lang="ru-RU" sz="4000" b="1" dirty="0" smtClean="0"/>
          </a:p>
          <a:p>
            <a:pPr marL="0" indent="0" algn="ctr">
              <a:buFont typeface="Arial" panose="020B0604020202020204" pitchFamily="34" charset="0"/>
              <a:buNone/>
              <a:defRPr/>
            </a:pPr>
            <a:endParaRPr lang="ru-RU" sz="4000" b="1" dirty="0"/>
          </a:p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ru-RU" sz="4000" b="1" dirty="0" smtClean="0"/>
              <a:t>Формула успеха  обучения: </a:t>
            </a:r>
          </a:p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УВЛЕЧЕННОСТЬ + ВИДЕНИЕ + ДЕЙСТВИЕ = УСПЕХ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  <a:defRPr/>
            </a:pPr>
            <a:endParaRPr lang="ru-RU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>
                <a:latin typeface="Arial Black" panose="020B0A04020102020204" pitchFamily="34" charset="0"/>
              </a:rPr>
              <a:t>Педагогический проект:</a:t>
            </a: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ru-RU" altLang="ru-RU" b="1" dirty="0" smtClean="0"/>
              <a:t>«Формирование интеллектуальных умений через  развитие критического мышления».</a:t>
            </a:r>
          </a:p>
          <a:p>
            <a:pPr marL="0" indent="0" algn="just"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ru-RU" altLang="ru-RU" sz="2000" b="1" i="1" u="sng" dirty="0" smtClean="0">
                <a:solidFill>
                  <a:srgbClr val="C00000"/>
                </a:solidFill>
                <a:latin typeface="MS Sans Serif"/>
              </a:rPr>
              <a:t>Цель</a:t>
            </a:r>
            <a:r>
              <a:rPr lang="ru-RU" altLang="ru-RU" sz="2000" b="1" dirty="0" smtClean="0">
                <a:solidFill>
                  <a:srgbClr val="C00000"/>
                </a:solidFill>
                <a:latin typeface="MS Sans Serif"/>
              </a:rPr>
              <a:t>:</a:t>
            </a:r>
            <a:r>
              <a:rPr lang="ru-RU" altLang="ru-RU" sz="2000" b="1" dirty="0" smtClean="0">
                <a:latin typeface="MS Sans Serif"/>
              </a:rPr>
              <a:t> </a:t>
            </a:r>
            <a:r>
              <a:rPr lang="ru-RU" altLang="ru-RU" sz="2000" dirty="0" smtClean="0">
                <a:latin typeface="MS Sans Serif"/>
              </a:rPr>
              <a:t> сформировать модель работы по развитию критического мышления младших школьников для повышения их интеллектуального уровня.</a:t>
            </a:r>
          </a:p>
          <a:p>
            <a:pPr marL="0" indent="0" algn="just"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ru-RU" altLang="ru-RU" sz="2000" b="1" i="1" u="sng" dirty="0" smtClean="0">
                <a:solidFill>
                  <a:srgbClr val="C00000"/>
                </a:solidFill>
                <a:latin typeface="MS Sans Serif"/>
              </a:rPr>
              <a:t>Задачи для достижения поставленной цели:</a:t>
            </a:r>
            <a:endParaRPr lang="ru-RU" altLang="ru-RU" sz="2000" dirty="0" smtClean="0">
              <a:solidFill>
                <a:srgbClr val="C00000"/>
              </a:solidFill>
              <a:latin typeface="MS Sans Serif"/>
            </a:endParaRPr>
          </a:p>
          <a:p>
            <a:pPr marL="0" indent="0" algn="just"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ru-RU" altLang="ru-RU" sz="2000" dirty="0" smtClean="0">
                <a:latin typeface="MS Sans Serif"/>
              </a:rPr>
              <a:t>1. Изучить научную литературу по данной проблеме.</a:t>
            </a:r>
          </a:p>
          <a:p>
            <a:pPr marL="0" indent="0" algn="just"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ru-RU" altLang="ru-RU" sz="2000" dirty="0" smtClean="0">
                <a:latin typeface="MS Sans Serif"/>
              </a:rPr>
              <a:t>2. Формировать умений ориентироваться в источниках информации, находить, перерабатывать, передавать и принимать требуемую информацию.</a:t>
            </a:r>
          </a:p>
          <a:p>
            <a:pPr marL="0" indent="0" algn="just"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ru-RU" altLang="ru-RU" sz="2000" dirty="0" smtClean="0">
                <a:latin typeface="MS Sans Serif"/>
              </a:rPr>
              <a:t>3. Проведение различных внеурочных конкурсов, интеллектуальных игр, позволяющих учащимся повысить свой интеллектуальный уровень </a:t>
            </a:r>
          </a:p>
          <a:p>
            <a:pPr marL="0" indent="0" algn="just"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ru-RU" altLang="ru-RU" sz="2000" dirty="0" smtClean="0">
                <a:latin typeface="MS Sans Serif"/>
              </a:rPr>
              <a:t>4. Применить методы и приемы, которые способствуют развитию критического мышления младших школьников.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altLang="ru-RU" sz="1800" dirty="0" smtClean="0"/>
          </a:p>
        </p:txBody>
      </p:sp>
      <p:pic>
        <p:nvPicPr>
          <p:cNvPr id="4100" name="Picture 2" descr="http://razvitie-pro.ru/wp-content/uploads/bfi_thumb/-%D0%BA%D0%BD%D0%B8%D0%B3%D0%B0-%D0%B4%D0%BB%D1%8F-%D1%80%D0%BE%D0%B4%D0%B8%D1%82%D0%B5%D0%BB%D1%8F-2yq14j77a5v3hgenubrg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357188"/>
            <a:ext cx="604837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684213" y="-100013"/>
            <a:ext cx="7200900" cy="664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ts val="300"/>
              </a:spcBef>
            </a:pPr>
            <a:r>
              <a:rPr lang="ru-RU" altLang="ru-RU" dirty="0">
                <a:solidFill>
                  <a:srgbClr val="555555"/>
                </a:solidFill>
                <a:latin typeface="MS Sans Serif"/>
              </a:rPr>
              <a:t> </a:t>
            </a:r>
          </a:p>
          <a:p>
            <a:pPr algn="just" eaLnBrk="1" hangingPunct="1">
              <a:spcBef>
                <a:spcPts val="300"/>
              </a:spcBef>
            </a:pPr>
            <a:r>
              <a:rPr lang="ru-RU" altLang="ru-RU" sz="2000" b="1" i="1" u="sng" dirty="0">
                <a:solidFill>
                  <a:srgbClr val="C00000"/>
                </a:solidFill>
                <a:latin typeface="MS Sans Serif"/>
              </a:rPr>
              <a:t>Объект исследования</a:t>
            </a:r>
            <a:r>
              <a:rPr lang="ru-RU" altLang="ru-RU" sz="2000" i="1" dirty="0">
                <a:solidFill>
                  <a:srgbClr val="C00000"/>
                </a:solidFill>
                <a:latin typeface="MS Sans Serif"/>
              </a:rPr>
              <a:t>:</a:t>
            </a:r>
            <a:r>
              <a:rPr lang="ru-RU" altLang="ru-RU" sz="2000" i="1" dirty="0">
                <a:latin typeface="MS Sans Serif"/>
              </a:rPr>
              <a:t> </a:t>
            </a:r>
            <a:r>
              <a:rPr lang="ru-RU" altLang="ru-RU" sz="2000" dirty="0">
                <a:latin typeface="MS Sans Serif"/>
              </a:rPr>
              <a:t>технология критического мышления у младших школьников.</a:t>
            </a:r>
          </a:p>
          <a:p>
            <a:pPr algn="just" eaLnBrk="1" hangingPunct="1">
              <a:spcBef>
                <a:spcPts val="300"/>
              </a:spcBef>
            </a:pPr>
            <a:r>
              <a:rPr lang="ru-RU" altLang="ru-RU" sz="2000" b="1" i="1" u="sng" dirty="0">
                <a:solidFill>
                  <a:srgbClr val="C00000"/>
                </a:solidFill>
                <a:latin typeface="MS Sans Serif"/>
              </a:rPr>
              <a:t>Предмет исследования</a:t>
            </a:r>
            <a:r>
              <a:rPr lang="ru-RU" altLang="ru-RU" sz="2000" i="1" dirty="0">
                <a:solidFill>
                  <a:srgbClr val="C00000"/>
                </a:solidFill>
                <a:latin typeface="MS Sans Serif"/>
              </a:rPr>
              <a:t>:</a:t>
            </a:r>
            <a:r>
              <a:rPr lang="ru-RU" altLang="ru-RU" sz="2000" dirty="0">
                <a:latin typeface="MS Sans Serif"/>
              </a:rPr>
              <a:t> формирование интеллектуальных умений обучающихся через использование технологии критического мышления на разных стадиях урока (вызов, осмысление, рефлексия).</a:t>
            </a:r>
          </a:p>
          <a:p>
            <a:pPr algn="just" eaLnBrk="1" hangingPunct="1"/>
            <a:r>
              <a:rPr lang="ru-RU" altLang="ru-RU" sz="2000" b="1" i="1" u="sng" dirty="0">
                <a:solidFill>
                  <a:srgbClr val="C00000"/>
                </a:solidFill>
                <a:latin typeface="MS Sans Serif"/>
              </a:rPr>
              <a:t>Учебный предмет(ы), в рамках которого(</a:t>
            </a:r>
            <a:r>
              <a:rPr lang="ru-RU" altLang="ru-RU" sz="2000" b="1" i="1" u="sng" dirty="0" err="1">
                <a:solidFill>
                  <a:srgbClr val="C00000"/>
                </a:solidFill>
                <a:latin typeface="MS Sans Serif"/>
              </a:rPr>
              <a:t>ых</a:t>
            </a:r>
            <a:r>
              <a:rPr lang="ru-RU" altLang="ru-RU" sz="2000" b="1" i="1" u="sng" dirty="0">
                <a:solidFill>
                  <a:srgbClr val="C00000"/>
                </a:solidFill>
                <a:latin typeface="MS Sans Serif"/>
              </a:rPr>
              <a:t>) проводится </a:t>
            </a:r>
            <a:r>
              <a:rPr lang="ru-RU" altLang="ru-RU" sz="2000" b="1" i="1" u="sng" dirty="0">
                <a:latin typeface="MS Sans Serif"/>
              </a:rPr>
              <a:t>р</a:t>
            </a:r>
            <a:r>
              <a:rPr lang="ru-RU" altLang="ru-RU" sz="2000" dirty="0">
                <a:latin typeface="MS Sans Serif"/>
              </a:rPr>
              <a:t>абота по проекту: </a:t>
            </a:r>
            <a:r>
              <a:rPr lang="ru-RU" altLang="ru-RU" sz="2000" dirty="0" err="1">
                <a:latin typeface="MS Sans Serif"/>
              </a:rPr>
              <a:t>межпредметный</a:t>
            </a:r>
            <a:r>
              <a:rPr lang="ru-RU" altLang="ru-RU" sz="2000" dirty="0">
                <a:latin typeface="MS Sans Serif"/>
              </a:rPr>
              <a:t>.</a:t>
            </a:r>
          </a:p>
          <a:p>
            <a:pPr algn="just" eaLnBrk="1" hangingPunct="1"/>
            <a:r>
              <a:rPr lang="ru-RU" altLang="ru-RU" sz="2000" b="1" i="1" u="sng" dirty="0">
                <a:solidFill>
                  <a:srgbClr val="C00000"/>
                </a:solidFill>
                <a:latin typeface="MS Sans Serif"/>
              </a:rPr>
              <a:t>Проблемная ситуация:</a:t>
            </a:r>
            <a:r>
              <a:rPr lang="ru-RU" altLang="ru-RU" sz="2000" b="1" i="1" u="sng" dirty="0">
                <a:latin typeface="MS Sans Serif"/>
              </a:rPr>
              <a:t> </a:t>
            </a:r>
            <a:r>
              <a:rPr lang="ru-RU" altLang="ru-RU" sz="2000" dirty="0">
                <a:latin typeface="MS Sans Serif"/>
              </a:rPr>
              <a:t>недостаточные условия  для успешного  формирования и  применения интеллектуальных умений  младших школьников.</a:t>
            </a:r>
          </a:p>
          <a:p>
            <a:pPr algn="just" eaLnBrk="1" hangingPunct="1">
              <a:spcBef>
                <a:spcPts val="300"/>
              </a:spcBef>
            </a:pPr>
            <a:r>
              <a:rPr lang="ru-RU" altLang="ru-RU" sz="2000" b="1" i="1" u="sng" dirty="0">
                <a:solidFill>
                  <a:srgbClr val="C00000"/>
                </a:solidFill>
                <a:latin typeface="MS Sans Serif"/>
              </a:rPr>
              <a:t>Гипотеза</a:t>
            </a:r>
            <a:r>
              <a:rPr lang="ru-RU" altLang="ru-RU" sz="2000" i="1" u="sng" dirty="0">
                <a:solidFill>
                  <a:srgbClr val="C00000"/>
                </a:solidFill>
                <a:latin typeface="MS Sans Serif"/>
              </a:rPr>
              <a:t>:</a:t>
            </a:r>
            <a:r>
              <a:rPr lang="ru-RU" altLang="ru-RU" sz="2000" dirty="0">
                <a:latin typeface="MS Sans Serif"/>
              </a:rPr>
              <a:t> если использовать приёмы технологии развития критического мышления, то можно активизировать мыслительную деятельность обучающихся, что приведет к повышению интеллектуального уровня учащихся и качества образования по предмету, к повышению уровня мотивации обучающихся.</a:t>
            </a:r>
          </a:p>
          <a:p>
            <a:pPr algn="just" eaLnBrk="1" hangingPunct="1"/>
            <a:endParaRPr lang="ru-RU" altLang="ru-RU" sz="2000" dirty="0">
              <a:solidFill>
                <a:srgbClr val="555555"/>
              </a:solidFill>
              <a:latin typeface="MS Sans Serif"/>
            </a:endParaRPr>
          </a:p>
          <a:p>
            <a:pPr algn="just" eaLnBrk="1" hangingPunct="1"/>
            <a:endParaRPr lang="ru-RU" altLang="ru-RU" sz="2000" dirty="0">
              <a:solidFill>
                <a:srgbClr val="555555"/>
              </a:solidFill>
              <a:latin typeface="MS Sans Serif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950" y="474663"/>
            <a:ext cx="8280400" cy="60007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 eaLnBrk="1" hangingPunct="1">
              <a:defRPr/>
            </a:pPr>
            <a:r>
              <a:rPr lang="ru-RU" sz="2400" b="1" dirty="0">
                <a:solidFill>
                  <a:srgbClr val="C00000"/>
                </a:solidFill>
                <a:latin typeface="MS Sans Serif"/>
              </a:rPr>
              <a:t>Технология критического мышления, как и новые стандарты, должна научить школьников</a:t>
            </a:r>
            <a:r>
              <a:rPr lang="ru-RU" sz="2400" b="1" dirty="0">
                <a:latin typeface="MS Sans Serif"/>
              </a:rPr>
              <a:t>:</a:t>
            </a:r>
          </a:p>
          <a:p>
            <a:pPr indent="450215" algn="just" eaLnBrk="1" hangingPunct="1">
              <a:defRPr/>
            </a:pPr>
            <a:r>
              <a:rPr lang="ru-RU" sz="2400" dirty="0">
                <a:latin typeface="MS Sans Serif"/>
              </a:rPr>
              <a:t>1. Организации своей деятельности;</a:t>
            </a:r>
          </a:p>
          <a:p>
            <a:pPr indent="450215" algn="just" eaLnBrk="1" hangingPunct="1">
              <a:defRPr/>
            </a:pPr>
            <a:r>
              <a:rPr lang="ru-RU" sz="2400" dirty="0">
                <a:latin typeface="MS Sans Serif"/>
              </a:rPr>
              <a:t>2. Душевности и чуткости;</a:t>
            </a:r>
          </a:p>
          <a:p>
            <a:pPr indent="450215" algn="just" eaLnBrk="1" hangingPunct="1">
              <a:defRPr/>
            </a:pPr>
            <a:r>
              <a:rPr lang="ru-RU" sz="2400" dirty="0">
                <a:latin typeface="MS Sans Serif"/>
              </a:rPr>
              <a:t>3. Ощущению свободы и счастья бытия;</a:t>
            </a:r>
          </a:p>
          <a:p>
            <a:pPr indent="450215" algn="just" eaLnBrk="1" hangingPunct="1">
              <a:defRPr/>
            </a:pPr>
            <a:r>
              <a:rPr lang="ru-RU" sz="2400" dirty="0">
                <a:latin typeface="MS Sans Serif"/>
              </a:rPr>
              <a:t>4. Самореализации, сохранения ценностей;</a:t>
            </a:r>
          </a:p>
          <a:p>
            <a:pPr indent="450215" algn="just" eaLnBrk="1" hangingPunct="1">
              <a:defRPr/>
            </a:pPr>
            <a:r>
              <a:rPr lang="ru-RU" sz="2400" dirty="0">
                <a:latin typeface="MS Sans Serif"/>
              </a:rPr>
              <a:t>5. Пониманию себя и пониманию других;</a:t>
            </a:r>
          </a:p>
          <a:p>
            <a:pPr indent="450215" algn="just" eaLnBrk="1" hangingPunct="1">
              <a:defRPr/>
            </a:pPr>
            <a:r>
              <a:rPr lang="ru-RU" sz="2400" dirty="0">
                <a:latin typeface="MS Sans Serif"/>
              </a:rPr>
              <a:t>6. Умению мыслить;</a:t>
            </a:r>
          </a:p>
          <a:p>
            <a:pPr indent="450215" algn="just" eaLnBrk="1" hangingPunct="1">
              <a:defRPr/>
            </a:pPr>
            <a:r>
              <a:rPr lang="ru-RU" sz="2400" dirty="0">
                <a:latin typeface="MS Sans Serif"/>
              </a:rPr>
              <a:t>7. Формированию и отстаиванию своей точки зрения;</a:t>
            </a:r>
          </a:p>
          <a:p>
            <a:pPr indent="450215" algn="just" eaLnBrk="1" hangingPunct="1">
              <a:defRPr/>
            </a:pPr>
            <a:r>
              <a:rPr lang="ru-RU" sz="2400" dirty="0">
                <a:latin typeface="MS Sans Serif"/>
              </a:rPr>
              <a:t>8. Партнерские отношения;</a:t>
            </a:r>
          </a:p>
          <a:p>
            <a:pPr indent="450215" algn="just" eaLnBrk="1" hangingPunct="1">
              <a:defRPr/>
            </a:pPr>
            <a:r>
              <a:rPr lang="ru-RU" sz="2400" dirty="0">
                <a:latin typeface="MS Sans Serif"/>
              </a:rPr>
              <a:t>9. Умению сотрудничать;</a:t>
            </a:r>
          </a:p>
          <a:p>
            <a:pPr indent="450215" algn="just" eaLnBrk="1" hangingPunct="1">
              <a:defRPr/>
            </a:pPr>
            <a:r>
              <a:rPr lang="ru-RU" sz="2400" dirty="0">
                <a:latin typeface="MS Sans Serif"/>
              </a:rPr>
              <a:t>10. Гибкости мышления;</a:t>
            </a:r>
          </a:p>
          <a:p>
            <a:pPr indent="450215" algn="just" eaLnBrk="1" hangingPunct="1">
              <a:defRPr/>
            </a:pPr>
            <a:r>
              <a:rPr lang="ru-RU" sz="2400" dirty="0">
                <a:latin typeface="MS Sans Serif"/>
              </a:rPr>
              <a:t>11. Умению слушать;</a:t>
            </a:r>
          </a:p>
          <a:p>
            <a:pPr indent="450215" algn="just" eaLnBrk="1" hangingPunct="1">
              <a:defRPr/>
            </a:pPr>
            <a:r>
              <a:rPr lang="ru-RU" sz="2400" dirty="0">
                <a:latin typeface="MS Sans Serif"/>
              </a:rPr>
              <a:t>12. Мобильности;</a:t>
            </a:r>
          </a:p>
          <a:p>
            <a:pPr algn="just" eaLnBrk="1" hangingPunct="1">
              <a:defRPr/>
            </a:pPr>
            <a:r>
              <a:rPr lang="ru-RU" sz="2400" dirty="0">
                <a:latin typeface="MS Sans Serif"/>
              </a:rPr>
              <a:t>      13.Способности оценивать свои действия.    Рефлексии.</a:t>
            </a:r>
          </a:p>
        </p:txBody>
      </p:sp>
      <p:pic>
        <p:nvPicPr>
          <p:cNvPr id="6147" name="Picture 2" descr="http://razvitie-pro.ru/wp-content/uploads/bfi_thumb/-%D0%BA%D0%BD%D0%B8%D0%B3%D0%B0-%D0%B4%D0%BB%D1%8F-%D1%80%D0%BE%D0%B4%D0%B8%D1%82%D0%B5%D0%BB%D1%8F-2yq14j77a5v3hgenubrg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6725" y="908050"/>
            <a:ext cx="6048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smtClean="0">
                <a:solidFill>
                  <a:srgbClr val="C00000"/>
                </a:solidFill>
              </a:rPr>
              <a:t>Рабочий план реализации проекта</a:t>
            </a:r>
            <a:endParaRPr lang="ru-RU" altLang="ru-RU" smtClean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07950" y="1417638"/>
          <a:ext cx="9036051" cy="55691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2017"/>
                <a:gridCol w="3012017"/>
                <a:gridCol w="3012017"/>
              </a:tblGrid>
              <a:tr h="1310464"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 smtClean="0">
                          <a:effectLst/>
                        </a:rPr>
                        <a:t>Подготовительный</a:t>
                      </a:r>
                      <a:endParaRPr lang="ru-RU" sz="2000" dirty="0" smtClean="0">
                        <a:effectLst/>
                      </a:endParaRPr>
                    </a:p>
                    <a:p>
                      <a:pPr fontAlgn="base"/>
                      <a:r>
                        <a:rPr lang="ru-RU" sz="2000" dirty="0" smtClean="0">
                          <a:effectLst/>
                        </a:rPr>
                        <a:t> </a:t>
                      </a:r>
                    </a:p>
                    <a:p>
                      <a:endParaRPr lang="ru-RU" sz="2000" dirty="0"/>
                    </a:p>
                  </a:txBody>
                  <a:tcPr marL="91435" marR="91435" marT="45714" marB="45714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 smtClean="0">
                          <a:effectLst/>
                        </a:rPr>
                        <a:t>Основной (практический)</a:t>
                      </a:r>
                      <a:endParaRPr lang="ru-RU" sz="2000" dirty="0" smtClean="0">
                        <a:effectLst/>
                      </a:endParaRPr>
                    </a:p>
                    <a:p>
                      <a:pPr fontAlgn="base"/>
                      <a:r>
                        <a:rPr lang="ru-RU" sz="2000" dirty="0" smtClean="0">
                          <a:effectLst/>
                        </a:rPr>
                        <a:t> </a:t>
                      </a:r>
                    </a:p>
                    <a:p>
                      <a:endParaRPr lang="ru-RU" sz="2000" dirty="0"/>
                    </a:p>
                  </a:txBody>
                  <a:tcPr marL="91435" marR="91435" marT="45714" marB="45714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 smtClean="0">
                          <a:effectLst/>
                        </a:rPr>
                        <a:t>Обобщающий</a:t>
                      </a:r>
                      <a:endParaRPr lang="ru-RU" sz="2000" dirty="0" smtClean="0">
                        <a:effectLst/>
                      </a:endParaRPr>
                    </a:p>
                    <a:p>
                      <a:pPr fontAlgn="base"/>
                      <a:r>
                        <a:rPr lang="ru-RU" sz="2000" dirty="0" smtClean="0">
                          <a:effectLst/>
                        </a:rPr>
                        <a:t> </a:t>
                      </a:r>
                    </a:p>
                    <a:p>
                      <a:endParaRPr lang="ru-RU" sz="2000" dirty="0"/>
                    </a:p>
                  </a:txBody>
                  <a:tcPr marL="91435" marR="91435" marT="45714" marB="45714"/>
                </a:tc>
              </a:tr>
              <a:tr h="4258486"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 smtClean="0">
                          <a:effectLst/>
                        </a:rPr>
                        <a:t> </a:t>
                      </a:r>
                      <a:r>
                        <a:rPr lang="ru-RU" sz="2000" dirty="0" smtClean="0">
                          <a:effectLst/>
                        </a:rPr>
                        <a:t>Выявление уровня развития критического мышления. </a:t>
                      </a:r>
                    </a:p>
                    <a:p>
                      <a:pPr marL="0" indent="0" fontAlgn="base">
                        <a:buNone/>
                      </a:pPr>
                      <a:r>
                        <a:rPr lang="ru-RU" sz="2000" dirty="0" smtClean="0">
                          <a:effectLst/>
                        </a:rPr>
                        <a:t>Составление диагностических карт.</a:t>
                      </a:r>
                    </a:p>
                    <a:p>
                      <a:pPr indent="-228600" fontAlgn="base"/>
                      <a:r>
                        <a:rPr lang="ru-RU" sz="2000" dirty="0" smtClean="0">
                          <a:effectLst/>
                        </a:rPr>
                        <a:t>( Методики:</a:t>
                      </a:r>
                      <a:r>
                        <a:rPr lang="ru-RU" sz="2000" baseline="0" dirty="0" smtClean="0">
                          <a:effectLst/>
                        </a:rPr>
                        <a:t> «Нелепицы» (по Р.С. </a:t>
                      </a:r>
                      <a:r>
                        <a:rPr lang="ru-RU" sz="2000" baseline="0" dirty="0" err="1" smtClean="0">
                          <a:effectLst/>
                        </a:rPr>
                        <a:t>Немову</a:t>
                      </a:r>
                      <a:r>
                        <a:rPr lang="ru-RU" sz="2000" baseline="0" dirty="0" smtClean="0">
                          <a:effectLst/>
                        </a:rPr>
                        <a:t>) ,</a:t>
                      </a:r>
                    </a:p>
                    <a:p>
                      <a:pPr indent="-228600" fontAlgn="base"/>
                      <a:r>
                        <a:rPr lang="ru-RU" sz="2000" baseline="0" dirty="0" smtClean="0">
                          <a:effectLst/>
                        </a:rPr>
                        <a:t>« Исправление ошибок»,</a:t>
                      </a:r>
                    </a:p>
                    <a:p>
                      <a:pPr indent="-228600" fontAlgn="base"/>
                      <a:r>
                        <a:rPr lang="ru-RU" sz="2000" baseline="0" dirty="0" smtClean="0">
                          <a:effectLst/>
                        </a:rPr>
                        <a:t>«Простые аналоги») </a:t>
                      </a:r>
                    </a:p>
                    <a:p>
                      <a:pPr fontAlgn="base"/>
                      <a:endParaRPr lang="ru-RU" sz="2000" dirty="0" smtClean="0">
                        <a:effectLst/>
                      </a:endParaRPr>
                    </a:p>
                    <a:p>
                      <a:pPr fontAlgn="base"/>
                      <a:endParaRPr lang="ru-RU" sz="2000" dirty="0" smtClean="0">
                        <a:effectLst/>
                      </a:endParaRPr>
                    </a:p>
                    <a:p>
                      <a:endParaRPr lang="ru-RU" sz="2000" dirty="0"/>
                    </a:p>
                  </a:txBody>
                  <a:tcPr marL="91435" marR="91435" marT="45714" marB="45714"/>
                </a:tc>
                <a:tc>
                  <a:txBody>
                    <a:bodyPr/>
                    <a:lstStyle/>
                    <a:p>
                      <a:pPr indent="-228600" fontAlgn="base"/>
                      <a:r>
                        <a:rPr lang="ru-RU" sz="2000" dirty="0" smtClean="0">
                          <a:effectLst/>
                        </a:rPr>
                        <a:t>1.</a:t>
                      </a:r>
                      <a:r>
                        <a:rPr lang="ru-RU" sz="2000" baseline="0" dirty="0" smtClean="0">
                          <a:effectLst/>
                        </a:rPr>
                        <a:t> Р</a:t>
                      </a:r>
                      <a:r>
                        <a:rPr lang="ru-RU" sz="2000" dirty="0" smtClean="0">
                          <a:effectLst/>
                        </a:rPr>
                        <a:t>азработка и проведение системы уроков, игр, конкурсов.</a:t>
                      </a:r>
                    </a:p>
                    <a:p>
                      <a:pPr indent="-228600" fontAlgn="base"/>
                      <a:r>
                        <a:rPr lang="ru-RU" sz="2000" dirty="0" smtClean="0">
                          <a:effectLst/>
                        </a:rPr>
                        <a:t>2.</a:t>
                      </a:r>
                      <a:r>
                        <a:rPr lang="ru-RU" sz="2000" baseline="0" dirty="0" smtClean="0">
                          <a:effectLst/>
                        </a:rPr>
                        <a:t> Р</a:t>
                      </a:r>
                      <a:r>
                        <a:rPr lang="ru-RU" sz="2000" dirty="0" smtClean="0">
                          <a:effectLst/>
                        </a:rPr>
                        <a:t>абота с родителями.</a:t>
                      </a:r>
                    </a:p>
                    <a:p>
                      <a:endParaRPr lang="ru-RU" sz="2000" dirty="0"/>
                    </a:p>
                  </a:txBody>
                  <a:tcPr marL="91435" marR="91435" marT="45714" marB="45714"/>
                </a:tc>
                <a:tc>
                  <a:txBody>
                    <a:bodyPr/>
                    <a:lstStyle/>
                    <a:p>
                      <a:pPr indent="-228600" fontAlgn="base"/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</a:rPr>
                        <a:t>  1.  </a:t>
                      </a:r>
                      <a:r>
                        <a:rPr lang="ru-RU" sz="2000" dirty="0" smtClean="0">
                          <a:effectLst/>
                        </a:rPr>
                        <a:t>Анализ достигнутых результатов </a:t>
                      </a:r>
                    </a:p>
                    <a:p>
                      <a:pPr indent="-228600" fontAlgn="base"/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</a:rPr>
                        <a:t>  2.  </a:t>
                      </a:r>
                      <a:r>
                        <a:rPr lang="ru-RU" sz="2000" dirty="0" smtClean="0">
                          <a:effectLst/>
                        </a:rPr>
                        <a:t>Соотношение результатов  реализации программы с поставленными целью  и задачами</a:t>
                      </a:r>
                    </a:p>
                    <a:p>
                      <a:pPr indent="-228600" fontAlgn="base"/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</a:rPr>
                        <a:t>3.  </a:t>
                      </a:r>
                      <a:r>
                        <a:rPr lang="ru-RU" sz="2000" dirty="0" smtClean="0">
                          <a:effectLst/>
                        </a:rPr>
                        <a:t>Определение перспектив и путей дальнейшего развития критического мышления младших школьников.</a:t>
                      </a:r>
                      <a:endParaRPr lang="ru-RU" sz="2000" dirty="0">
                        <a:effectLst/>
                      </a:endParaRPr>
                    </a:p>
                  </a:txBody>
                  <a:tcPr marL="91435" marR="91435" marT="45714" marB="45714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60375" y="211138"/>
            <a:ext cx="8229600" cy="1122362"/>
          </a:xfrm>
        </p:spPr>
        <p:txBody>
          <a:bodyPr/>
          <a:lstStyle/>
          <a:p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smtClean="0">
                <a:solidFill>
                  <a:srgbClr val="C00000"/>
                </a:solidFill>
              </a:rPr>
              <a:t>Уровень сформированности критического мышления на начало учебного года</a:t>
            </a:r>
          </a:p>
        </p:txBody>
      </p:sp>
      <p:sp>
        <p:nvSpPr>
          <p:cNvPr id="819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ru-RU" altLang="ru-RU" smtClean="0"/>
              <a:t> </a:t>
            </a:r>
          </a:p>
        </p:txBody>
      </p:sp>
      <p:graphicFrame>
        <p:nvGraphicFramePr>
          <p:cNvPr id="93" name="Таблица 92"/>
          <p:cNvGraphicFramePr>
            <a:graphicFrameLocks noGrp="1"/>
          </p:cNvGraphicFramePr>
          <p:nvPr/>
        </p:nvGraphicFramePr>
        <p:xfrm>
          <a:off x="755650" y="2133600"/>
          <a:ext cx="7931150" cy="35274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5575"/>
                <a:gridCol w="3965575"/>
              </a:tblGrid>
              <a:tr h="835443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Уровни</a:t>
                      </a:r>
                      <a:endParaRPr lang="ru-RU" sz="3200" dirty="0"/>
                    </a:p>
                  </a:txBody>
                  <a:tcPr marL="91439" marR="91439"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2В класс</a:t>
                      </a:r>
                      <a:endParaRPr lang="ru-RU" sz="3200" dirty="0"/>
                    </a:p>
                  </a:txBody>
                  <a:tcPr marL="91439" marR="91439" marT="45707" marB="45707"/>
                </a:tc>
              </a:tr>
              <a:tr h="1021097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Высокий </a:t>
                      </a:r>
                      <a:endParaRPr lang="ru-RU" sz="3200" dirty="0"/>
                    </a:p>
                  </a:txBody>
                  <a:tcPr marL="91439" marR="91439"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6</a:t>
                      </a:r>
                      <a:r>
                        <a:rPr lang="ru-RU" sz="3200" baseline="0" dirty="0" smtClean="0"/>
                        <a:t> (19 %)</a:t>
                      </a:r>
                      <a:endParaRPr lang="ru-RU" sz="3200" dirty="0"/>
                    </a:p>
                  </a:txBody>
                  <a:tcPr marL="91439" marR="91439" marT="45707" marB="45707"/>
                </a:tc>
              </a:tr>
              <a:tr h="835443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Средний </a:t>
                      </a:r>
                      <a:endParaRPr lang="ru-RU" sz="3200" dirty="0"/>
                    </a:p>
                  </a:txBody>
                  <a:tcPr marL="91439" marR="91439"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14 (44 %)</a:t>
                      </a:r>
                      <a:endParaRPr lang="ru-RU" sz="3200" dirty="0"/>
                    </a:p>
                  </a:txBody>
                  <a:tcPr marL="91439" marR="91439" marT="45707" marB="45707"/>
                </a:tc>
              </a:tr>
              <a:tr h="835443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Низкий</a:t>
                      </a:r>
                      <a:endParaRPr lang="ru-RU" sz="3200" dirty="0"/>
                    </a:p>
                  </a:txBody>
                  <a:tcPr marL="91439" marR="91439"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12 (37 %)</a:t>
                      </a:r>
                      <a:endParaRPr lang="ru-RU" sz="3200" dirty="0"/>
                    </a:p>
                  </a:txBody>
                  <a:tcPr marL="91439" marR="91439" marT="45707" marB="45707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 </a:t>
            </a:r>
            <a:r>
              <a:rPr lang="ru-RU" altLang="ru-RU" sz="3200" b="1" smtClean="0">
                <a:solidFill>
                  <a:srgbClr val="C00000"/>
                </a:solidFill>
              </a:rPr>
              <a:t>Систематические приемы, используемые на уроках для развития критического мышления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126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6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Стадия «Вызова»</a:t>
                      </a:r>
                      <a:endParaRPr lang="ru-RU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Стадия</a:t>
                      </a:r>
                      <a:r>
                        <a:rPr lang="ru-RU" sz="1800" baseline="0" dirty="0" smtClean="0"/>
                        <a:t> «Осмысления»</a:t>
                      </a:r>
                      <a:endParaRPr lang="ru-RU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Стадия «Рефлексии»</a:t>
                      </a:r>
                      <a:endParaRPr lang="ru-RU" sz="1800" dirty="0"/>
                    </a:p>
                  </a:txBody>
                  <a:tcPr marT="45723" marB="45723"/>
                </a:tc>
              </a:tr>
              <a:tr h="4755175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-Составление списка «известной информации»: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-рассказ-предположение по ключевым словам;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верные и неверные утверждения;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ключевые слова;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"Верите ли вы?"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"Корзина идей";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"толстые" и "тонкие" вопросы;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таблица "Знаю - узнал - хочу узнать";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"Дерево предсказаний"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-проблемные вопросы,</a:t>
                      </a:r>
                    </a:p>
                    <a:p>
                      <a:endParaRPr lang="ru-RU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систематизация материала (графическая):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таблица "тонких" и "толстых" вопросов;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кластер;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-методы активного чтения: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"</a:t>
                      </a:r>
                      <a:r>
                        <a:rPr lang="ru-RU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инсерт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";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перепутанные логические цепочки;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чтение с остановками;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"Бортовые журналы";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дневники;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стратегия "Зигзаг"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-диспуты;</a:t>
                      </a:r>
                    </a:p>
                    <a:p>
                      <a:endParaRPr lang="ru-RU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-установление причинно-следственных связей между блоками информации.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-возврат к ключевым словам, верным и неверным утверждениям.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-ответы на поставленные вопросы.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-организация устных и письменных круглых столов.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"</a:t>
                      </a:r>
                      <a:r>
                        <a:rPr lang="ru-RU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Фишбон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";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"Двухрядный стол";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 «</a:t>
                      </a:r>
                      <a:r>
                        <a:rPr lang="ru-RU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Синквейн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».</a:t>
                      </a:r>
                    </a:p>
                    <a:p>
                      <a:endParaRPr lang="ru-RU" sz="1800" dirty="0"/>
                    </a:p>
                  </a:txBody>
                  <a:tcPr marT="45723" marB="45723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60375" y="211138"/>
            <a:ext cx="8229600" cy="1122362"/>
          </a:xfrm>
        </p:spPr>
        <p:txBody>
          <a:bodyPr/>
          <a:lstStyle/>
          <a:p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smtClean="0">
                <a:solidFill>
                  <a:srgbClr val="C00000"/>
                </a:solidFill>
              </a:rPr>
              <a:t>Уровень сформированности критического мышления на конец учебного года</a:t>
            </a:r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ru-RU" altLang="ru-RU" smtClean="0"/>
          </a:p>
        </p:txBody>
      </p:sp>
      <p:graphicFrame>
        <p:nvGraphicFramePr>
          <p:cNvPr id="93" name="Таблица 92"/>
          <p:cNvGraphicFramePr>
            <a:graphicFrameLocks noGrp="1"/>
          </p:cNvGraphicFramePr>
          <p:nvPr/>
        </p:nvGraphicFramePr>
        <p:xfrm>
          <a:off x="457200" y="2133600"/>
          <a:ext cx="8229600" cy="3743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935831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Уровни</a:t>
                      </a:r>
                      <a:endParaRPr lang="ru-RU" sz="3200" dirty="0"/>
                    </a:p>
                  </a:txBody>
                  <a:tcPr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2В класс</a:t>
                      </a:r>
                      <a:endParaRPr lang="ru-RU" sz="3200" dirty="0"/>
                    </a:p>
                  </a:txBody>
                  <a:tcPr marT="45707" marB="45707"/>
                </a:tc>
              </a:tr>
              <a:tr h="935831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Высокий </a:t>
                      </a:r>
                      <a:endParaRPr lang="ru-RU" sz="3200" dirty="0"/>
                    </a:p>
                  </a:txBody>
                  <a:tcPr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aseline="0" dirty="0" smtClean="0"/>
                        <a:t>15 (47 %)</a:t>
                      </a:r>
                      <a:endParaRPr lang="ru-RU" sz="3200" dirty="0"/>
                    </a:p>
                  </a:txBody>
                  <a:tcPr marT="45707" marB="45707"/>
                </a:tc>
              </a:tr>
              <a:tr h="935831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Средний </a:t>
                      </a:r>
                      <a:endParaRPr lang="ru-RU" sz="3200" dirty="0"/>
                    </a:p>
                  </a:txBody>
                  <a:tcPr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22 (69 %)</a:t>
                      </a:r>
                      <a:endParaRPr lang="ru-RU" sz="3200" dirty="0"/>
                    </a:p>
                  </a:txBody>
                  <a:tcPr marT="45707" marB="45707"/>
                </a:tc>
              </a:tr>
              <a:tr h="935831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Низкий</a:t>
                      </a:r>
                      <a:endParaRPr lang="ru-RU" sz="3200" dirty="0"/>
                    </a:p>
                  </a:txBody>
                  <a:tcPr marT="45707" marB="457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4</a:t>
                      </a:r>
                      <a:r>
                        <a:rPr lang="ru-RU" sz="3200" baseline="0" dirty="0" smtClean="0"/>
                        <a:t> </a:t>
                      </a:r>
                      <a:r>
                        <a:rPr lang="ru-RU" sz="3200" dirty="0" smtClean="0"/>
                        <a:t> (13 %)</a:t>
                      </a:r>
                      <a:endParaRPr lang="ru-RU" sz="3200" dirty="0"/>
                    </a:p>
                  </a:txBody>
                  <a:tcPr marT="45707" marB="45707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050"/>
          </a:xfrm>
        </p:spPr>
        <p:txBody>
          <a:bodyPr/>
          <a:lstStyle/>
          <a:p>
            <a:r>
              <a:rPr lang="ru-RU" altLang="ru-RU" b="1" smtClean="0">
                <a:solidFill>
                  <a:srgbClr val="C00000"/>
                </a:solidFill>
              </a:rPr>
              <a:t>Результаты:</a:t>
            </a:r>
            <a:endParaRPr lang="ru-RU" altLang="ru-RU" smtClean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950" y="549275"/>
            <a:ext cx="9144000" cy="5576888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sz="2400" b="1" dirty="0">
                <a:solidFill>
                  <a:schemeClr val="tx2"/>
                </a:solidFill>
              </a:rPr>
              <a:t>1. </a:t>
            </a:r>
            <a:r>
              <a:rPr lang="ru-RU" sz="2400" b="1" dirty="0" smtClean="0">
                <a:solidFill>
                  <a:schemeClr val="tx2"/>
                </a:solidFill>
              </a:rPr>
              <a:t>Повышение </a:t>
            </a:r>
            <a:r>
              <a:rPr lang="ru-RU" sz="2400" b="1" dirty="0">
                <a:solidFill>
                  <a:schemeClr val="tx2"/>
                </a:solidFill>
              </a:rPr>
              <a:t>информативной грамотности в учебной деятельности.  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sz="2400" b="1" dirty="0">
                <a:solidFill>
                  <a:schemeClr val="tx2"/>
                </a:solidFill>
              </a:rPr>
              <a:t>2. </a:t>
            </a:r>
            <a:r>
              <a:rPr lang="ru-RU" sz="2400" b="1" dirty="0" smtClean="0">
                <a:solidFill>
                  <a:schemeClr val="tx2"/>
                </a:solidFill>
              </a:rPr>
              <a:t>Применение </a:t>
            </a:r>
            <a:r>
              <a:rPr lang="ru-RU" sz="2400" b="1" dirty="0">
                <a:solidFill>
                  <a:schemeClr val="tx2"/>
                </a:solidFill>
              </a:rPr>
              <a:t>навыков целенаправленной и последовательной деятельности.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sz="2400" b="1" dirty="0">
                <a:solidFill>
                  <a:schemeClr val="tx2"/>
                </a:solidFill>
              </a:rPr>
              <a:t>3. </a:t>
            </a:r>
            <a:r>
              <a:rPr lang="ru-RU" sz="2400" b="1" dirty="0" smtClean="0">
                <a:solidFill>
                  <a:schemeClr val="tx2"/>
                </a:solidFill>
              </a:rPr>
              <a:t>Технологию </a:t>
            </a:r>
            <a:r>
              <a:rPr lang="ru-RU" sz="2400" b="1" dirty="0">
                <a:solidFill>
                  <a:schemeClr val="tx2"/>
                </a:solidFill>
              </a:rPr>
              <a:t>«вдумчивое чтение» и «рефлексивное письмо</a:t>
            </a:r>
            <a:r>
              <a:rPr lang="ru-RU" sz="2400" b="1" dirty="0" smtClean="0">
                <a:solidFill>
                  <a:schemeClr val="tx2"/>
                </a:solidFill>
              </a:rPr>
              <a:t>».</a:t>
            </a:r>
            <a:endParaRPr lang="ru-RU" sz="2400" b="1" dirty="0">
              <a:solidFill>
                <a:schemeClr val="tx2"/>
              </a:solidFill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sz="2400" b="1" dirty="0">
                <a:solidFill>
                  <a:schemeClr val="tx2"/>
                </a:solidFill>
              </a:rPr>
              <a:t>4. </a:t>
            </a:r>
            <a:r>
              <a:rPr lang="ru-RU" sz="2400" b="1" dirty="0" smtClean="0">
                <a:solidFill>
                  <a:schemeClr val="tx2"/>
                </a:solidFill>
              </a:rPr>
              <a:t>Новый </a:t>
            </a:r>
            <a:r>
              <a:rPr lang="ru-RU" sz="2400" b="1" dirty="0">
                <a:solidFill>
                  <a:schemeClr val="tx2"/>
                </a:solidFill>
              </a:rPr>
              <a:t>стиль мышления, для которого характерны открытость, гибкость, </a:t>
            </a:r>
            <a:r>
              <a:rPr lang="ru-RU" sz="2400" b="1" dirty="0" err="1" smtClean="0">
                <a:solidFill>
                  <a:schemeClr val="tx2"/>
                </a:solidFill>
              </a:rPr>
              <a:t>рефлексивность</a:t>
            </a:r>
            <a:r>
              <a:rPr lang="ru-RU" sz="2400" b="1" dirty="0">
                <a:solidFill>
                  <a:schemeClr val="tx2"/>
                </a:solidFill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sz="2400" b="1" dirty="0">
                <a:solidFill>
                  <a:schemeClr val="tx2"/>
                </a:solidFill>
              </a:rPr>
              <a:t>5. </a:t>
            </a:r>
            <a:r>
              <a:rPr lang="ru-RU" sz="2400" b="1" dirty="0" smtClean="0">
                <a:solidFill>
                  <a:schemeClr val="tx2"/>
                </a:solidFill>
              </a:rPr>
              <a:t>Применение </a:t>
            </a:r>
            <a:r>
              <a:rPr lang="ru-RU" sz="2400" b="1" dirty="0">
                <a:solidFill>
                  <a:schemeClr val="tx2"/>
                </a:solidFill>
              </a:rPr>
              <a:t>базовых качеств личности: критическое мышление, </a:t>
            </a:r>
            <a:r>
              <a:rPr lang="ru-RU" sz="2400" b="1" dirty="0" err="1">
                <a:solidFill>
                  <a:schemeClr val="tx2"/>
                </a:solidFill>
              </a:rPr>
              <a:t>коммуникативность</a:t>
            </a:r>
            <a:r>
              <a:rPr lang="ru-RU" sz="2400" b="1" dirty="0">
                <a:solidFill>
                  <a:schemeClr val="tx2"/>
                </a:solidFill>
              </a:rPr>
              <a:t>, креативность, мобильность, самостоятельность, толерантность, ответственность за собственный выбор и результат своей </a:t>
            </a:r>
            <a:r>
              <a:rPr lang="ru-RU" sz="2400" b="1" dirty="0" smtClean="0">
                <a:solidFill>
                  <a:schemeClr val="tx2"/>
                </a:solidFill>
              </a:rPr>
              <a:t>деятельности.</a:t>
            </a:r>
            <a:endParaRPr lang="ru-RU" sz="2400" b="1" dirty="0">
              <a:solidFill>
                <a:schemeClr val="tx2"/>
              </a:solidFill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sz="2400" b="1" dirty="0">
                <a:solidFill>
                  <a:schemeClr val="tx2"/>
                </a:solidFill>
              </a:rPr>
              <a:t>6. </a:t>
            </a:r>
            <a:r>
              <a:rPr lang="ru-RU" sz="2400" b="1" dirty="0" smtClean="0">
                <a:solidFill>
                  <a:schemeClr val="tx2"/>
                </a:solidFill>
              </a:rPr>
              <a:t>Повышение </a:t>
            </a:r>
            <a:r>
              <a:rPr lang="ru-RU" sz="2400" b="1" dirty="0">
                <a:solidFill>
                  <a:schemeClr val="tx2"/>
                </a:solidFill>
              </a:rPr>
              <a:t>культуры чтения, включающей в себя умение ориентироваться в источниках информации, адекватно понимать прочитанное, оценивать новые знания, делать выводы и </a:t>
            </a:r>
            <a:r>
              <a:rPr lang="ru-RU" sz="2400" b="1" dirty="0" smtClean="0">
                <a:solidFill>
                  <a:schemeClr val="tx2"/>
                </a:solidFill>
              </a:rPr>
              <a:t>обобщения.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sz="2400" b="1" dirty="0" smtClean="0">
                <a:solidFill>
                  <a:schemeClr val="tx2"/>
                </a:solidFill>
              </a:rPr>
              <a:t>7</a:t>
            </a:r>
            <a:r>
              <a:rPr lang="ru-RU" sz="2400" b="1" dirty="0">
                <a:solidFill>
                  <a:schemeClr val="tx2"/>
                </a:solidFill>
              </a:rPr>
              <a:t>. С</a:t>
            </a:r>
            <a:r>
              <a:rPr lang="ru-RU" sz="2400" b="1" dirty="0" smtClean="0">
                <a:solidFill>
                  <a:schemeClr val="tx2"/>
                </a:solidFill>
              </a:rPr>
              <a:t>тимулирование </a:t>
            </a:r>
            <a:r>
              <a:rPr lang="ru-RU" sz="2400" b="1" dirty="0">
                <a:solidFill>
                  <a:schemeClr val="tx2"/>
                </a:solidFill>
              </a:rPr>
              <a:t>самостоятельной поисковой деятельности</a:t>
            </a:r>
            <a:r>
              <a:rPr lang="ru-RU" sz="2400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11268" name="Picture 2" descr="http://razvitie-pro.ru/wp-content/uploads/bfi_thumb/-%D0%BA%D0%BD%D0%B8%D0%B3%D0%B0-%D0%B4%D0%BB%D1%8F-%D1%80%D0%BE%D0%B4%D0%B8%D1%82%D0%B5%D0%BB%D1%8F-2yq14j77a5v3hgenubrg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260350"/>
            <a:ext cx="6048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1204</TotalTime>
  <Words>383</Words>
  <Application>Microsoft Office PowerPoint</Application>
  <PresentationFormat>Экран (4:3)</PresentationFormat>
  <Paragraphs>111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Arial Black</vt:lpstr>
      <vt:lpstr>Calibri</vt:lpstr>
      <vt:lpstr>MS Sans Serif</vt:lpstr>
      <vt:lpstr>Times New Roman</vt:lpstr>
      <vt:lpstr>Тема Office</vt:lpstr>
      <vt:lpstr>Приоритетные направления в педагогической практике учителя начальных классов МБОУ СОШ № 4 г.о. Лобня Вержинской О.В</vt:lpstr>
      <vt:lpstr>Педагогический проект:</vt:lpstr>
      <vt:lpstr>Презентация PowerPoint</vt:lpstr>
      <vt:lpstr>Презентация PowerPoint</vt:lpstr>
      <vt:lpstr>Рабочий план реализации проекта</vt:lpstr>
      <vt:lpstr> Уровень сформированности критического мышления на начало учебного года</vt:lpstr>
      <vt:lpstr> Систематические приемы, используемые на уроках для развития критического мышления</vt:lpstr>
      <vt:lpstr> Уровень сформированности критического мышления на конец учебного года</vt:lpstr>
      <vt:lpstr>Результаты: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Вержинская Ольга</cp:lastModifiedBy>
  <cp:revision>72</cp:revision>
  <dcterms:created xsi:type="dcterms:W3CDTF">2013-03-16T20:41:41Z</dcterms:created>
  <dcterms:modified xsi:type="dcterms:W3CDTF">2021-10-29T16:39:06Z</dcterms:modified>
</cp:coreProperties>
</file>